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73" r:id="rId2"/>
    <p:sldId id="274" r:id="rId3"/>
    <p:sldId id="270" r:id="rId4"/>
    <p:sldId id="346" r:id="rId5"/>
    <p:sldId id="390" r:id="rId6"/>
    <p:sldId id="281" r:id="rId7"/>
    <p:sldId id="290" r:id="rId8"/>
    <p:sldId id="343" r:id="rId9"/>
    <p:sldId id="347" r:id="rId10"/>
    <p:sldId id="293" r:id="rId11"/>
    <p:sldId id="296" r:id="rId12"/>
    <p:sldId id="333" r:id="rId13"/>
    <p:sldId id="334" r:id="rId14"/>
    <p:sldId id="297" r:id="rId15"/>
    <p:sldId id="380" r:id="rId16"/>
    <p:sldId id="383" r:id="rId17"/>
    <p:sldId id="384" r:id="rId18"/>
    <p:sldId id="385" r:id="rId19"/>
    <p:sldId id="280" r:id="rId20"/>
  </p:sldIdLst>
  <p:sldSz cx="9144000" cy="6858000" type="screen4x3"/>
  <p:notesSz cx="6794500" cy="99314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652A6"/>
    <a:srgbClr val="0764CB"/>
    <a:srgbClr val="0066FF"/>
    <a:srgbClr val="960000"/>
    <a:srgbClr val="920000"/>
    <a:srgbClr val="E5F0FF"/>
    <a:srgbClr val="C5DCFF"/>
    <a:srgbClr val="A3C8FF"/>
    <a:srgbClr val="2D8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4660"/>
  </p:normalViewPr>
  <p:slideViewPr>
    <p:cSldViewPr>
      <p:cViewPr varScale="1">
        <p:scale>
          <a:sx n="123" d="100"/>
          <a:sy n="12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306" y="-96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F93B3-5C1A-4AAD-B554-182F8FCD1933}" type="datetimeFigureOut">
              <a:rPr lang="en-GB" smtClean="0"/>
              <a:pPr/>
              <a:t>29/10/2013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1CE42-5223-40D2-8284-4175DEA6BEF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5144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91F8F-B9DB-4E8D-9371-61C7A1CD71D5}" type="datetimeFigureOut">
              <a:rPr lang="nb-NO" smtClean="0"/>
              <a:pPr/>
              <a:t>29.10.2013</a:t>
            </a:fld>
            <a:endParaRPr lang="nb-NO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2661B-6323-413B-8910-E3C5229A9D65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66758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SINTEF" pitchFamily="2" charset="0"/>
                <a:ea typeface="SINTEF" pitchFamily="2" charset="0"/>
                <a:cs typeface="SINTEF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INTEF" pitchFamily="2" charset="0"/>
                <a:ea typeface="SINTEF" pitchFamily="2" charset="0"/>
                <a:cs typeface="SINTEF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INTEF" pitchFamily="2" charset="0"/>
                <a:ea typeface="SINTEF" pitchFamily="2" charset="0"/>
                <a:cs typeface="SINTEF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INTEF" pitchFamily="2" charset="0"/>
                <a:ea typeface="SINTEF" pitchFamily="2" charset="0"/>
                <a:cs typeface="SINTEF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INTEF" pitchFamily="2" charset="0"/>
                <a:ea typeface="SINTEF" pitchFamily="2" charset="0"/>
                <a:cs typeface="SINTEF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INTEF" pitchFamily="2" charset="0"/>
                <a:ea typeface="SINTEF" pitchFamily="2" charset="0"/>
                <a:cs typeface="SINTEF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INTEF" pitchFamily="2" charset="0"/>
                <a:ea typeface="SINTEF" pitchFamily="2" charset="0"/>
                <a:cs typeface="SINTEF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INTEF" pitchFamily="2" charset="0"/>
                <a:ea typeface="SINTEF" pitchFamily="2" charset="0"/>
                <a:cs typeface="SINTEF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INTEF" pitchFamily="2" charset="0"/>
                <a:ea typeface="SINTEF" pitchFamily="2" charset="0"/>
                <a:cs typeface="SINTEF" pitchFamily="2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CFF0BE3-CC9C-4551-A4BB-602D933A5E31}" type="slidenum">
              <a:rPr lang="nb-NO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nb-NO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661B-6323-413B-8910-E3C5229A9D65}" type="slidenum">
              <a:rPr lang="nb-NO" smtClean="0"/>
              <a:pPr/>
              <a:t>15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07858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661B-6323-413B-8910-E3C5229A9D65}" type="slidenum">
              <a:rPr lang="nb-NO" smtClean="0"/>
              <a:pPr/>
              <a:t>17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13631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60000" y="1559072"/>
            <a:ext cx="3286148" cy="288000"/>
          </a:xfrm>
        </p:spPr>
        <p:txBody>
          <a:bodyPr wrap="square" lIns="0" bIns="0" anchor="b" anchorCtr="0">
            <a:no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noProof="0" dirty="0" smtClean="0"/>
              <a:t>Click to </a:t>
            </a:r>
            <a:r>
              <a:rPr lang="nb-NO" noProof="0" dirty="0" err="1" smtClean="0"/>
              <a:t>insert</a:t>
            </a:r>
            <a:r>
              <a:rPr lang="nb-NO" noProof="0" dirty="0" smtClean="0"/>
              <a:t> </a:t>
            </a:r>
            <a:r>
              <a:rPr lang="nb-NO" noProof="0" dirty="0" err="1" smtClean="0"/>
              <a:t>text</a:t>
            </a:r>
            <a:endParaRPr lang="nb-NO" noProof="0" dirty="0" smtClean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7A9B3F3-0CDD-4032-910D-70E772557002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360000" y="2708920"/>
            <a:ext cx="8443101" cy="2808312"/>
          </a:xfrm>
        </p:spPr>
        <p:txBody>
          <a:bodyPr lIns="0" tIns="0" rIns="0" bIns="0">
            <a:noAutofit/>
          </a:bodyPr>
          <a:lstStyle>
            <a:lvl1pPr>
              <a:buFont typeface="Arial" pitchFamily="34" charset="0"/>
              <a:buNone/>
              <a:defRPr sz="1800">
                <a:solidFill>
                  <a:schemeClr val="accent3"/>
                </a:solidFill>
              </a:defRPr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None/>
              <a:defRPr/>
            </a:lvl3pPr>
            <a:lvl4pPr>
              <a:buFont typeface="Arial" pitchFamily="34" charset="0"/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en-US" dirty="0" smtClean="0"/>
              <a:t>Click to insert text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20" hasCustomPrompt="1"/>
          </p:nvPr>
        </p:nvSpPr>
        <p:spPr>
          <a:xfrm>
            <a:off x="342000" y="1908000"/>
            <a:ext cx="8460000" cy="553998"/>
          </a:xfrm>
        </p:spPr>
        <p:txBody>
          <a:bodyPr wrap="square" lIns="0" tIns="0" rIns="0" bIns="0" numCol="1" spcCol="0" anchor="t" anchorCtr="0">
            <a:noAutofit/>
          </a:bodyPr>
          <a:lstStyle>
            <a:lvl1pPr marL="0" indent="0">
              <a:buNone/>
              <a:defRPr sz="3600" spc="0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noProof="0" dirty="0" smtClean="0"/>
              <a:t>Click to </a:t>
            </a:r>
            <a:r>
              <a:rPr lang="nb-NO" noProof="0" dirty="0" err="1" smtClean="0"/>
              <a:t>insert</a:t>
            </a:r>
            <a:r>
              <a:rPr lang="nb-NO" noProof="0" dirty="0" smtClean="0"/>
              <a:t> </a:t>
            </a:r>
            <a:r>
              <a:rPr lang="nb-NO" noProof="0" dirty="0" err="1" smtClean="0"/>
              <a:t>text</a:t>
            </a:r>
            <a:endParaRPr lang="nb-NO" noProof="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Vertical Graph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57158" y="1916832"/>
            <a:ext cx="8429683" cy="4155374"/>
          </a:xfrm>
        </p:spPr>
        <p:txBody>
          <a:bodyPr lIns="0">
            <a:noAutofit/>
          </a:bodyPr>
          <a:lstStyle>
            <a:lvl1pPr>
              <a:buClr>
                <a:schemeClr val="accent2"/>
              </a:buClr>
              <a:buFont typeface="Arial" pitchFamily="34" charset="0"/>
              <a:buChar char="•"/>
              <a:defRPr sz="1800" i="0">
                <a:solidFill>
                  <a:schemeClr val="accent3"/>
                </a:solidFill>
              </a:defRPr>
            </a:lvl1pPr>
            <a:lvl2pPr>
              <a:buClr>
                <a:schemeClr val="accent2"/>
              </a:buClr>
              <a:buFont typeface="Arial" pitchFamily="34" charset="0"/>
              <a:buChar char="•"/>
              <a:defRPr sz="1800" i="0">
                <a:solidFill>
                  <a:schemeClr val="accent3"/>
                </a:solidFill>
              </a:defRPr>
            </a:lvl2pPr>
            <a:lvl3pPr>
              <a:buClr>
                <a:schemeClr val="accent2"/>
              </a:buClr>
              <a:buFont typeface="Arial" pitchFamily="34" charset="0"/>
              <a:buChar char="•"/>
              <a:defRPr sz="1800" i="0">
                <a:solidFill>
                  <a:schemeClr val="accent3"/>
                </a:solidFill>
              </a:defRPr>
            </a:lvl3pPr>
            <a:lvl4pPr>
              <a:buClr>
                <a:schemeClr val="accent2"/>
              </a:buClr>
              <a:buFont typeface="Arial" pitchFamily="34" charset="0"/>
              <a:buChar char="•"/>
              <a:defRPr sz="1800" i="0">
                <a:solidFill>
                  <a:schemeClr val="accent3"/>
                </a:solidFill>
              </a:defRPr>
            </a:lvl4pPr>
            <a:lvl5pPr>
              <a:buClr>
                <a:schemeClr val="accent2"/>
              </a:buClr>
              <a:buFont typeface="Arial" pitchFamily="34" charset="0"/>
              <a:buChar char="•"/>
              <a:defRPr sz="1800" i="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b-NO" noProof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22" hasCustomPrompt="1"/>
          </p:nvPr>
        </p:nvSpPr>
        <p:spPr>
          <a:xfrm>
            <a:off x="357158" y="1142984"/>
            <a:ext cx="8429684" cy="642942"/>
          </a:xfrm>
        </p:spPr>
        <p:txBody>
          <a:bodyPr wrap="square" lIns="0" tIns="46800" anchor="t" anchorCtr="0">
            <a:noAutofit/>
          </a:bodyPr>
          <a:lstStyle>
            <a:lvl1pPr marL="0" indent="0">
              <a:buNone/>
              <a:defRPr sz="2800" b="0">
                <a:solidFill>
                  <a:srgbClr val="00447C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noProof="0" smtClean="0"/>
              <a:t>Click to insert text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357158" y="1142984"/>
            <a:ext cx="8429684" cy="642942"/>
          </a:xfrm>
        </p:spPr>
        <p:txBody>
          <a:bodyPr wrap="square" lIns="0" tIns="46800" anchor="t" anchorCtr="0">
            <a:noAutofit/>
          </a:bodyPr>
          <a:lstStyle>
            <a:lvl1pPr marL="0" indent="0">
              <a:buNone/>
              <a:defRPr sz="2800" b="0">
                <a:solidFill>
                  <a:srgbClr val="00447C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noProof="0" smtClean="0"/>
              <a:t>Click to insert text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356400" y="1916832"/>
            <a:ext cx="8431200" cy="4104456"/>
          </a:xfrm>
        </p:spPr>
        <p:txBody>
          <a:bodyPr lIns="0">
            <a:normAutofit/>
          </a:bodyPr>
          <a:lstStyle>
            <a:lvl1pPr>
              <a:buFont typeface="Arial" pitchFamily="34" charset="0"/>
              <a:buNone/>
              <a:defRPr sz="1800">
                <a:solidFill>
                  <a:schemeClr val="accent3"/>
                </a:solidFill>
              </a:defRPr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None/>
              <a:defRPr/>
            </a:lvl3pPr>
            <a:lvl4pPr>
              <a:buFont typeface="Arial" pitchFamily="34" charset="0"/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en-US" dirty="0" smtClean="0"/>
              <a:t>Click to insert text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 Commen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357158" y="785794"/>
            <a:ext cx="4071966" cy="3857652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nb-NO" noProof="0" dirty="0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4714876" y="785794"/>
            <a:ext cx="4071966" cy="3857652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nb-NO" noProof="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17A9B3F3-0CDD-4032-910D-70E772557002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356400" y="4797152"/>
            <a:ext cx="4071584" cy="1296144"/>
          </a:xfrm>
        </p:spPr>
        <p:txBody>
          <a:bodyPr lIns="0">
            <a:normAutofit/>
          </a:bodyPr>
          <a:lstStyle>
            <a:lvl1pPr>
              <a:buFont typeface="Arial" pitchFamily="34" charset="0"/>
              <a:buNone/>
              <a:defRPr sz="1400">
                <a:solidFill>
                  <a:schemeClr val="accent3"/>
                </a:solidFill>
              </a:defRPr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None/>
              <a:defRPr/>
            </a:lvl3pPr>
            <a:lvl4pPr>
              <a:buFont typeface="Arial" pitchFamily="34" charset="0"/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en-US" dirty="0" smtClean="0"/>
              <a:t>Click to insert text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4716016" y="4797152"/>
            <a:ext cx="4071584" cy="1296144"/>
          </a:xfrm>
        </p:spPr>
        <p:txBody>
          <a:bodyPr lIns="0">
            <a:normAutofit/>
          </a:bodyPr>
          <a:lstStyle>
            <a:lvl1pPr>
              <a:buFont typeface="Arial" pitchFamily="34" charset="0"/>
              <a:buNone/>
              <a:defRPr sz="1400">
                <a:solidFill>
                  <a:schemeClr val="accent3"/>
                </a:solidFill>
              </a:defRPr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None/>
              <a:defRPr/>
            </a:lvl3pPr>
            <a:lvl4pPr>
              <a:buFont typeface="Arial" pitchFamily="34" charset="0"/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en-US" dirty="0" smtClean="0"/>
              <a:t>Click to insert text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9B3F3-0CDD-4032-910D-70E772557002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357159" y="785794"/>
            <a:ext cx="4071966" cy="4286280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nb-NO" noProof="0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20" hasCustomPrompt="1"/>
          </p:nvPr>
        </p:nvSpPr>
        <p:spPr>
          <a:xfrm>
            <a:off x="4714876" y="764704"/>
            <a:ext cx="4071966" cy="1071570"/>
          </a:xfrm>
        </p:spPr>
        <p:txBody>
          <a:bodyPr wrap="square" lIns="0" tIns="46800" anchor="t" anchorCtr="0">
            <a:noAutofit/>
          </a:bodyPr>
          <a:lstStyle>
            <a:lvl1pPr marL="0" indent="0">
              <a:buNone/>
              <a:defRPr sz="2800" b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noProof="0" dirty="0" smtClean="0"/>
              <a:t>Click to </a:t>
            </a:r>
            <a:r>
              <a:rPr lang="nb-NO" noProof="0" dirty="0" err="1" smtClean="0"/>
              <a:t>insert</a:t>
            </a:r>
            <a:r>
              <a:rPr lang="nb-NO" noProof="0" dirty="0" smtClean="0"/>
              <a:t> </a:t>
            </a:r>
            <a:r>
              <a:rPr lang="nb-NO" noProof="0" dirty="0" err="1" smtClean="0"/>
              <a:t>text</a:t>
            </a:r>
            <a:endParaRPr lang="nb-NO" noProof="0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>
          <a:xfrm>
            <a:off x="4716462" y="1988840"/>
            <a:ext cx="4071600" cy="309634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356400" y="5229200"/>
            <a:ext cx="4071584" cy="792088"/>
          </a:xfrm>
        </p:spPr>
        <p:txBody>
          <a:bodyPr lIns="0">
            <a:normAutofit/>
          </a:bodyPr>
          <a:lstStyle>
            <a:lvl1pPr>
              <a:buFont typeface="Arial" pitchFamily="34" charset="0"/>
              <a:buNone/>
              <a:defRPr sz="1400">
                <a:solidFill>
                  <a:schemeClr val="accent3"/>
                </a:solidFill>
              </a:defRPr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None/>
              <a:defRPr/>
            </a:lvl3pPr>
            <a:lvl4pPr>
              <a:buFont typeface="Arial" pitchFamily="34" charset="0"/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en-US" dirty="0" smtClean="0"/>
              <a:t>Click to insert text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4716016" y="764704"/>
            <a:ext cx="4071966" cy="4286280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nb-NO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9B3F3-0CDD-4032-910D-70E772557002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20" hasCustomPrompt="1"/>
          </p:nvPr>
        </p:nvSpPr>
        <p:spPr>
          <a:xfrm>
            <a:off x="356018" y="764704"/>
            <a:ext cx="4071966" cy="1071570"/>
          </a:xfrm>
        </p:spPr>
        <p:txBody>
          <a:bodyPr wrap="square" lIns="0" tIns="46800" anchor="t" anchorCtr="0">
            <a:noAutofit/>
          </a:bodyPr>
          <a:lstStyle>
            <a:lvl1pPr marL="0" indent="0">
              <a:buNone/>
              <a:defRPr sz="2800" b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insert</a:t>
            </a:r>
            <a:r>
              <a:rPr lang="nb-NO" noProof="0" dirty="0" smtClean="0"/>
              <a:t> </a:t>
            </a:r>
            <a:r>
              <a:rPr lang="nb-NO" noProof="0" dirty="0" err="1" smtClean="0"/>
              <a:t>text</a:t>
            </a:r>
            <a:endParaRPr lang="nb-NO" noProof="0" dirty="0" smtClean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23"/>
          </p:nvPr>
        </p:nvSpPr>
        <p:spPr>
          <a:xfrm>
            <a:off x="356384" y="1988840"/>
            <a:ext cx="4071600" cy="309634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4716016" y="5229200"/>
            <a:ext cx="4071584" cy="792088"/>
          </a:xfrm>
        </p:spPr>
        <p:txBody>
          <a:bodyPr lIns="0">
            <a:normAutofit/>
          </a:bodyPr>
          <a:lstStyle>
            <a:lvl1pPr>
              <a:buFont typeface="Arial" pitchFamily="34" charset="0"/>
              <a:buNone/>
              <a:defRPr sz="1400">
                <a:solidFill>
                  <a:schemeClr val="accent3"/>
                </a:solidFill>
              </a:defRPr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None/>
              <a:defRPr/>
            </a:lvl3pPr>
            <a:lvl4pPr>
              <a:buFont typeface="Arial" pitchFamily="34" charset="0"/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en-US" dirty="0" smtClean="0"/>
              <a:t>Click to insert text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9B3F3-0CDD-4032-910D-70E772557002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357158" y="1580199"/>
            <a:ext cx="2714644" cy="2420305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20"/>
          </p:nvPr>
        </p:nvSpPr>
        <p:spPr>
          <a:xfrm>
            <a:off x="6072198" y="1580178"/>
            <a:ext cx="2714617" cy="2420326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nb-NO" noProof="0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23" hasCustomPrompt="1"/>
          </p:nvPr>
        </p:nvSpPr>
        <p:spPr>
          <a:xfrm>
            <a:off x="357158" y="428604"/>
            <a:ext cx="8429684" cy="1000132"/>
          </a:xfrm>
        </p:spPr>
        <p:txBody>
          <a:bodyPr wrap="square" lIns="0" tIns="46800" anchor="t" anchorCtr="0">
            <a:noAutofit/>
          </a:bodyPr>
          <a:lstStyle>
            <a:lvl1pPr marL="0" indent="0">
              <a:buNone/>
              <a:defRPr sz="2800" b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noProof="0" smtClean="0"/>
              <a:t>Click to insert text</a:t>
            </a:r>
          </a:p>
        </p:txBody>
      </p:sp>
      <p:sp>
        <p:nvSpPr>
          <p:cNvPr id="24" name="Picture Placeholder 13"/>
          <p:cNvSpPr>
            <a:spLocks noGrp="1"/>
          </p:cNvSpPr>
          <p:nvPr>
            <p:ph type="pic" sz="quarter" idx="25"/>
          </p:nvPr>
        </p:nvSpPr>
        <p:spPr>
          <a:xfrm>
            <a:off x="3214678" y="1571612"/>
            <a:ext cx="2714644" cy="2433452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nb-NO" noProof="0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28" hasCustomPrompt="1"/>
          </p:nvPr>
        </p:nvSpPr>
        <p:spPr>
          <a:xfrm>
            <a:off x="356400" y="4149080"/>
            <a:ext cx="2703432" cy="1944216"/>
          </a:xfrm>
        </p:spPr>
        <p:txBody>
          <a:bodyPr lIns="0">
            <a:normAutofit/>
          </a:bodyPr>
          <a:lstStyle>
            <a:lvl1pPr>
              <a:buFont typeface="Arial" pitchFamily="34" charset="0"/>
              <a:buNone/>
              <a:defRPr sz="1400">
                <a:solidFill>
                  <a:schemeClr val="accent3"/>
                </a:solidFill>
              </a:defRPr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None/>
              <a:defRPr/>
            </a:lvl3pPr>
            <a:lvl4pPr>
              <a:buFont typeface="Arial" pitchFamily="34" charset="0"/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en-US" dirty="0" smtClean="0"/>
              <a:t>Click to insert text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29" hasCustomPrompt="1"/>
          </p:nvPr>
        </p:nvSpPr>
        <p:spPr>
          <a:xfrm>
            <a:off x="3214800" y="4149080"/>
            <a:ext cx="2703432" cy="1944216"/>
          </a:xfrm>
        </p:spPr>
        <p:txBody>
          <a:bodyPr lIns="0">
            <a:normAutofit/>
          </a:bodyPr>
          <a:lstStyle>
            <a:lvl1pPr>
              <a:buFont typeface="Arial" pitchFamily="34" charset="0"/>
              <a:buNone/>
              <a:defRPr sz="1400">
                <a:solidFill>
                  <a:schemeClr val="accent3"/>
                </a:solidFill>
              </a:defRPr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None/>
              <a:defRPr/>
            </a:lvl3pPr>
            <a:lvl4pPr>
              <a:buFont typeface="Arial" pitchFamily="34" charset="0"/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en-US" dirty="0" smtClean="0"/>
              <a:t>Click to insert text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30" hasCustomPrompt="1"/>
          </p:nvPr>
        </p:nvSpPr>
        <p:spPr>
          <a:xfrm>
            <a:off x="6084168" y="4149080"/>
            <a:ext cx="2703432" cy="1944216"/>
          </a:xfrm>
        </p:spPr>
        <p:txBody>
          <a:bodyPr lIns="0">
            <a:normAutofit/>
          </a:bodyPr>
          <a:lstStyle>
            <a:lvl1pPr>
              <a:buFont typeface="Arial" pitchFamily="34" charset="0"/>
              <a:buNone/>
              <a:defRPr sz="1400">
                <a:solidFill>
                  <a:schemeClr val="accent3"/>
                </a:solidFill>
              </a:defRPr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None/>
              <a:defRPr/>
            </a:lvl3pPr>
            <a:lvl4pPr>
              <a:buFont typeface="Arial" pitchFamily="34" charset="0"/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en-US" dirty="0" smtClean="0"/>
              <a:t>Click to insert text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TEF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INTEFLogo_blå_metafil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57290" y="2089579"/>
            <a:ext cx="6072230" cy="1267983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214414" y="3578370"/>
            <a:ext cx="70723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100" noProof="0" dirty="0" smtClean="0">
                <a:solidFill>
                  <a:srgbClr val="00447C"/>
                </a:solidFill>
              </a:rPr>
              <a:t>Teknologi for et bedre samfunn</a:t>
            </a:r>
            <a:endParaRPr lang="nb-NO" sz="4100" noProof="0" dirty="0">
              <a:solidFill>
                <a:srgbClr val="00447C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A9B3F3-0CDD-4032-910D-70E772557002}" type="slidenum">
              <a:rPr lang="nb-NO" noProof="0" smtClean="0"/>
              <a:pPr/>
              <a:t>‹#›</a:t>
            </a:fld>
            <a:endParaRPr lang="nb-NO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Picture and Text">
    <p:bg>
      <p:bgPr>
        <a:solidFill>
          <a:srgbClr val="140F0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140F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pic>
        <p:nvPicPr>
          <p:cNvPr id="12" name="Picture 11" descr="SINTEFLogo_hvit_metafil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57158" y="6390000"/>
            <a:ext cx="1357200" cy="283322"/>
          </a:xfrm>
          <a:prstGeom prst="rect">
            <a:avLst/>
          </a:prstGeom>
        </p:spPr>
      </p:pic>
      <p:sp>
        <p:nvSpPr>
          <p:cNvPr id="13" name="Media Placeholder 12"/>
          <p:cNvSpPr>
            <a:spLocks noGrp="1"/>
          </p:cNvSpPr>
          <p:nvPr>
            <p:ph type="media" sz="quarter" idx="21"/>
          </p:nvPr>
        </p:nvSpPr>
        <p:spPr>
          <a:xfrm>
            <a:off x="357158" y="1071546"/>
            <a:ext cx="8429684" cy="4286280"/>
          </a:xfrm>
        </p:spPr>
        <p:txBody>
          <a:bodyPr/>
          <a:lstStyle/>
          <a:p>
            <a:r>
              <a:rPr lang="en-US" noProof="0" smtClean="0"/>
              <a:t>Click icon to add media</a:t>
            </a:r>
            <a:endParaRPr lang="nb-NO" noProof="0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24" hasCustomPrompt="1"/>
          </p:nvPr>
        </p:nvSpPr>
        <p:spPr>
          <a:xfrm>
            <a:off x="357158" y="285728"/>
            <a:ext cx="8429684" cy="571504"/>
          </a:xfrm>
        </p:spPr>
        <p:txBody>
          <a:bodyPr wrap="square" lIns="0" tIns="46800" anchor="t" anchorCtr="0">
            <a:noAutofit/>
          </a:bodyPr>
          <a:lstStyle>
            <a:lvl1pPr marL="0" indent="0">
              <a:buNone/>
              <a:defRPr sz="2800" b="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noProof="0" dirty="0" smtClean="0"/>
              <a:t>Click to </a:t>
            </a:r>
            <a:r>
              <a:rPr lang="nb-NO" noProof="0" dirty="0" err="1" smtClean="0"/>
              <a:t>insert</a:t>
            </a:r>
            <a:r>
              <a:rPr lang="nb-NO" noProof="0" dirty="0" smtClean="0"/>
              <a:t> </a:t>
            </a:r>
            <a:r>
              <a:rPr lang="nb-NO" noProof="0" dirty="0" err="1" smtClean="0"/>
              <a:t>text</a:t>
            </a:r>
            <a:endParaRPr lang="nb-NO" noProof="0" dirty="0" smtClean="0"/>
          </a:p>
        </p:txBody>
      </p:sp>
      <p:sp>
        <p:nvSpPr>
          <p:cNvPr id="14" name="Text Placeholder 2"/>
          <p:cNvSpPr>
            <a:spLocks noGrp="1"/>
          </p:cNvSpPr>
          <p:nvPr>
            <p:ph type="body" idx="25" hasCustomPrompt="1"/>
          </p:nvPr>
        </p:nvSpPr>
        <p:spPr>
          <a:xfrm>
            <a:off x="357158" y="5500702"/>
            <a:ext cx="8429684" cy="642942"/>
          </a:xfrm>
        </p:spPr>
        <p:txBody>
          <a:bodyPr wrap="square" lIns="0" tIns="46800" anchor="t" anchorCtr="0">
            <a:no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noProof="0" dirty="0" smtClean="0"/>
              <a:t>Click to </a:t>
            </a:r>
            <a:r>
              <a:rPr lang="nb-NO" noProof="0" dirty="0" err="1" smtClean="0"/>
              <a:t>insert</a:t>
            </a:r>
            <a:r>
              <a:rPr lang="nb-NO" noProof="0" dirty="0" smtClean="0"/>
              <a:t> </a:t>
            </a:r>
            <a:r>
              <a:rPr lang="nb-NO" noProof="0" dirty="0" err="1" smtClean="0"/>
              <a:t>text</a:t>
            </a:r>
            <a:endParaRPr lang="nb-NO" noProof="0" dirty="0" smtClean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7A9B3F3-0CDD-4032-910D-70E772557002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15" name="SlideMasterBlackFooterBox"/>
          <p:cNvSpPr txBox="1"/>
          <p:nvPr userDrawn="1"/>
        </p:nvSpPr>
        <p:spPr>
          <a:xfrm>
            <a:off x="4428000" y="6354000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600" b="1" dirty="0" smtClean="0">
                <a:solidFill>
                  <a:schemeClr val="bg1"/>
                </a:solidFill>
              </a:rPr>
              <a:t>SINTEF Energi AS</a:t>
            </a:r>
            <a:endParaRPr lang="nb-NO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215058"/>
            <a:ext cx="9144000" cy="642942"/>
          </a:xfrm>
          <a:prstGeom prst="rect">
            <a:avLst/>
          </a:prstGeom>
          <a:solidFill>
            <a:srgbClr val="082F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nb-NO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600201"/>
            <a:ext cx="8429684" cy="4472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b-NO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9652" y="6415200"/>
            <a:ext cx="514296" cy="285752"/>
          </a:xfrm>
          <a:prstGeom prst="rect">
            <a:avLst/>
          </a:prstGeom>
        </p:spPr>
        <p:txBody>
          <a:bodyPr vert="horz" lIns="91440" tIns="3600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7A9B3F3-0CDD-4032-910D-70E772557002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pic>
        <p:nvPicPr>
          <p:cNvPr id="13" name="Picture 12" descr="SINTEFLogo_hvit_metafil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56400" y="6390000"/>
            <a:ext cx="1357200" cy="283322"/>
          </a:xfrm>
          <a:prstGeom prst="rect">
            <a:avLst/>
          </a:prstGeom>
        </p:spPr>
      </p:pic>
      <p:sp>
        <p:nvSpPr>
          <p:cNvPr id="12" name="SlideMasterFooterBox"/>
          <p:cNvSpPr txBox="1"/>
          <p:nvPr/>
        </p:nvSpPr>
        <p:spPr>
          <a:xfrm>
            <a:off x="4428000" y="6354000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600" b="1" dirty="0" smtClean="0">
                <a:solidFill>
                  <a:schemeClr val="bg1"/>
                </a:solidFill>
              </a:rPr>
              <a:t>SINTEF Energi AS</a:t>
            </a:r>
            <a:endParaRPr lang="nb-NO" sz="1600" b="1" dirty="0">
              <a:solidFill>
                <a:schemeClr val="bg1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1" r:id="rId3"/>
    <p:sldLayoutId id="2147483666" r:id="rId4"/>
    <p:sldLayoutId id="2147483667" r:id="rId5"/>
    <p:sldLayoutId id="2147483671" r:id="rId6"/>
    <p:sldLayoutId id="2147483668" r:id="rId7"/>
    <p:sldLayoutId id="2147483670" r:id="rId8"/>
    <p:sldLayoutId id="2147483669" r:id="rId9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3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–"/>
        <a:defRPr sz="16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–"/>
        <a:defRPr sz="1200" kern="1200">
          <a:solidFill>
            <a:schemeClr val="accent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»"/>
        <a:defRPr sz="12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7A9B3F3-0CDD-4032-910D-70E772557002}" type="slidenum">
              <a:rPr lang="nb-NO" noProof="0" smtClean="0"/>
              <a:pPr/>
              <a:t>1</a:t>
            </a:fld>
            <a:endParaRPr lang="nb-NO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0"/>
          </p:nvPr>
        </p:nvSpPr>
        <p:spPr>
          <a:xfrm>
            <a:off x="2051720" y="2947010"/>
            <a:ext cx="5328592" cy="553998"/>
          </a:xfrm>
        </p:spPr>
        <p:txBody>
          <a:bodyPr/>
          <a:lstStyle/>
          <a:p>
            <a:r>
              <a:rPr lang="nb-N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Introduksjon til Samkjøringsmodellen</a:t>
            </a:r>
          </a:p>
          <a:p>
            <a:endParaRPr lang="nb-NO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nb-NO" sz="4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nb-NO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nb-NO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ove.wolfgang@sintef.no</a:t>
            </a:r>
          </a:p>
          <a:p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CREE – CENSES workshop 24. oktober 2013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-27384"/>
            <a:ext cx="9180512" cy="1784217"/>
            <a:chOff x="0" y="-27384"/>
            <a:chExt cx="9180512" cy="1784217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9180512" cy="1784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116632"/>
              <a:ext cx="1080120" cy="1440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3020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357158" y="1340768"/>
            <a:ext cx="8429683" cy="4731438"/>
          </a:xfrm>
        </p:spPr>
        <p:txBody>
          <a:bodyPr/>
          <a:lstStyle/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r>
              <a:rPr lang="nb-NO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Termisk kraftproduksjon</a:t>
            </a: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Virkningsgrad / brensel</a:t>
            </a: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r>
              <a:rPr lang="nb-NO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Kapasitet (MW</a:t>
            </a: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tilgjengelighet (%)</a:t>
            </a:r>
            <a:endParaRPr lang="nb-NO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Startkostnad </a:t>
            </a:r>
            <a:r>
              <a:rPr lang="nb-NO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endParaRPr lang="nb-NO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r>
              <a:rPr lang="nb-NO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Rasjonering</a:t>
            </a:r>
          </a:p>
          <a:p>
            <a:pPr marL="742950" lvl="2" indent="-342900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Styrt utkobling pga. energiknapphet</a:t>
            </a:r>
          </a:p>
          <a:p>
            <a:pPr marL="742950" lvl="2" indent="-342900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Høy samfunnsøkonomisk kostnad</a:t>
            </a:r>
          </a:p>
          <a:p>
            <a:pPr marL="742950" lvl="2" indent="-342900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endParaRPr lang="nb-NO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r>
              <a:rPr lang="nb-NO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Nettoimport utenfor systemgrensen</a:t>
            </a:r>
            <a:endParaRPr lang="nb-NO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42950" lvl="2" indent="-342900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endParaRPr lang="nb-NO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r>
              <a:rPr lang="nb-NO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Forbruk: nivå, profiler, temperatur- og prisfølsomhet</a:t>
            </a:r>
            <a:endParaRPr lang="nb-NO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  <a:buClr>
                <a:schemeClr val="tx1"/>
              </a:buClr>
              <a:buFont typeface="Wingdings" pitchFamily="2" charset="2"/>
              <a:buChar char="§"/>
            </a:pPr>
            <a:endParaRPr lang="nb-NO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endParaRPr lang="nb-NO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endParaRPr lang="nb-NO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endParaRPr lang="nb-NO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endParaRPr lang="nb-NO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nb-NO" noProof="0" smtClean="0"/>
              <a:pPr/>
              <a:t>10</a:t>
            </a:fld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2"/>
          </p:nvPr>
        </p:nvSpPr>
        <p:spPr>
          <a:xfrm>
            <a:off x="395536" y="476672"/>
            <a:ext cx="8429684" cy="642942"/>
          </a:xfrm>
        </p:spPr>
        <p:txBody>
          <a:bodyPr/>
          <a:lstStyle/>
          <a:p>
            <a:r>
              <a:rPr lang="nb-N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Diverse modellkomponenter </a:t>
            </a:r>
            <a:endParaRPr lang="nb-N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268760"/>
            <a:ext cx="3688289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33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357158" y="1340768"/>
            <a:ext cx="8429683" cy="4731438"/>
          </a:xfrm>
        </p:spPr>
        <p:txBody>
          <a:bodyPr numCol="1"/>
          <a:lstStyle/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endParaRPr lang="nb-NO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Variabler</a:t>
            </a: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Tilsig </a:t>
            </a: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Temperaturer </a:t>
            </a: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Vind- og solkraft</a:t>
            </a: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Eksogen pris</a:t>
            </a:r>
          </a:p>
          <a:p>
            <a:pPr marL="742950" lvl="2" indent="-342900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endParaRPr lang="nb-NO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42950" lvl="2" indent="-342900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endParaRPr lang="nb-NO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Bruker statistikk</a:t>
            </a:r>
          </a:p>
          <a:p>
            <a:pPr marL="742950" lvl="2" indent="-342900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F.eks. 1931 – 2011</a:t>
            </a:r>
          </a:p>
          <a:p>
            <a:pPr marL="742950" lvl="2" indent="-342900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Sannsynligheter </a:t>
            </a: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strategiberegning</a:t>
            </a:r>
            <a:endParaRPr lang="nb-NO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42950" lvl="2" indent="-342900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Simulerer realisasjoner</a:t>
            </a:r>
            <a:endParaRPr lang="nb-NO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nb-NO" noProof="0" smtClean="0"/>
              <a:pPr/>
              <a:t>11</a:t>
            </a:fld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2"/>
          </p:nvPr>
        </p:nvSpPr>
        <p:spPr>
          <a:xfrm>
            <a:off x="395536" y="476672"/>
            <a:ext cx="8429684" cy="642942"/>
          </a:xfrm>
        </p:spPr>
        <p:txBody>
          <a:bodyPr/>
          <a:lstStyle/>
          <a:p>
            <a:r>
              <a:rPr lang="nb-N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Usikre variabler i modellen (</a:t>
            </a:r>
            <a:r>
              <a:rPr lang="nb-NO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stokastikk</a:t>
            </a:r>
            <a:r>
              <a:rPr lang="nb-N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nb-N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061" y="1700808"/>
            <a:ext cx="3166730" cy="2480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669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357158" y="1340768"/>
            <a:ext cx="8429683" cy="4731438"/>
          </a:xfrm>
        </p:spPr>
        <p:txBody>
          <a:bodyPr/>
          <a:lstStyle/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endParaRPr lang="nb-NO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r>
              <a:rPr lang="nb-NO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Problemformulering</a:t>
            </a: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endParaRPr lang="nb-NO" sz="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Minimer forventede systemkostnader</a:t>
            </a: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endParaRPr lang="nb-NO" sz="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Gitt alle restriksjoner</a:t>
            </a: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endParaRPr lang="nb-NO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r>
              <a:rPr lang="nb-NO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Løsning som for perfekt fungerende marked</a:t>
            </a: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anose="020B0604020202020204" pitchFamily="34" charset="0"/>
              <a:buChar char="–"/>
            </a:pPr>
            <a:r>
              <a:rPr lang="nb-NO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Første velferdsteorem i økonomi</a:t>
            </a: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anose="020B0604020202020204" pitchFamily="34" charset="0"/>
              <a:buChar char="–"/>
            </a:pPr>
            <a:endParaRPr lang="nb-NO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r>
              <a:rPr lang="nb-NO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Fordeler </a:t>
            </a: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anose="020B0604020202020204" pitchFamily="34" charset="0"/>
              <a:buChar char="–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Trenger ikke regne ut aktørenes </a:t>
            </a:r>
            <a:r>
              <a:rPr lang="nb-NO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f.o.b</a:t>
            </a: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manuelt</a:t>
            </a: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anose="020B0604020202020204" pitchFamily="34" charset="0"/>
              <a:buChar char="–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Raske kommersielle LP-'</a:t>
            </a:r>
            <a:r>
              <a:rPr lang="nb-NO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solvere</a:t>
            </a: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'</a:t>
            </a:r>
            <a:endParaRPr lang="nb-NO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nb-NO" noProof="0" smtClean="0"/>
              <a:pPr/>
              <a:t>12</a:t>
            </a:fld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2"/>
          </p:nvPr>
        </p:nvSpPr>
        <p:spPr>
          <a:xfrm>
            <a:off x="395536" y="476672"/>
            <a:ext cx="8429684" cy="642942"/>
          </a:xfrm>
        </p:spPr>
        <p:txBody>
          <a:bodyPr/>
          <a:lstStyle/>
          <a:p>
            <a:r>
              <a:rPr lang="nb-N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Systemoptimalisering</a:t>
            </a:r>
            <a:endParaRPr lang="nb-N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645113"/>
              </p:ext>
            </p:extLst>
          </p:nvPr>
        </p:nvGraphicFramePr>
        <p:xfrm>
          <a:off x="6587430" y="1883668"/>
          <a:ext cx="230505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1" name="Equation" r:id="rId3" imgW="1257120" imgH="685800" progId="Equation.DSMT4">
                  <p:embed/>
                </p:oleObj>
              </mc:Choice>
              <mc:Fallback>
                <p:oleObj name="Equation" r:id="rId3" imgW="125712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87430" y="1883668"/>
                        <a:ext cx="2305050" cy="1257300"/>
                      </a:xfrm>
                      <a:prstGeom prst="rect">
                        <a:avLst/>
                      </a:prstGeom>
                      <a:solidFill>
                        <a:srgbClr val="E5F0FF"/>
                      </a:solidFill>
                      <a:ln w="254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090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357158" y="1340768"/>
            <a:ext cx="8429683" cy="4731438"/>
          </a:xfrm>
        </p:spPr>
        <p:txBody>
          <a:bodyPr/>
          <a:lstStyle/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endParaRPr lang="nb-NO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r>
              <a:rPr lang="nb-NO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Egenskaper ved problemet</a:t>
            </a: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Stokastisk </a:t>
            </a: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Dynamisk</a:t>
            </a: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endParaRPr lang="nb-NO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r>
              <a:rPr lang="nb-NO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Først beregne</a:t>
            </a:r>
            <a:r>
              <a:rPr lang="nb-NO" sz="2400" b="1" dirty="0" smtClean="0">
                <a:solidFill>
                  <a:srgbClr val="0652A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b-NO" sz="2400" b="1" i="1" dirty="0" smtClean="0">
                <a:solidFill>
                  <a:srgbClr val="0652A6"/>
                </a:solidFill>
                <a:latin typeface="Arial" pitchFamily="34" charset="0"/>
                <a:cs typeface="Arial" pitchFamily="34" charset="0"/>
              </a:rPr>
              <a:t>strategi  </a:t>
            </a: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r>
              <a:rPr lang="nb-NO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Vannverdier</a:t>
            </a: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SDP</a:t>
            </a: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endParaRPr lang="nb-NO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r>
              <a:rPr lang="nb-NO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Deretter </a:t>
            </a:r>
            <a:r>
              <a:rPr lang="nb-NO" sz="2400" b="1" i="1" dirty="0" smtClean="0">
                <a:solidFill>
                  <a:srgbClr val="0652A6"/>
                </a:solidFill>
                <a:latin typeface="Arial" pitchFamily="34" charset="0"/>
                <a:cs typeface="Arial" pitchFamily="34" charset="0"/>
              </a:rPr>
              <a:t>simulering</a:t>
            </a:r>
            <a:r>
              <a:rPr lang="nb-NO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b-NO" sz="2400" b="1" i="1" dirty="0" smtClean="0">
                <a:solidFill>
                  <a:srgbClr val="0652A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nb-NO" sz="2400" b="1" i="1" dirty="0">
              <a:solidFill>
                <a:srgbClr val="0652A6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LP uke for uke </a:t>
            </a: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Stokastiske realisasjoner (f.eks. 1931-2011)</a:t>
            </a: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Vannverdier </a:t>
            </a:r>
            <a:r>
              <a:rPr lang="nb-NO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 </a:t>
            </a: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mc for vannkraft</a:t>
            </a:r>
            <a:endParaRPr lang="nb-NO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nb-NO" noProof="0" smtClean="0"/>
              <a:pPr/>
              <a:t>13</a:t>
            </a:fld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2"/>
          </p:nvPr>
        </p:nvSpPr>
        <p:spPr>
          <a:xfrm>
            <a:off x="395536" y="476672"/>
            <a:ext cx="8429684" cy="642942"/>
          </a:xfrm>
        </p:spPr>
        <p:txBody>
          <a:bodyPr/>
          <a:lstStyle/>
          <a:p>
            <a:r>
              <a:rPr lang="nb-N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Løsningsmetode</a:t>
            </a:r>
            <a:endParaRPr lang="nb-N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846717"/>
              </p:ext>
            </p:extLst>
          </p:nvPr>
        </p:nvGraphicFramePr>
        <p:xfrm>
          <a:off x="6587430" y="659532"/>
          <a:ext cx="230505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9" name="Equation" r:id="rId3" imgW="1257120" imgH="685800" progId="Equation.DSMT4">
                  <p:embed/>
                </p:oleObj>
              </mc:Choice>
              <mc:Fallback>
                <p:oleObj name="Equation" r:id="rId3" imgW="125712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87430" y="659532"/>
                        <a:ext cx="2305050" cy="1257300"/>
                      </a:xfrm>
                      <a:prstGeom prst="rect">
                        <a:avLst/>
                      </a:prstGeom>
                      <a:solidFill>
                        <a:srgbClr val="E5F0FF"/>
                      </a:solidFill>
                      <a:ln w="254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2348880"/>
            <a:ext cx="2110334" cy="202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122" y="4581128"/>
            <a:ext cx="20383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6943882" y="5445224"/>
            <a:ext cx="144016" cy="165720"/>
          </a:xfrm>
          <a:prstGeom prst="righ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2" name="Right Arrow 71"/>
          <p:cNvSpPr/>
          <p:nvPr/>
        </p:nvSpPr>
        <p:spPr>
          <a:xfrm>
            <a:off x="7142162" y="5445224"/>
            <a:ext cx="144016" cy="165720"/>
          </a:xfrm>
          <a:prstGeom prst="righ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3" name="Right Arrow 72"/>
          <p:cNvSpPr/>
          <p:nvPr/>
        </p:nvSpPr>
        <p:spPr>
          <a:xfrm>
            <a:off x="7375930" y="5445224"/>
            <a:ext cx="144016" cy="165720"/>
          </a:xfrm>
          <a:prstGeom prst="righ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4" name="Right Arrow 73"/>
          <p:cNvSpPr/>
          <p:nvPr/>
        </p:nvSpPr>
        <p:spPr>
          <a:xfrm>
            <a:off x="7574210" y="5445224"/>
            <a:ext cx="144016" cy="165720"/>
          </a:xfrm>
          <a:prstGeom prst="righ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5" name="Right Arrow 74"/>
          <p:cNvSpPr/>
          <p:nvPr/>
        </p:nvSpPr>
        <p:spPr>
          <a:xfrm>
            <a:off x="6943882" y="5661248"/>
            <a:ext cx="144016" cy="165720"/>
          </a:xfrm>
          <a:prstGeom prst="righ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6" name="Right Arrow 75"/>
          <p:cNvSpPr/>
          <p:nvPr/>
        </p:nvSpPr>
        <p:spPr>
          <a:xfrm>
            <a:off x="7142162" y="5661248"/>
            <a:ext cx="144016" cy="165720"/>
          </a:xfrm>
          <a:prstGeom prst="righ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7" name="Right Arrow 76"/>
          <p:cNvSpPr/>
          <p:nvPr/>
        </p:nvSpPr>
        <p:spPr>
          <a:xfrm>
            <a:off x="7375930" y="5661248"/>
            <a:ext cx="144016" cy="165720"/>
          </a:xfrm>
          <a:prstGeom prst="righ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8" name="Right Arrow 77"/>
          <p:cNvSpPr/>
          <p:nvPr/>
        </p:nvSpPr>
        <p:spPr>
          <a:xfrm>
            <a:off x="7574210" y="5661248"/>
            <a:ext cx="144016" cy="165720"/>
          </a:xfrm>
          <a:prstGeom prst="righ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1" name="TextBox 70"/>
          <p:cNvSpPr txBox="1"/>
          <p:nvPr/>
        </p:nvSpPr>
        <p:spPr>
          <a:xfrm>
            <a:off x="7801297" y="53747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1931</a:t>
            </a:r>
            <a:endParaRPr lang="nb-NO" dirty="0"/>
          </a:p>
        </p:txBody>
      </p:sp>
      <p:sp>
        <p:nvSpPr>
          <p:cNvPr id="80" name="TextBox 79"/>
          <p:cNvSpPr txBox="1"/>
          <p:nvPr/>
        </p:nvSpPr>
        <p:spPr>
          <a:xfrm>
            <a:off x="7790234" y="55799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1932</a:t>
            </a:r>
            <a:endParaRPr lang="nb-NO" dirty="0"/>
          </a:p>
        </p:txBody>
      </p:sp>
      <p:sp>
        <p:nvSpPr>
          <p:cNvPr id="81" name="Right Arrow 80"/>
          <p:cNvSpPr/>
          <p:nvPr/>
        </p:nvSpPr>
        <p:spPr>
          <a:xfrm>
            <a:off x="6943882" y="5855568"/>
            <a:ext cx="144016" cy="165720"/>
          </a:xfrm>
          <a:prstGeom prst="righ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2" name="Right Arrow 81"/>
          <p:cNvSpPr/>
          <p:nvPr/>
        </p:nvSpPr>
        <p:spPr>
          <a:xfrm>
            <a:off x="7142162" y="5855568"/>
            <a:ext cx="144016" cy="165720"/>
          </a:xfrm>
          <a:prstGeom prst="righ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3" name="Right Arrow 82"/>
          <p:cNvSpPr/>
          <p:nvPr/>
        </p:nvSpPr>
        <p:spPr>
          <a:xfrm>
            <a:off x="7375930" y="5855568"/>
            <a:ext cx="144016" cy="165720"/>
          </a:xfrm>
          <a:prstGeom prst="righ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4" name="Right Arrow 83"/>
          <p:cNvSpPr/>
          <p:nvPr/>
        </p:nvSpPr>
        <p:spPr>
          <a:xfrm>
            <a:off x="7574210" y="5855568"/>
            <a:ext cx="144016" cy="165720"/>
          </a:xfrm>
          <a:prstGeom prst="right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5" name="TextBox 84"/>
          <p:cNvSpPr txBox="1"/>
          <p:nvPr/>
        </p:nvSpPr>
        <p:spPr>
          <a:xfrm>
            <a:off x="7790234" y="57332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…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004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nb-NO" noProof="0" smtClean="0"/>
              <a:pPr/>
              <a:t>14</a:t>
            </a:fld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2"/>
          </p:nvPr>
        </p:nvSpPr>
        <p:spPr>
          <a:xfrm>
            <a:off x="395536" y="476672"/>
            <a:ext cx="8429684" cy="642942"/>
          </a:xfrm>
        </p:spPr>
        <p:txBody>
          <a:bodyPr/>
          <a:lstStyle/>
          <a:p>
            <a:r>
              <a:rPr lang="nb-N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Eksempler på simuleringsresultat</a:t>
            </a:r>
          </a:p>
          <a:p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Magasindisponering </a:t>
            </a:r>
            <a:endParaRPr lang="nb-NO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70745"/>
            <a:ext cx="4248472" cy="3931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952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1093" y="2204864"/>
            <a:ext cx="3340131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15</a:t>
            </a:fld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idx="20"/>
          </p:nvPr>
        </p:nvSpPr>
        <p:spPr>
          <a:xfrm>
            <a:off x="467544" y="354722"/>
            <a:ext cx="8460000" cy="553998"/>
          </a:xfrm>
        </p:spPr>
        <p:txBody>
          <a:bodyPr/>
          <a:lstStyle/>
          <a:p>
            <a:pPr marL="357188" indent="-357188"/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  <a:p>
            <a:pPr marL="357188" indent="-357188"/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Investeringsanalyse</a:t>
            </a:r>
            <a:endParaRPr lang="en-US" sz="800" b="1" dirty="0"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466200"/>
            <a:ext cx="77048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/>
              <a:t>Jaehnert, S., Wolfgang, O., Farahmand, H., Völler, S., Huertas-Hernando, D. (2013), "Transmission expansion planning in Northern Europe in 2030-Methodology and analyses", Energy Policy, volume 61, pp. 125 – 139.</a:t>
            </a:r>
            <a:endParaRPr lang="nb-NO" sz="1400" i="1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57158" y="1556792"/>
            <a:ext cx="8429683" cy="465943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–"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–"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»"/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endParaRPr lang="en-GB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endParaRPr lang="en-GB" sz="3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r>
              <a:rPr lang="en-GB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NVE, </a:t>
            </a:r>
            <a:r>
              <a:rPr lang="en-GB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Fingrid</a:t>
            </a:r>
            <a:r>
              <a:rPr lang="en-GB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Energinet.dk, </a:t>
            </a:r>
            <a:r>
              <a:rPr lang="en-GB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Vattenfall</a:t>
            </a:r>
            <a:r>
              <a:rPr lang="en-GB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GB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LinkS</a:t>
            </a:r>
            <a:endParaRPr lang="en-GB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endParaRPr lang="en-GB" sz="16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r>
              <a:rPr lang="en-GB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Predefinerte</a:t>
            </a:r>
            <a:r>
              <a:rPr lang="en-GB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alternativ</a:t>
            </a:r>
            <a:r>
              <a:rPr lang="en-GB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per </a:t>
            </a:r>
            <a:r>
              <a:rPr lang="en-GB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område</a:t>
            </a:r>
            <a:endParaRPr lang="en-GB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Clr>
                <a:srgbClr val="002060"/>
              </a:buClr>
              <a:buSzPct val="100000"/>
            </a:pPr>
            <a:r>
              <a:rPr lang="en-GB" sz="22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Produksjon</a:t>
            </a: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GB" sz="22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Vindkraft</a:t>
            </a: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GB" sz="22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termisk</a:t>
            </a:r>
            <a:endParaRPr lang="en-GB" sz="2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Clr>
                <a:srgbClr val="002060"/>
              </a:buClr>
              <a:buSzPct val="100000"/>
            </a:pPr>
            <a:r>
              <a:rPr lang="en-GB" sz="22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Transmisjon</a:t>
            </a:r>
            <a:endParaRPr lang="en-GB" sz="1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endParaRPr lang="en-GB" sz="16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r>
              <a:rPr lang="en-GB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Likevekt</a:t>
            </a:r>
            <a:endParaRPr lang="en-GB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endParaRPr lang="en-GB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301208"/>
            <a:ext cx="3384375" cy="792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887" y="5584036"/>
            <a:ext cx="389463" cy="293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591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16</a:t>
            </a:fld>
            <a:endParaRPr lang="en-GB" noProof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6787044" cy="4580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idx="22"/>
          </p:nvPr>
        </p:nvSpPr>
        <p:spPr>
          <a:xfrm>
            <a:off x="323528" y="409794"/>
            <a:ext cx="8429684" cy="642942"/>
          </a:xfrm>
        </p:spPr>
        <p:txBody>
          <a:bodyPr/>
          <a:lstStyle/>
          <a:p>
            <a:r>
              <a:rPr lang="en-GB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Løsningsmetodikk</a:t>
            </a:r>
            <a:endParaRPr lang="en-GB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39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17</a:t>
            </a:fld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idx="22"/>
          </p:nvPr>
        </p:nvSpPr>
        <p:spPr>
          <a:xfrm>
            <a:off x="395536" y="548680"/>
            <a:ext cx="8429684" cy="642942"/>
          </a:xfrm>
        </p:spPr>
        <p:txBody>
          <a:bodyPr/>
          <a:lstStyle/>
          <a:p>
            <a:r>
              <a:rPr lang="en-GB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Eksempel</a:t>
            </a:r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på</a:t>
            </a:r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bruk</a:t>
            </a:r>
            <a:endParaRPr lang="en-GB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sz="quarter" idx="14"/>
          </p:nvPr>
        </p:nvSpPr>
        <p:spPr>
          <a:xfrm>
            <a:off x="357158" y="1412776"/>
            <a:ext cx="5150946" cy="4659430"/>
          </a:xfrm>
          <a:solidFill>
            <a:schemeClr val="bg1"/>
          </a:solidFill>
        </p:spPr>
        <p:txBody>
          <a:bodyPr/>
          <a:lstStyle/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r>
              <a:rPr lang="en-GB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Startpunkt</a:t>
            </a:r>
            <a:r>
              <a:rPr lang="en-GB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GB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Prognose</a:t>
            </a:r>
            <a:r>
              <a:rPr lang="en-GB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for 2020</a:t>
            </a:r>
          </a:p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r>
              <a:rPr lang="en-GB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20/20/20, ENTSO-E, Primes, …</a:t>
            </a:r>
          </a:p>
          <a:p>
            <a:pPr lvl="1">
              <a:buClr>
                <a:srgbClr val="002060"/>
              </a:buClr>
              <a:buSzPct val="100000"/>
              <a:buFont typeface="Calibri" pitchFamily="34" charset="0"/>
              <a:buChar char="–"/>
            </a:pPr>
            <a:endParaRPr lang="en-GB" sz="1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Clr>
                <a:srgbClr val="002060"/>
              </a:buClr>
              <a:buSzPct val="100000"/>
              <a:buFont typeface="Calibri" pitchFamily="34" charset="0"/>
              <a:buChar char="–"/>
            </a:pPr>
            <a:endParaRPr lang="en-GB" sz="1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78" y="2996952"/>
            <a:ext cx="4756354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97396" y="1288047"/>
            <a:ext cx="4113351" cy="487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9481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18</a:t>
            </a:fld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idx="22"/>
          </p:nvPr>
        </p:nvSpPr>
        <p:spPr>
          <a:xfrm>
            <a:off x="395536" y="548680"/>
            <a:ext cx="8429684" cy="642942"/>
          </a:xfrm>
        </p:spPr>
        <p:txBody>
          <a:bodyPr/>
          <a:lstStyle/>
          <a:p>
            <a:r>
              <a:rPr lang="en-GB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Aktuell</a:t>
            </a:r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videreutvikling</a:t>
            </a:r>
            <a:endParaRPr lang="en-GB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sz="quarter" idx="14"/>
          </p:nvPr>
        </p:nvSpPr>
        <p:spPr>
          <a:xfrm>
            <a:off x="357158" y="1412776"/>
            <a:ext cx="8429683" cy="4659430"/>
          </a:xfrm>
        </p:spPr>
        <p:txBody>
          <a:bodyPr/>
          <a:lstStyle/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endParaRPr lang="en-GB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n-GB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Flere</a:t>
            </a:r>
            <a:r>
              <a:rPr lang="en-GB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perioder</a:t>
            </a:r>
            <a:endParaRPr lang="en-GB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Clr>
                <a:srgbClr val="002060"/>
              </a:buClr>
              <a:buSzPct val="100000"/>
              <a:buFont typeface="Calibri" pitchFamily="34" charset="0"/>
              <a:buChar char="–"/>
            </a:pPr>
            <a:r>
              <a:rPr lang="en-GB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Optimalt</a:t>
            </a:r>
            <a:r>
              <a:rPr lang="en-GB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investeringstidspunkt</a:t>
            </a:r>
            <a:r>
              <a:rPr lang="en-GB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lvl="1">
              <a:buClr>
                <a:srgbClr val="002060"/>
              </a:buClr>
              <a:buSzPct val="100000"/>
              <a:buFont typeface="Calibri" pitchFamily="34" charset="0"/>
              <a:buChar char="–"/>
            </a:pPr>
            <a:r>
              <a:rPr lang="en-GB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Rasjonelle</a:t>
            </a:r>
            <a:r>
              <a:rPr lang="en-GB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forventninger</a:t>
            </a:r>
            <a:r>
              <a:rPr lang="en-GB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lvl="1">
              <a:buClr>
                <a:srgbClr val="002060"/>
              </a:buClr>
              <a:buSzPct val="100000"/>
              <a:buFont typeface="Calibri" pitchFamily="34" charset="0"/>
              <a:buChar char="–"/>
            </a:pPr>
            <a:endParaRPr lang="en-GB" sz="1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n-GB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Usikkerhet</a:t>
            </a:r>
            <a:r>
              <a:rPr lang="en-GB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GB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kvotepriser</a:t>
            </a:r>
            <a:r>
              <a:rPr lang="en-GB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GB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gasspris</a:t>
            </a:r>
            <a:r>
              <a:rPr lang="en-GB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GB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etc</a:t>
            </a:r>
            <a:r>
              <a:rPr lang="en-GB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endParaRPr lang="en-GB" sz="1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Clr>
                <a:srgbClr val="C00000"/>
              </a:buClr>
              <a:buSzPct val="100000"/>
              <a:buFont typeface="+mj-lt"/>
              <a:buAutoNum type="arabicPeriod" startAt="3"/>
            </a:pPr>
            <a:r>
              <a:rPr lang="en-GB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Interaksjon</a:t>
            </a:r>
            <a:r>
              <a:rPr lang="en-GB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med </a:t>
            </a:r>
            <a:r>
              <a:rPr lang="en-GB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andre</a:t>
            </a:r>
            <a:r>
              <a:rPr lang="en-GB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markeder</a:t>
            </a:r>
            <a:r>
              <a:rPr lang="en-GB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lvl="1">
              <a:buClr>
                <a:srgbClr val="002060"/>
              </a:buClr>
              <a:buSzPct val="100000"/>
              <a:buFont typeface="Calibri" pitchFamily="34" charset="0"/>
              <a:buChar char="–"/>
            </a:pPr>
            <a:r>
              <a:rPr lang="en-GB" sz="20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Reserver</a:t>
            </a:r>
            <a:endParaRPr lang="en-GB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Clr>
                <a:srgbClr val="002060"/>
              </a:buClr>
              <a:buSzPct val="100000"/>
              <a:buFont typeface="Calibri" pitchFamily="34" charset="0"/>
              <a:buChar char="–"/>
            </a:pPr>
            <a:r>
              <a:rPr lang="en-GB" sz="20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Støtteordninger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for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fornybar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energi</a:t>
            </a:r>
            <a:endParaRPr lang="en-GB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Clr>
                <a:srgbClr val="002060"/>
              </a:buClr>
              <a:buSzPct val="100000"/>
              <a:buFont typeface="Calibri" pitchFamily="34" charset="0"/>
              <a:buChar char="–"/>
            </a:pPr>
            <a:endParaRPr lang="en-GB" sz="1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Clr>
                <a:srgbClr val="C00000"/>
              </a:buClr>
              <a:buSzPct val="100000"/>
              <a:buFont typeface="+mj-lt"/>
              <a:buAutoNum type="arabicPeriod" startAt="3"/>
            </a:pPr>
            <a:r>
              <a:rPr lang="en-GB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Modellbestemt</a:t>
            </a:r>
            <a:r>
              <a:rPr lang="en-GB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utrangering</a:t>
            </a:r>
            <a:r>
              <a:rPr lang="en-GB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av</a:t>
            </a:r>
            <a:r>
              <a:rPr lang="en-GB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eksisterende</a:t>
            </a:r>
            <a:r>
              <a:rPr lang="en-GB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kapasitet</a:t>
            </a:r>
            <a:endParaRPr lang="en-GB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endParaRPr lang="en-GB" sz="1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Clr>
                <a:srgbClr val="C00000"/>
              </a:buClr>
              <a:buSzPct val="100000"/>
              <a:buFont typeface="+mj-lt"/>
              <a:buAutoNum type="arabicPeriod" startAt="5"/>
            </a:pPr>
            <a:r>
              <a:rPr lang="en-GB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Detaljert</a:t>
            </a:r>
            <a:r>
              <a:rPr lang="en-GB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lastflyt</a:t>
            </a:r>
            <a:endParaRPr lang="en-GB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endParaRPr lang="en-GB" sz="1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Clr>
                <a:srgbClr val="002060"/>
              </a:buClr>
              <a:buSzPct val="100000"/>
              <a:buFont typeface="Calibri" pitchFamily="34" charset="0"/>
              <a:buChar char="–"/>
            </a:pPr>
            <a:endParaRPr lang="en-GB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endParaRPr lang="en-GB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endParaRPr lang="en-GB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99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34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nb-NO" noProof="0" smtClean="0"/>
              <a:pPr/>
              <a:t>19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32127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2</a:t>
            </a:fld>
            <a:endParaRPr lang="en-GB" noProof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376245" cy="5300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3"/>
          <p:cNvSpPr txBox="1">
            <a:spLocks/>
          </p:cNvSpPr>
          <p:nvPr/>
        </p:nvSpPr>
        <p:spPr>
          <a:xfrm>
            <a:off x="467544" y="620688"/>
            <a:ext cx="8429684" cy="108012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4680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800" b="0" kern="1200">
                <a:solidFill>
                  <a:srgbClr val="00447C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Hvorfor</a:t>
            </a:r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det</a:t>
            </a:r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behov</a:t>
            </a:r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for en </a:t>
            </a:r>
            <a:r>
              <a:rPr lang="en-GB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norsk</a:t>
            </a:r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modell</a:t>
            </a:r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GB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77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357158" y="1412776"/>
            <a:ext cx="8429683" cy="4659430"/>
          </a:xfrm>
        </p:spPr>
        <p:txBody>
          <a:bodyPr numCol="2"/>
          <a:lstStyle/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r>
              <a:rPr lang="nb-NO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Driftskostnader ≈ 0 </a:t>
            </a:r>
          </a:p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endParaRPr lang="nb-NO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r>
              <a:rPr lang="nb-NO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Produksjonen er begrenset av (stokastisk) tilgang på vann</a:t>
            </a:r>
          </a:p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endParaRPr lang="nb-NO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r>
              <a:rPr lang="nb-NO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Dynamisk planlegging pga. magasiner</a:t>
            </a:r>
          </a:p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endParaRPr lang="nb-NO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r>
              <a:rPr lang="nb-NO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Enkel å regulere  </a:t>
            </a:r>
          </a:p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endParaRPr lang="nb-NO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r>
              <a:rPr lang="nb-NO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Utslippsfri + fornybar</a:t>
            </a:r>
          </a:p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endParaRPr lang="nb-NO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endParaRPr lang="nb-NO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endParaRPr lang="nb-NO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r>
              <a:rPr lang="nb-NO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Balansert </a:t>
            </a:r>
            <a:r>
              <a:rPr lang="nb-NO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strategi:  </a:t>
            </a:r>
          </a:p>
          <a:p>
            <a:pPr lvl="1">
              <a:buClr>
                <a:srgbClr val="002060"/>
              </a:buClr>
              <a:buSzPct val="100000"/>
              <a:buFont typeface="Calibri" pitchFamily="34" charset="0"/>
              <a:buChar char="–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Produser </a:t>
            </a:r>
            <a:r>
              <a:rPr lang="nb-NO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ved høye priser </a:t>
            </a:r>
            <a:endParaRPr lang="nb-NO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002060"/>
              </a:buClr>
              <a:buSzPct val="100000"/>
              <a:buFont typeface="Calibri" pitchFamily="34" charset="0"/>
              <a:buChar char="–"/>
            </a:pPr>
            <a:r>
              <a:rPr lang="nb-NO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Høy virkningsgrad </a:t>
            </a:r>
          </a:p>
          <a:p>
            <a:pPr lvl="1">
              <a:buClr>
                <a:srgbClr val="002060"/>
              </a:buClr>
              <a:buSzPct val="100000"/>
              <a:buFont typeface="Calibri" pitchFamily="34" charset="0"/>
              <a:buChar char="–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Unngå </a:t>
            </a:r>
            <a:r>
              <a:rPr lang="nb-NO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flom </a:t>
            </a:r>
          </a:p>
          <a:p>
            <a:pPr lvl="1">
              <a:buClr>
                <a:srgbClr val="002060"/>
              </a:buClr>
              <a:buSzPct val="100000"/>
              <a:buFont typeface="Calibri" pitchFamily="34" charset="0"/>
              <a:buChar char="–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Miljørestriksjoner</a:t>
            </a:r>
          </a:p>
          <a:p>
            <a:pPr lvl="1">
              <a:buClr>
                <a:srgbClr val="002060"/>
              </a:buClr>
              <a:buSzPct val="100000"/>
              <a:buFont typeface="Calibri" pitchFamily="34" charset="0"/>
              <a:buChar char="–"/>
            </a:pPr>
            <a:endParaRPr lang="nb-NO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r>
              <a:rPr lang="nb-NO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Vannverdier</a:t>
            </a:r>
          </a:p>
          <a:p>
            <a:pPr lvl="1">
              <a:buClr>
                <a:srgbClr val="002060"/>
              </a:buClr>
              <a:buSzPct val="100000"/>
              <a:buFont typeface="Arial" panose="020B0604020202020204" pitchFamily="34" charset="0"/>
              <a:buChar char="–"/>
            </a:pPr>
            <a:r>
              <a:rPr lang="nb-NO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MC for vannkraft</a:t>
            </a:r>
          </a:p>
          <a:p>
            <a:pPr lvl="1">
              <a:buClr>
                <a:srgbClr val="002060"/>
              </a:buClr>
              <a:buSzPct val="100000"/>
              <a:buFont typeface="Arial" panose="020B0604020202020204" pitchFamily="34" charset="0"/>
              <a:buChar char="–"/>
            </a:pPr>
            <a:r>
              <a:rPr lang="nb-NO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Avhengig av system (NB!)</a:t>
            </a:r>
            <a:endParaRPr lang="nb-NO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endParaRPr lang="en-GB" sz="2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3</a:t>
            </a:fld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idx="22"/>
          </p:nvPr>
        </p:nvSpPr>
        <p:spPr>
          <a:xfrm>
            <a:off x="395536" y="548680"/>
            <a:ext cx="8429684" cy="642942"/>
          </a:xfrm>
        </p:spPr>
        <p:txBody>
          <a:bodyPr/>
          <a:lstStyle/>
          <a:p>
            <a:r>
              <a:rPr lang="en-GB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Hva</a:t>
            </a:r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spesielt</a:t>
            </a:r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med </a:t>
            </a:r>
            <a:r>
              <a:rPr lang="en-GB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vannkraft</a:t>
            </a:r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GB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43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357158" y="1340768"/>
            <a:ext cx="8429683" cy="4731438"/>
          </a:xfrm>
        </p:spPr>
        <p:txBody>
          <a:bodyPr numCol="2"/>
          <a:lstStyle/>
          <a:p>
            <a:pPr marL="0" indent="0">
              <a:spcBef>
                <a:spcPts val="200"/>
              </a:spcBef>
              <a:buClr>
                <a:schemeClr val="tx1"/>
              </a:buClr>
              <a:buNone/>
            </a:pPr>
            <a:r>
              <a:rPr lang="nb-NO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Hvem bruker modellen?</a:t>
            </a:r>
          </a:p>
          <a:p>
            <a:pPr marL="0" indent="0">
              <a:spcBef>
                <a:spcPts val="200"/>
              </a:spcBef>
              <a:buClr>
                <a:schemeClr val="tx1"/>
              </a:buClr>
              <a:buNone/>
            </a:pPr>
            <a:endParaRPr lang="nb-NO" sz="10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store vannkraft-produsentene i Norden</a:t>
            </a: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endParaRPr lang="nb-NO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Systemansvarlige </a:t>
            </a: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endParaRPr lang="nb-NO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Regulatorer</a:t>
            </a: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endParaRPr lang="nb-NO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Konsulenter</a:t>
            </a: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endParaRPr lang="nb-NO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Forskning</a:t>
            </a: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endParaRPr lang="nb-NO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endParaRPr lang="nb-NO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endParaRPr lang="nb-NO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endParaRPr lang="nb-NO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endParaRPr lang="nb-NO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endParaRPr lang="nb-NO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200"/>
              </a:spcBef>
              <a:buClr>
                <a:schemeClr val="tx1"/>
              </a:buClr>
              <a:buNone/>
            </a:pPr>
            <a:r>
              <a:rPr lang="nb-NO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Oppgaver</a:t>
            </a: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endParaRPr lang="nb-NO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Prisprognoser</a:t>
            </a: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endParaRPr lang="nb-NO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Langtidsplanlegging vannkraft </a:t>
            </a: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endParaRPr lang="nb-NO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Analysere kraftsystem </a:t>
            </a: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r>
              <a:rPr lang="nb-NO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Konsekvenser av tiltak</a:t>
            </a: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r>
              <a:rPr lang="nb-N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Planlegge utvikling</a:t>
            </a: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r>
              <a:rPr lang="nb-N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Kraftkrise?</a:t>
            </a: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r>
              <a:rPr lang="nb-NO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Fremtidscenario</a:t>
            </a:r>
            <a:r>
              <a:rPr lang="nb-N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nb-N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r>
              <a:rPr lang="nb-N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Beregne tapstariff</a:t>
            </a:r>
            <a:endParaRPr lang="nb-N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endParaRPr lang="nb-NO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endParaRPr lang="nb-NO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endParaRPr lang="nb-NO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endParaRPr lang="nb-NO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endParaRPr lang="nb-NO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endParaRPr lang="nb-NO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nb-NO" noProof="0" smtClean="0"/>
              <a:pPr/>
              <a:t>4</a:t>
            </a:fld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2"/>
          </p:nvPr>
        </p:nvSpPr>
        <p:spPr>
          <a:xfrm>
            <a:off x="395536" y="476672"/>
            <a:ext cx="8429684" cy="642942"/>
          </a:xfrm>
        </p:spPr>
        <p:txBody>
          <a:bodyPr/>
          <a:lstStyle/>
          <a:p>
            <a:r>
              <a:rPr lang="nb-N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Bruk av Samkjøringsmodellen</a:t>
            </a:r>
            <a:endParaRPr lang="nb-N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56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3061446" y="3851396"/>
            <a:ext cx="3454770" cy="2745956"/>
            <a:chOff x="3061446" y="3851396"/>
            <a:chExt cx="3454770" cy="274595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Right Arrow 38"/>
            <p:cNvSpPr/>
            <p:nvPr/>
          </p:nvSpPr>
          <p:spPr>
            <a:xfrm>
              <a:off x="3061446" y="3851396"/>
              <a:ext cx="3454770" cy="2745956"/>
            </a:xfrm>
            <a:prstGeom prst="rightArrow">
              <a:avLst>
                <a:gd name="adj1" fmla="val 87732"/>
                <a:gd name="adj2" fmla="val 28878"/>
              </a:avLst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4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5856" y="4260330"/>
              <a:ext cx="2440706" cy="2048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1" name="TextBox 50"/>
            <p:cNvSpPr txBox="1"/>
            <p:nvPr/>
          </p:nvSpPr>
          <p:spPr>
            <a:xfrm>
              <a:off x="3491880" y="4005064"/>
              <a:ext cx="1925019" cy="30777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b="1" dirty="0">
                  <a:latin typeface="Calibri" pitchFamily="34" charset="0"/>
                  <a:ea typeface="+mn-ea"/>
                  <a:cs typeface="Calibri" pitchFamily="34" charset="0"/>
                </a:rPr>
                <a:t>Market simulation (LP)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716562" y="5085875"/>
              <a:ext cx="785586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latin typeface="Calibri" pitchFamily="34" charset="0"/>
                  <a:ea typeface="+mn-ea"/>
                  <a:cs typeface="Calibri" pitchFamily="34" charset="0"/>
                </a:rPr>
                <a:t>Solutions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574318" y="4003951"/>
            <a:ext cx="2497673" cy="2440846"/>
            <a:chOff x="6574318" y="3997682"/>
            <a:chExt cx="2497673" cy="244084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ectangle 5"/>
            <p:cNvSpPr/>
            <p:nvPr/>
          </p:nvSpPr>
          <p:spPr>
            <a:xfrm>
              <a:off x="6574318" y="3997682"/>
              <a:ext cx="2497673" cy="2440846"/>
            </a:xfrm>
            <a:prstGeom prst="rect">
              <a:avLst/>
            </a:prstGeom>
            <a:solidFill>
              <a:srgbClr val="66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41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0376" y="4305572"/>
              <a:ext cx="2165144" cy="2003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0" name="TextBox 39"/>
            <p:cNvSpPr txBox="1"/>
            <p:nvPr/>
          </p:nvSpPr>
          <p:spPr>
            <a:xfrm>
              <a:off x="7092280" y="4005064"/>
              <a:ext cx="1872208" cy="30777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b="1" dirty="0">
                  <a:latin typeface="Calibri" pitchFamily="34" charset="0"/>
                  <a:ea typeface="+mn-ea"/>
                  <a:cs typeface="Calibri" pitchFamily="34" charset="0"/>
                </a:rPr>
                <a:t>Simulation results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7504" y="692696"/>
            <a:ext cx="3024336" cy="3277455"/>
            <a:chOff x="107504" y="692696"/>
            <a:chExt cx="3024336" cy="327745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ight Arrow 1"/>
            <p:cNvSpPr/>
            <p:nvPr/>
          </p:nvSpPr>
          <p:spPr>
            <a:xfrm>
              <a:off x="107504" y="692696"/>
              <a:ext cx="2978153" cy="3277455"/>
            </a:xfrm>
            <a:prstGeom prst="rightArrow">
              <a:avLst>
                <a:gd name="adj1" fmla="val 87732"/>
                <a:gd name="adj2" fmla="val 2887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20048" y="846771"/>
              <a:ext cx="2376264" cy="30777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b="1" dirty="0">
                  <a:latin typeface="Calibri" pitchFamily="34" charset="0"/>
                  <a:ea typeface="+mn-ea"/>
                  <a:cs typeface="Calibri" pitchFamily="34" charset="0"/>
                </a:rPr>
                <a:t>Details for hydropower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123728" y="2215897"/>
              <a:ext cx="1008112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latin typeface="Calibri" pitchFamily="34" charset="0"/>
                  <a:ea typeface="+mn-ea"/>
                  <a:cs typeface="Calibri" pitchFamily="34" charset="0"/>
                </a:rPr>
                <a:t>Aggregation</a:t>
              </a:r>
            </a:p>
          </p:txBody>
        </p:sp>
        <p:pic>
          <p:nvPicPr>
            <p:cNvPr id="68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1124744"/>
              <a:ext cx="1698152" cy="2553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8" name="Group 17"/>
          <p:cNvGrpSpPr/>
          <p:nvPr/>
        </p:nvGrpSpPr>
        <p:grpSpPr>
          <a:xfrm>
            <a:off x="107504" y="3851397"/>
            <a:ext cx="3096344" cy="2745955"/>
            <a:chOff x="107504" y="3851397"/>
            <a:chExt cx="3096344" cy="274595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8" name="Right Arrow 37"/>
            <p:cNvSpPr/>
            <p:nvPr/>
          </p:nvSpPr>
          <p:spPr>
            <a:xfrm>
              <a:off x="107504" y="3851397"/>
              <a:ext cx="3096344" cy="2745955"/>
            </a:xfrm>
            <a:prstGeom prst="rightArrow">
              <a:avLst>
                <a:gd name="adj1" fmla="val 84659"/>
                <a:gd name="adj2" fmla="val 2887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42" name="Picture 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4210260"/>
              <a:ext cx="2403957" cy="18830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2" name="TextBox 51"/>
            <p:cNvSpPr txBox="1"/>
            <p:nvPr/>
          </p:nvSpPr>
          <p:spPr>
            <a:xfrm>
              <a:off x="503548" y="4129335"/>
              <a:ext cx="2052228" cy="5232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b="1" dirty="0">
                  <a:latin typeface="Calibri" pitchFamily="34" charset="0"/>
                  <a:ea typeface="+mn-ea"/>
                  <a:cs typeface="Calibri" pitchFamily="34" charset="0"/>
                </a:rPr>
                <a:t>Stochastic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b="1" dirty="0">
                  <a:latin typeface="Calibri" pitchFamily="34" charset="0"/>
                  <a:ea typeface="+mn-ea"/>
                  <a:cs typeface="Calibri" pitchFamily="34" charset="0"/>
                </a:rPr>
                <a:t>weather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180000" y="5085875"/>
              <a:ext cx="1008112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latin typeface="Calibri" pitchFamily="34" charset="0"/>
                  <a:ea typeface="+mn-ea"/>
                  <a:cs typeface="Calibri" pitchFamily="34" charset="0"/>
                </a:rPr>
                <a:t>Realization</a:t>
              </a:r>
            </a:p>
          </p:txBody>
        </p:sp>
      </p:grpSp>
      <p:sp>
        <p:nvSpPr>
          <p:cNvPr id="11270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429625" y="6415088"/>
            <a:ext cx="5143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SINTEF" pitchFamily="2" charset="0"/>
                <a:ea typeface="SINTEF" pitchFamily="2" charset="0"/>
                <a:cs typeface="SINTEF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INTEF" pitchFamily="2" charset="0"/>
                <a:ea typeface="SINTEF" pitchFamily="2" charset="0"/>
                <a:cs typeface="SINTEF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INTEF" pitchFamily="2" charset="0"/>
                <a:ea typeface="SINTEF" pitchFamily="2" charset="0"/>
                <a:cs typeface="SINTEF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INTEF" pitchFamily="2" charset="0"/>
                <a:ea typeface="SINTEF" pitchFamily="2" charset="0"/>
                <a:cs typeface="SINTEF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INTEF" pitchFamily="2" charset="0"/>
                <a:ea typeface="SINTEF" pitchFamily="2" charset="0"/>
                <a:cs typeface="SINTEF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INTEF" pitchFamily="2" charset="0"/>
                <a:ea typeface="SINTEF" pitchFamily="2" charset="0"/>
                <a:cs typeface="SINTEF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INTEF" pitchFamily="2" charset="0"/>
                <a:ea typeface="SINTEF" pitchFamily="2" charset="0"/>
                <a:cs typeface="SINTEF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INTEF" pitchFamily="2" charset="0"/>
                <a:ea typeface="SINTEF" pitchFamily="2" charset="0"/>
                <a:cs typeface="SINTEF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INTEF" pitchFamily="2" charset="0"/>
                <a:ea typeface="SINTEF" pitchFamily="2" charset="0"/>
                <a:cs typeface="SINTEF" pitchFamily="2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7593761-01F4-42C5-96CA-206194D57DD5}" type="slidenum">
              <a:rPr lang="en-GB" smtClean="0">
                <a:solidFill>
                  <a:schemeClr val="bg1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smtClean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2"/>
          </p:nvPr>
        </p:nvSpPr>
        <p:spPr>
          <a:xfrm>
            <a:off x="179388" y="150813"/>
            <a:ext cx="7454900" cy="642937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Brief overview of modelling concept</a:t>
            </a:r>
            <a:endParaRPr lang="en-GB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2478088" y="3657600"/>
            <a:ext cx="471487" cy="1008063"/>
            <a:chOff x="2478230" y="3656841"/>
            <a:chExt cx="471978" cy="1008112"/>
          </a:xfrm>
        </p:grpSpPr>
        <p:sp>
          <p:nvSpPr>
            <p:cNvPr id="53" name="Right Arrow 52"/>
            <p:cNvSpPr/>
            <p:nvPr/>
          </p:nvSpPr>
          <p:spPr>
            <a:xfrm rot="18900968">
              <a:off x="2478230" y="3950543"/>
              <a:ext cx="360737" cy="203210"/>
            </a:xfrm>
            <a:prstGeom prst="rightArrow">
              <a:avLst/>
            </a:prstGeom>
            <a:solidFill>
              <a:srgbClr val="00ADE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290" name="TextBox 53"/>
            <p:cNvSpPr txBox="1">
              <a:spLocks noChangeArrowheads="1"/>
            </p:cNvSpPr>
            <p:nvPr/>
          </p:nvSpPr>
          <p:spPr bwMode="auto">
            <a:xfrm rot="-2964316">
              <a:off x="2307653" y="4022397"/>
              <a:ext cx="100811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9pPr>
            </a:lstStyle>
            <a:p>
              <a:pPr eaLnBrk="1" hangingPunct="1"/>
              <a:r>
                <a:rPr lang="en-GB" sz="1200" b="1">
                  <a:latin typeface="Calibri" pitchFamily="34" charset="0"/>
                  <a:ea typeface="Calibri" pitchFamily="34" charset="0"/>
                  <a:cs typeface="Calibri" pitchFamily="34" charset="0"/>
                </a:rPr>
                <a:t>Probabilities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668926" y="692696"/>
            <a:ext cx="3367569" cy="3277455"/>
            <a:chOff x="5668926" y="692696"/>
            <a:chExt cx="3367569" cy="327745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6" name="Right Arrow 35"/>
            <p:cNvSpPr/>
            <p:nvPr/>
          </p:nvSpPr>
          <p:spPr>
            <a:xfrm flipH="1">
              <a:off x="5668926" y="692696"/>
              <a:ext cx="3367569" cy="3277455"/>
            </a:xfrm>
            <a:prstGeom prst="rightArrow">
              <a:avLst>
                <a:gd name="adj1" fmla="val 87732"/>
                <a:gd name="adj2" fmla="val 2887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44" name="Picture 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732240" y="1052736"/>
              <a:ext cx="2144826" cy="2543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" name="TextBox 49"/>
            <p:cNvSpPr txBox="1"/>
            <p:nvPr/>
          </p:nvSpPr>
          <p:spPr>
            <a:xfrm>
              <a:off x="6660232" y="1024673"/>
              <a:ext cx="1807907" cy="5232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b="1" dirty="0">
                  <a:latin typeface="Calibri" pitchFamily="34" charset="0"/>
                  <a:ea typeface="+mn-ea"/>
                  <a:cs typeface="Calibri" pitchFamily="34" charset="0"/>
                </a:rPr>
                <a:t>Electricity market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b="1" dirty="0">
                  <a:latin typeface="Calibri" pitchFamily="34" charset="0"/>
                  <a:ea typeface="+mn-ea"/>
                  <a:cs typeface="Calibri" pitchFamily="34" charset="0"/>
                </a:rPr>
                <a:t>specification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796136" y="2060848"/>
              <a:ext cx="1008112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latin typeface="Calibri" pitchFamily="34" charset="0"/>
                  <a:ea typeface="+mn-ea"/>
                  <a:cs typeface="Calibri" pitchFamily="34" charset="0"/>
                </a:rPr>
                <a:t>Market data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796136" y="2276872"/>
              <a:ext cx="1008112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latin typeface="Calibri" pitchFamily="34" charset="0"/>
                  <a:ea typeface="+mn-ea"/>
                  <a:cs typeface="Calibri" pitchFamily="34" charset="0"/>
                </a:rPr>
                <a:t>Allocation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822575" y="765175"/>
            <a:ext cx="3189288" cy="3279775"/>
            <a:chOff x="2822671" y="764704"/>
            <a:chExt cx="3189489" cy="3281010"/>
          </a:xfrm>
        </p:grpSpPr>
        <p:sp>
          <p:nvSpPr>
            <p:cNvPr id="5" name="Down Arrow 4"/>
            <p:cNvSpPr/>
            <p:nvPr/>
          </p:nvSpPr>
          <p:spPr>
            <a:xfrm>
              <a:off x="2822671" y="812347"/>
              <a:ext cx="3189489" cy="3233367"/>
            </a:xfrm>
            <a:prstGeom prst="downArrow">
              <a:avLst>
                <a:gd name="adj1" fmla="val 87816"/>
                <a:gd name="adj2" fmla="val 21384"/>
              </a:avLst>
            </a:prstGeom>
            <a:solidFill>
              <a:srgbClr val="FFCC9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1286" name="Picture 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1076370"/>
              <a:ext cx="2470374" cy="2366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7" name="TextBox 46"/>
            <p:cNvSpPr txBox="1">
              <a:spLocks noChangeArrowheads="1"/>
            </p:cNvSpPr>
            <p:nvPr/>
          </p:nvSpPr>
          <p:spPr bwMode="auto">
            <a:xfrm>
              <a:off x="3347864" y="764704"/>
              <a:ext cx="216024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9pPr>
            </a:lstStyle>
            <a:p>
              <a:pPr algn="ctr" eaLnBrk="1" hangingPunct="1"/>
              <a:r>
                <a:rPr lang="en-GB" sz="1400" b="1">
                  <a:latin typeface="Calibri" pitchFamily="34" charset="0"/>
                  <a:ea typeface="Calibri" pitchFamily="34" charset="0"/>
                  <a:cs typeface="Calibri" pitchFamily="34" charset="0"/>
                </a:rPr>
                <a:t>Strategy calculation (SDP)</a:t>
              </a:r>
            </a:p>
          </p:txBody>
        </p:sp>
        <p:sp>
          <p:nvSpPr>
            <p:cNvPr id="11288" name="TextBox 57"/>
            <p:cNvSpPr txBox="1">
              <a:spLocks noChangeArrowheads="1"/>
            </p:cNvSpPr>
            <p:nvPr/>
          </p:nvSpPr>
          <p:spPr bwMode="auto">
            <a:xfrm>
              <a:off x="3923928" y="3501008"/>
              <a:ext cx="10081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9pPr>
            </a:lstStyle>
            <a:p>
              <a:pPr algn="ctr" eaLnBrk="1" hangingPunct="1"/>
              <a:r>
                <a:rPr lang="en-GB" sz="1200" b="1">
                  <a:latin typeface="Calibri" pitchFamily="34" charset="0"/>
                  <a:ea typeface="Calibri" pitchFamily="34" charset="0"/>
                  <a:cs typeface="Calibri" pitchFamily="34" charset="0"/>
                </a:rPr>
                <a:t>Water</a:t>
              </a:r>
            </a:p>
            <a:p>
              <a:pPr algn="ctr" eaLnBrk="1" hangingPunct="1"/>
              <a:r>
                <a:rPr lang="en-GB" sz="1200" b="1">
                  <a:latin typeface="Calibri" pitchFamily="34" charset="0"/>
                  <a:ea typeface="Calibri" pitchFamily="34" charset="0"/>
                  <a:cs typeface="Calibri" pitchFamily="34" charset="0"/>
                </a:rPr>
                <a:t>values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6599238" y="3500438"/>
            <a:ext cx="379412" cy="1008062"/>
            <a:chOff x="6599256" y="3501009"/>
            <a:chExt cx="380073" cy="1008112"/>
          </a:xfrm>
        </p:grpSpPr>
        <p:sp>
          <p:nvSpPr>
            <p:cNvPr id="64" name="Right Arrow 63"/>
            <p:cNvSpPr/>
            <p:nvPr/>
          </p:nvSpPr>
          <p:spPr>
            <a:xfrm rot="16200000">
              <a:off x="6710881" y="3813614"/>
              <a:ext cx="361968" cy="174929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284" name="TextBox 64"/>
            <p:cNvSpPr txBox="1">
              <a:spLocks noChangeArrowheads="1"/>
            </p:cNvSpPr>
            <p:nvPr/>
          </p:nvSpPr>
          <p:spPr bwMode="auto">
            <a:xfrm rot="5400000">
              <a:off x="6233700" y="3866565"/>
              <a:ext cx="100811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9pPr>
            </a:lstStyle>
            <a:p>
              <a:pPr eaLnBrk="1" hangingPunct="1"/>
              <a:r>
                <a:rPr lang="en-GB" sz="1200" b="1">
                  <a:latin typeface="Calibri" pitchFamily="34" charset="0"/>
                  <a:ea typeface="Calibri" pitchFamily="34" charset="0"/>
                  <a:cs typeface="Calibri" pitchFamily="34" charset="0"/>
                </a:rPr>
                <a:t>Calibration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2184400" y="3398838"/>
            <a:ext cx="1550988" cy="315912"/>
            <a:chOff x="2184308" y="3398174"/>
            <a:chExt cx="1550316" cy="316201"/>
          </a:xfrm>
        </p:grpSpPr>
        <p:sp>
          <p:nvSpPr>
            <p:cNvPr id="66" name="Left-Right Arrow 65"/>
            <p:cNvSpPr/>
            <p:nvPr/>
          </p:nvSpPr>
          <p:spPr>
            <a:xfrm rot="2359280">
              <a:off x="2487390" y="3495100"/>
              <a:ext cx="461762" cy="219275"/>
            </a:xfrm>
            <a:prstGeom prst="leftRightArrow">
              <a:avLst/>
            </a:prstGeom>
            <a:solidFill>
              <a:srgbClr val="FFCC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282" name="TextBox 66"/>
            <p:cNvSpPr txBox="1">
              <a:spLocks noChangeArrowheads="1"/>
            </p:cNvSpPr>
            <p:nvPr/>
          </p:nvSpPr>
          <p:spPr bwMode="auto">
            <a:xfrm rot="2455344">
              <a:off x="2184308" y="3398174"/>
              <a:ext cx="155031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9pPr>
            </a:lstStyle>
            <a:p>
              <a:pPr eaLnBrk="1" hangingPunct="1"/>
              <a:r>
                <a:rPr lang="en-GB" sz="1200" b="1">
                  <a:latin typeface="Calibri" pitchFamily="34" charset="0"/>
                  <a:ea typeface="Calibri" pitchFamily="34" charset="0"/>
                  <a:cs typeface="Calibri" pitchFamily="34" charset="0"/>
                </a:rPr>
                <a:t>Detailed simulation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675313" y="3413125"/>
            <a:ext cx="1008062" cy="455613"/>
            <a:chOff x="5675652" y="3413443"/>
            <a:chExt cx="1008112" cy="455253"/>
          </a:xfrm>
        </p:grpSpPr>
        <p:sp>
          <p:nvSpPr>
            <p:cNvPr id="11279" name="TextBox 230"/>
            <p:cNvSpPr txBox="1">
              <a:spLocks noChangeArrowheads="1"/>
            </p:cNvSpPr>
            <p:nvPr/>
          </p:nvSpPr>
          <p:spPr bwMode="auto">
            <a:xfrm rot="-2683647">
              <a:off x="5675652" y="3413443"/>
              <a:ext cx="100811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INTEF" pitchFamily="2" charset="0"/>
                  <a:ea typeface="SINTEF" pitchFamily="2" charset="0"/>
                  <a:cs typeface="SINTEF" pitchFamily="2" charset="0"/>
                </a:defRPr>
              </a:lvl9pPr>
            </a:lstStyle>
            <a:p>
              <a:pPr eaLnBrk="1" hangingPunct="1"/>
              <a:r>
                <a:rPr lang="en-GB" sz="1200" b="1">
                  <a:latin typeface="Calibri" pitchFamily="34" charset="0"/>
                  <a:ea typeface="Calibri" pitchFamily="34" charset="0"/>
                  <a:cs typeface="Calibri" pitchFamily="34" charset="0"/>
                </a:rPr>
                <a:t>Market data</a:t>
              </a:r>
            </a:p>
          </p:txBody>
        </p:sp>
        <p:sp>
          <p:nvSpPr>
            <p:cNvPr id="232" name="Right Arrow 231"/>
            <p:cNvSpPr/>
            <p:nvPr/>
          </p:nvSpPr>
          <p:spPr>
            <a:xfrm rot="8280302">
              <a:off x="6082072" y="3664070"/>
              <a:ext cx="358793" cy="204626"/>
            </a:xfrm>
            <a:prstGeom prst="rightArrow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372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357159" y="1340768"/>
            <a:ext cx="3206730" cy="4731438"/>
          </a:xfrm>
        </p:spPr>
        <p:txBody>
          <a:bodyPr/>
          <a:lstStyle/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endParaRPr lang="nb-NO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endParaRPr lang="nb-NO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Flere områder</a:t>
            </a: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endParaRPr lang="nb-NO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Egne likevekter for hvert område</a:t>
            </a: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endParaRPr lang="nb-NO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■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Oppdeling basert på</a:t>
            </a: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Hydrologi</a:t>
            </a: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Overføringsnett</a:t>
            </a:r>
          </a:p>
          <a:p>
            <a:pPr lvl="1"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Land</a:t>
            </a:r>
          </a:p>
          <a:p>
            <a:pPr>
              <a:spcBef>
                <a:spcPts val="200"/>
              </a:spcBef>
              <a:buClr>
                <a:schemeClr val="tx1"/>
              </a:buClr>
              <a:buFont typeface="Arial" pitchFamily="34" charset="0"/>
              <a:buChar char="–"/>
            </a:pPr>
            <a:endParaRPr lang="nb-NO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nb-NO" noProof="0" smtClean="0"/>
              <a:pPr/>
              <a:t>6</a:t>
            </a:fld>
            <a:endParaRPr lang="nb-NO" noProof="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1041" y="1"/>
            <a:ext cx="5242959" cy="62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3"/>
          <p:cNvSpPr>
            <a:spLocks noGrp="1"/>
          </p:cNvSpPr>
          <p:nvPr>
            <p:ph type="body" idx="22"/>
          </p:nvPr>
        </p:nvSpPr>
        <p:spPr>
          <a:xfrm>
            <a:off x="395536" y="476672"/>
            <a:ext cx="6480720" cy="642942"/>
          </a:xfrm>
        </p:spPr>
        <p:txBody>
          <a:bodyPr/>
          <a:lstStyle/>
          <a:p>
            <a:r>
              <a:rPr lang="nb-N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Områdeoppdeling og systemgrense    </a:t>
            </a:r>
            <a:r>
              <a:rPr lang="nb-NO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Styrt av bruker</a:t>
            </a:r>
            <a:endParaRPr lang="nb-NO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0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nb-NO" noProof="0" smtClean="0"/>
              <a:pPr/>
              <a:t>7</a:t>
            </a:fld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2"/>
          </p:nvPr>
        </p:nvSpPr>
        <p:spPr>
          <a:xfrm>
            <a:off x="395536" y="476672"/>
            <a:ext cx="8429684" cy="642942"/>
          </a:xfrm>
        </p:spPr>
        <p:txBody>
          <a:bodyPr/>
          <a:lstStyle/>
          <a:p>
            <a:r>
              <a:rPr lang="nb-NO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Planleggingsperiode og periodisering</a:t>
            </a:r>
            <a:endParaRPr lang="nb-NO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611560" y="1988840"/>
            <a:ext cx="6336704" cy="877258"/>
            <a:chOff x="683568" y="1264180"/>
            <a:chExt cx="6336704" cy="87725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683568" y="1628800"/>
              <a:ext cx="0" cy="5040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683568" y="1880828"/>
              <a:ext cx="2160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99592" y="1789981"/>
              <a:ext cx="0" cy="19885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899592" y="1880828"/>
              <a:ext cx="2160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115616" y="1789981"/>
              <a:ext cx="0" cy="19885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115616" y="1880828"/>
              <a:ext cx="2160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331640" y="1789981"/>
              <a:ext cx="0" cy="19885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1331640" y="1880828"/>
              <a:ext cx="2160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547664" y="1789981"/>
              <a:ext cx="0" cy="19885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1547664" y="1880828"/>
              <a:ext cx="2160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763688" y="1789981"/>
              <a:ext cx="0" cy="19885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1763688" y="1880828"/>
              <a:ext cx="2160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979712" y="1789981"/>
              <a:ext cx="0" cy="19885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1979712" y="1880828"/>
              <a:ext cx="2160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1223628" y="1264180"/>
              <a:ext cx="57966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600" dirty="0" smtClean="0">
                  <a:latin typeface="Arial" pitchFamily="34" charset="0"/>
                  <a:cs typeface="Arial" pitchFamily="34" charset="0"/>
                </a:rPr>
                <a:t>2013                2014                    2015                  2016</a:t>
              </a:r>
              <a:endParaRPr lang="nb-NO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83568" y="1628800"/>
              <a:ext cx="16201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dirty="0" smtClean="0">
                  <a:latin typeface="Arial" pitchFamily="34" charset="0"/>
                  <a:cs typeface="Arial" pitchFamily="34" charset="0"/>
                </a:rPr>
                <a:t>1  2  3   4  5  …52  </a:t>
              </a:r>
              <a:endParaRPr lang="nb-NO" sz="14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209464" y="1628800"/>
              <a:ext cx="0" cy="5040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2209464" y="1880828"/>
              <a:ext cx="2160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425488" y="1789981"/>
              <a:ext cx="0" cy="19885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2425488" y="1880828"/>
              <a:ext cx="2160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641512" y="1789981"/>
              <a:ext cx="0" cy="19885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2641512" y="1880828"/>
              <a:ext cx="2160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857536" y="1789981"/>
              <a:ext cx="0" cy="19885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2857536" y="1880828"/>
              <a:ext cx="2160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073560" y="1789981"/>
              <a:ext cx="0" cy="19885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3073560" y="1880828"/>
              <a:ext cx="2160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289584" y="1789981"/>
              <a:ext cx="0" cy="19885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3289584" y="1880828"/>
              <a:ext cx="2160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505608" y="1789981"/>
              <a:ext cx="0" cy="19885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3505608" y="1880828"/>
              <a:ext cx="2160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2209464" y="1628800"/>
              <a:ext cx="16201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dirty="0" smtClean="0">
                  <a:latin typeface="Arial" pitchFamily="34" charset="0"/>
                  <a:cs typeface="Arial" pitchFamily="34" charset="0"/>
                </a:rPr>
                <a:t>1  2  3   4  5  …52  </a:t>
              </a:r>
              <a:endParaRPr lang="nb-NO" sz="14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3707904" y="1628800"/>
              <a:ext cx="0" cy="5040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3707904" y="1880828"/>
              <a:ext cx="2160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923928" y="1789981"/>
              <a:ext cx="0" cy="19885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3923928" y="1880828"/>
              <a:ext cx="2160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139952" y="1789981"/>
              <a:ext cx="0" cy="19885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4139952" y="1880828"/>
              <a:ext cx="2160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4355976" y="1789981"/>
              <a:ext cx="0" cy="19885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4355976" y="1880828"/>
              <a:ext cx="2160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4572000" y="1789981"/>
              <a:ext cx="0" cy="19885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4572000" y="1880828"/>
              <a:ext cx="2160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4788024" y="1789981"/>
              <a:ext cx="0" cy="19885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4788024" y="1880828"/>
              <a:ext cx="2160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5004048" y="1789981"/>
              <a:ext cx="0" cy="19885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5004048" y="1880828"/>
              <a:ext cx="2160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3707904" y="1628800"/>
              <a:ext cx="16201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dirty="0" smtClean="0">
                  <a:latin typeface="Arial" pitchFamily="34" charset="0"/>
                  <a:cs typeface="Arial" pitchFamily="34" charset="0"/>
                </a:rPr>
                <a:t>1  2  3   4  5  …52  </a:t>
              </a:r>
              <a:endParaRPr lang="nb-NO" sz="14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5233800" y="1628800"/>
              <a:ext cx="0" cy="5040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5233800" y="1880828"/>
              <a:ext cx="2160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5449824" y="1789981"/>
              <a:ext cx="0" cy="19885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5449824" y="1880828"/>
              <a:ext cx="2160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5665848" y="1789981"/>
              <a:ext cx="0" cy="19885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665848" y="1880828"/>
              <a:ext cx="2160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5881872" y="1789981"/>
              <a:ext cx="0" cy="19885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5881872" y="1880828"/>
              <a:ext cx="2160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097896" y="1789981"/>
              <a:ext cx="0" cy="19885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6097896" y="1880828"/>
              <a:ext cx="2160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6313920" y="1789981"/>
              <a:ext cx="0" cy="19885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>
              <a:off x="6313920" y="1880828"/>
              <a:ext cx="2160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6529944" y="1789981"/>
              <a:ext cx="0" cy="19885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6529944" y="1880828"/>
              <a:ext cx="21602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5233800" y="1628800"/>
              <a:ext cx="16201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dirty="0" smtClean="0">
                  <a:latin typeface="Arial" pitchFamily="34" charset="0"/>
                  <a:cs typeface="Arial" pitchFamily="34" charset="0"/>
                </a:rPr>
                <a:t>1  2  3   4  5  …52  </a:t>
              </a:r>
              <a:endParaRPr lang="nb-NO" sz="14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6745968" y="1637382"/>
              <a:ext cx="0" cy="5040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Elbow Connector 80"/>
          <p:cNvCxnSpPr/>
          <p:nvPr/>
        </p:nvCxnSpPr>
        <p:spPr>
          <a:xfrm rot="16200000" flipH="1">
            <a:off x="355782" y="3065210"/>
            <a:ext cx="1181742" cy="409938"/>
          </a:xfrm>
          <a:prstGeom prst="bentConnector3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7218794" y="2167989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Planleggingsperiode</a:t>
            </a:r>
            <a:endParaRPr lang="nb-NO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9" name="Straight Connector 158"/>
          <p:cNvCxnSpPr/>
          <p:nvPr/>
        </p:nvCxnSpPr>
        <p:spPr>
          <a:xfrm>
            <a:off x="633672" y="4292657"/>
            <a:ext cx="0" cy="5040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633672" y="4544685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849696" y="4453838"/>
            <a:ext cx="0" cy="198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H="1">
            <a:off x="849696" y="4544685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1065720" y="4453838"/>
            <a:ext cx="0" cy="198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flipH="1">
            <a:off x="1065720" y="4544685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1281744" y="4453838"/>
            <a:ext cx="0" cy="198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flipH="1">
            <a:off x="1281744" y="4544685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1497768" y="4453838"/>
            <a:ext cx="0" cy="198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flipH="1">
            <a:off x="1497768" y="4544685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1713792" y="4453838"/>
            <a:ext cx="0" cy="198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H="1">
            <a:off x="1713792" y="4544685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1929816" y="4453838"/>
            <a:ext cx="0" cy="198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H="1">
            <a:off x="1929816" y="4544685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/>
          <p:cNvSpPr txBox="1"/>
          <p:nvPr/>
        </p:nvSpPr>
        <p:spPr>
          <a:xfrm>
            <a:off x="633672" y="4292657"/>
            <a:ext cx="1620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>
                <a:latin typeface="Arial" pitchFamily="34" charset="0"/>
                <a:cs typeface="Arial" pitchFamily="34" charset="0"/>
              </a:rPr>
              <a:t>1  2  3   4  5  …24  </a:t>
            </a:r>
            <a:endParaRPr lang="nb-NO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5" name="Straight Connector 184"/>
          <p:cNvCxnSpPr/>
          <p:nvPr/>
        </p:nvCxnSpPr>
        <p:spPr>
          <a:xfrm>
            <a:off x="2159568" y="4292657"/>
            <a:ext cx="0" cy="5040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H="1">
            <a:off x="2159568" y="4544685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2375592" y="4453838"/>
            <a:ext cx="0" cy="198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H="1">
            <a:off x="2375592" y="4544685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2591616" y="4453838"/>
            <a:ext cx="0" cy="198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H="1">
            <a:off x="2591616" y="4544685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2807640" y="4453838"/>
            <a:ext cx="0" cy="198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H="1">
            <a:off x="2807640" y="4544685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3023664" y="4453838"/>
            <a:ext cx="0" cy="198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H="1">
            <a:off x="3023664" y="4544685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3239688" y="4453838"/>
            <a:ext cx="0" cy="198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flipH="1">
            <a:off x="3239688" y="4544685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3455712" y="4453838"/>
            <a:ext cx="0" cy="198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H="1">
            <a:off x="3455712" y="4544685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/>
        </p:nvSpPr>
        <p:spPr>
          <a:xfrm>
            <a:off x="2159568" y="4292657"/>
            <a:ext cx="1620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>
                <a:latin typeface="Arial" pitchFamily="34" charset="0"/>
                <a:cs typeface="Arial" pitchFamily="34" charset="0"/>
              </a:rPr>
              <a:t>1  2  3   4  5  …24  </a:t>
            </a:r>
            <a:endParaRPr lang="nb-NO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0" name="Straight Connector 199"/>
          <p:cNvCxnSpPr/>
          <p:nvPr/>
        </p:nvCxnSpPr>
        <p:spPr>
          <a:xfrm>
            <a:off x="3658008" y="4292657"/>
            <a:ext cx="0" cy="5040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flipH="1">
            <a:off x="3658008" y="4544685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3874032" y="4453838"/>
            <a:ext cx="0" cy="198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flipH="1">
            <a:off x="3874032" y="4544685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4090056" y="4453838"/>
            <a:ext cx="0" cy="198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flipH="1">
            <a:off x="4090056" y="4544685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>
            <a:off x="4306080" y="4453838"/>
            <a:ext cx="0" cy="198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 flipH="1">
            <a:off x="4306080" y="4544685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4522104" y="4453838"/>
            <a:ext cx="0" cy="198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H="1">
            <a:off x="4522104" y="4544685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>
            <a:off x="4738128" y="4453838"/>
            <a:ext cx="0" cy="198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 flipH="1">
            <a:off x="4738128" y="4544685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4954152" y="4453838"/>
            <a:ext cx="0" cy="198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flipH="1">
            <a:off x="4954152" y="4544685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TextBox 213"/>
          <p:cNvSpPr txBox="1"/>
          <p:nvPr/>
        </p:nvSpPr>
        <p:spPr>
          <a:xfrm>
            <a:off x="3658008" y="4292657"/>
            <a:ext cx="1620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>
                <a:latin typeface="Arial" pitchFamily="34" charset="0"/>
                <a:cs typeface="Arial" pitchFamily="34" charset="0"/>
              </a:rPr>
              <a:t>1  2  3   4  5  …24  </a:t>
            </a:r>
            <a:endParaRPr lang="nb-NO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5" name="Straight Connector 214"/>
          <p:cNvCxnSpPr/>
          <p:nvPr/>
        </p:nvCxnSpPr>
        <p:spPr>
          <a:xfrm>
            <a:off x="5183904" y="4292657"/>
            <a:ext cx="0" cy="5040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 flipH="1">
            <a:off x="5183904" y="4544685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>
            <a:off x="5399928" y="4453838"/>
            <a:ext cx="0" cy="198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 flipH="1">
            <a:off x="5399928" y="4544685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>
            <a:off x="5615952" y="4453838"/>
            <a:ext cx="0" cy="198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 flipH="1">
            <a:off x="5615952" y="4544685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5831976" y="4453838"/>
            <a:ext cx="0" cy="198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 flipH="1">
            <a:off x="5831976" y="4544685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>
            <a:off x="6048000" y="4453838"/>
            <a:ext cx="0" cy="198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flipH="1">
            <a:off x="6048000" y="4544685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>
            <a:off x="6264024" y="4453838"/>
            <a:ext cx="0" cy="198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H="1">
            <a:off x="6264024" y="4544685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6480048" y="4453838"/>
            <a:ext cx="0" cy="1988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 flipH="1">
            <a:off x="6480048" y="4544685"/>
            <a:ext cx="2160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Box 228"/>
          <p:cNvSpPr txBox="1"/>
          <p:nvPr/>
        </p:nvSpPr>
        <p:spPr>
          <a:xfrm>
            <a:off x="5183904" y="4292657"/>
            <a:ext cx="1620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>
                <a:latin typeface="Arial" pitchFamily="34" charset="0"/>
                <a:cs typeface="Arial" pitchFamily="34" charset="0"/>
              </a:rPr>
              <a:t>1  2  3   4  5  …24  </a:t>
            </a:r>
            <a:endParaRPr lang="nb-NO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0" name="Straight Connector 229"/>
          <p:cNvCxnSpPr/>
          <p:nvPr/>
        </p:nvCxnSpPr>
        <p:spPr>
          <a:xfrm>
            <a:off x="6696072" y="4301239"/>
            <a:ext cx="0" cy="5040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769304" y="3968346"/>
            <a:ext cx="5796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>
                <a:latin typeface="Arial" pitchFamily="34" charset="0"/>
                <a:cs typeface="Arial" pitchFamily="34" charset="0"/>
              </a:rPr>
              <a:t>  Mandag               Tirsdag               …                     Søndag</a:t>
            </a:r>
            <a:endParaRPr lang="nb-NO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7164288" y="419246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Ukeoppløsing</a:t>
            </a:r>
            <a:endParaRPr lang="nb-NO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53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357158" y="1412776"/>
            <a:ext cx="8429683" cy="4659430"/>
          </a:xfrm>
        </p:spPr>
        <p:txBody>
          <a:bodyPr/>
          <a:lstStyle/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 sett </a:t>
            </a:r>
            <a:r>
              <a:rPr lang="en-GB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av</a:t>
            </a: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moduler</a:t>
            </a: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per </a:t>
            </a:r>
            <a:r>
              <a:rPr lang="en-GB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område</a:t>
            </a:r>
            <a:endParaRPr lang="en-GB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002060"/>
              </a:buClr>
              <a:buSzPct val="100000"/>
              <a:buNone/>
            </a:pPr>
            <a:r>
              <a:rPr lang="en-GB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</a:t>
            </a:r>
            <a:r>
              <a:rPr lang="en-GB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modul</a:t>
            </a: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består</a:t>
            </a: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av</a:t>
            </a: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Clr>
                <a:srgbClr val="002060"/>
              </a:buClr>
              <a:buSzPct val="100000"/>
              <a:buFont typeface="Calibri" pitchFamily="34" charset="0"/>
              <a:buChar char="–"/>
            </a:pPr>
            <a:r>
              <a:rPr lang="en-GB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Ett</a:t>
            </a:r>
            <a:r>
              <a:rPr 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magasin</a:t>
            </a:r>
            <a:endParaRPr lang="en-GB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002060"/>
              </a:buClr>
              <a:buSzPct val="100000"/>
              <a:buFont typeface="Calibri" pitchFamily="34" charset="0"/>
              <a:buChar char="–"/>
            </a:pPr>
            <a:r>
              <a:rPr 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</a:t>
            </a:r>
            <a:r>
              <a:rPr lang="en-GB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produksjonsenhet</a:t>
            </a:r>
            <a:endParaRPr lang="en-GB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002060"/>
              </a:buClr>
              <a:buSzPct val="100000"/>
              <a:buFont typeface="Calibri" pitchFamily="34" charset="0"/>
              <a:buChar char="–"/>
            </a:pPr>
            <a:r>
              <a:rPr lang="en-GB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Hydrauliske</a:t>
            </a:r>
            <a:r>
              <a:rPr 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koblinger</a:t>
            </a:r>
            <a:r>
              <a:rPr 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Clr>
                <a:srgbClr val="002060"/>
              </a:buClr>
              <a:buSzPct val="100000"/>
              <a:buFont typeface="Calibri" pitchFamily="34" charset="0"/>
              <a:buChar char="–"/>
            </a:pPr>
            <a:endParaRPr lang="en-GB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r>
              <a:rPr lang="en-GB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Eksempel</a:t>
            </a: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på</a:t>
            </a: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input </a:t>
            </a:r>
          </a:p>
          <a:p>
            <a:pPr lvl="1">
              <a:buClr>
                <a:srgbClr val="002060"/>
              </a:buClr>
              <a:buSzPct val="100000"/>
              <a:buFont typeface="Calibri" pitchFamily="34" charset="0"/>
              <a:buChar char="–"/>
            </a:pPr>
            <a:r>
              <a:rPr lang="en-GB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Magasinkapasitet</a:t>
            </a:r>
            <a:endParaRPr lang="en-GB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002060"/>
              </a:buClr>
              <a:buSzPct val="100000"/>
              <a:buFont typeface="Calibri" pitchFamily="34" charset="0"/>
              <a:buChar char="–"/>
            </a:pPr>
            <a:r>
              <a:rPr lang="en-GB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Minstevannsføring</a:t>
            </a:r>
            <a:endParaRPr lang="en-GB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002060"/>
              </a:buClr>
              <a:buSzPct val="100000"/>
              <a:buFont typeface="Calibri" pitchFamily="34" charset="0"/>
              <a:buChar char="–"/>
            </a:pPr>
            <a:r>
              <a:rPr lang="en-GB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Virkningsgradskurver</a:t>
            </a:r>
            <a:endParaRPr lang="en-GB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002060"/>
              </a:buClr>
              <a:buSzPct val="100000"/>
              <a:buFont typeface="Calibri" pitchFamily="34" charset="0"/>
              <a:buChar char="–"/>
            </a:pPr>
            <a:r>
              <a:rPr lang="en-GB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Tilsigserier</a:t>
            </a:r>
            <a:r>
              <a:rPr lang="en-GB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Clr>
                <a:srgbClr val="002060"/>
              </a:buClr>
              <a:buSzPct val="100000"/>
              <a:buFont typeface="Calibri" pitchFamily="34" charset="0"/>
              <a:buChar char="–"/>
            </a:pPr>
            <a:endParaRPr lang="en-GB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/>
              <a:pPr/>
              <a:t>8</a:t>
            </a:fld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idx="22"/>
          </p:nvPr>
        </p:nvSpPr>
        <p:spPr>
          <a:xfrm>
            <a:off x="395536" y="548680"/>
            <a:ext cx="8429684" cy="642942"/>
          </a:xfrm>
        </p:spPr>
        <p:txBody>
          <a:bodyPr/>
          <a:lstStyle/>
          <a:p>
            <a:r>
              <a:rPr lang="en-GB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Vannkraftbeskrivelse</a:t>
            </a:r>
            <a:endParaRPr lang="en-GB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041734"/>
            <a:ext cx="3168352" cy="4763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408204" y="564393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 smtClean="0"/>
              <a:t>Område</a:t>
            </a:r>
            <a:endParaRPr lang="en-GB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52120" y="1217688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/>
              <a:t>Modul</a:t>
            </a:r>
            <a:endParaRPr lang="en-GB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5724128" y="1585860"/>
            <a:ext cx="936104" cy="96804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07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6028" y="46332"/>
            <a:ext cx="5160580" cy="6118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7A9B3F3-0CDD-4032-910D-70E772557002}" type="slidenum">
              <a:rPr lang="en-GB" noProof="0" smtClean="0">
                <a:solidFill>
                  <a:schemeClr val="tx1"/>
                </a:solidFill>
              </a:rPr>
              <a:pPr/>
              <a:t>9</a:t>
            </a:fld>
            <a:endParaRPr lang="en-GB" noProof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2"/>
          </p:nvPr>
        </p:nvSpPr>
        <p:spPr>
          <a:xfrm>
            <a:off x="395536" y="548680"/>
            <a:ext cx="8429684" cy="642942"/>
          </a:xfrm>
        </p:spPr>
        <p:txBody>
          <a:bodyPr/>
          <a:lstStyle/>
          <a:p>
            <a:r>
              <a:rPr lang="en-GB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Transmisjon</a:t>
            </a:r>
            <a:endParaRPr lang="en-GB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357158" y="1412776"/>
            <a:ext cx="5150946" cy="4752528"/>
          </a:xfrm>
          <a:solidFill>
            <a:schemeClr val="bg1"/>
          </a:solidFill>
        </p:spPr>
        <p:txBody>
          <a:bodyPr/>
          <a:lstStyle/>
          <a:p>
            <a:pPr>
              <a:buClr>
                <a:srgbClr val="002060"/>
              </a:buClr>
              <a:buSzPct val="100000"/>
              <a:buFont typeface="Arial" pitchFamily="34" charset="0"/>
              <a:buChar char="■"/>
            </a:pPr>
            <a:endParaRPr lang="en-GB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■"/>
            </a:pPr>
            <a:endParaRPr lang="en-GB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■"/>
            </a:pPr>
            <a:r>
              <a:rPr lang="en-GB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Tilgjengelig</a:t>
            </a:r>
            <a:r>
              <a:rPr lang="en-GB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kapasitet</a:t>
            </a:r>
            <a:r>
              <a:rPr lang="en-GB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(MW) </a:t>
            </a:r>
            <a:r>
              <a:rPr lang="en-GB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fra</a:t>
            </a:r>
            <a:r>
              <a:rPr lang="en-GB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 </a:t>
            </a:r>
            <a:r>
              <a:rPr lang="en-GB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til</a:t>
            </a:r>
            <a:r>
              <a:rPr lang="en-GB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B</a:t>
            </a: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■"/>
            </a:pPr>
            <a:endParaRPr lang="en-GB" sz="16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■"/>
            </a:pPr>
            <a:endParaRPr lang="en-GB" sz="16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■"/>
            </a:pPr>
            <a:r>
              <a:rPr lang="en-GB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Eller </a:t>
            </a:r>
            <a:r>
              <a:rPr lang="en-GB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detaljert</a:t>
            </a:r>
            <a:r>
              <a:rPr lang="en-GB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lastflyt</a:t>
            </a:r>
            <a:r>
              <a:rPr lang="en-GB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(AC </a:t>
            </a:r>
            <a:r>
              <a:rPr lang="en-GB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eller</a:t>
            </a:r>
            <a:r>
              <a:rPr lang="en-GB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DC)                                                                                        med </a:t>
            </a:r>
            <a:r>
              <a:rPr lang="en-GB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flaskehalshåndtering</a:t>
            </a:r>
            <a:endParaRPr lang="en-GB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tx1"/>
              </a:buClr>
              <a:buSzPct val="100000"/>
              <a:buFont typeface="Arial" pitchFamily="34" charset="0"/>
              <a:buChar char="■"/>
            </a:pPr>
            <a:endParaRPr lang="en-GB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Clr>
                <a:srgbClr val="002060"/>
              </a:buClr>
              <a:buSzPct val="100000"/>
              <a:buFont typeface="Calibri" pitchFamily="34" charset="0"/>
              <a:buChar char="–"/>
            </a:pPr>
            <a:endParaRPr lang="en-GB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59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NTEF-KONavn">
  <a:themeElements>
    <a:clrScheme name="SINTEF Standard">
      <a:dk1>
        <a:srgbClr val="FFFFFF"/>
      </a:dk1>
      <a:lt1>
        <a:srgbClr val="000000"/>
      </a:lt1>
      <a:dk2>
        <a:srgbClr val="FFFFFF"/>
      </a:dk2>
      <a:lt2>
        <a:srgbClr val="000000"/>
      </a:lt2>
      <a:accent1>
        <a:srgbClr val="A1DEE9"/>
      </a:accent1>
      <a:accent2>
        <a:srgbClr val="00ADEF"/>
      </a:accent2>
      <a:accent3>
        <a:srgbClr val="00447C"/>
      </a:accent3>
      <a:accent4>
        <a:srgbClr val="A19589"/>
      </a:accent4>
      <a:accent5>
        <a:srgbClr val="D8D0C7"/>
      </a:accent5>
      <a:accent6>
        <a:srgbClr val="A1DEE9"/>
      </a:accent6>
      <a:hlink>
        <a:srgbClr val="00ADEF"/>
      </a:hlink>
      <a:folHlink>
        <a:srgbClr val="00447C"/>
      </a:folHlink>
    </a:clrScheme>
    <a:fontScheme name="Standar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INTEF Standard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3175" cap="rnd" cmpd="sng" algn="ctr">
          <a:solidFill>
            <a:schemeClr val="phClr"/>
          </a:solidFill>
          <a:prstDash val="solid"/>
        </a:ln>
        <a:ln w="635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  <a:custClrLst>
    <a:custClr name="SINTEF Light Gray">
      <a:srgbClr val="D8D0C7"/>
    </a:custClr>
    <a:custClr name="SINTEF Gray">
      <a:srgbClr val="A19589"/>
    </a:custClr>
    <a:custClr name="SINTEF Light Blue">
      <a:srgbClr val="A1DEE9"/>
    </a:custClr>
    <a:custClr name="SINTEF Cyan">
      <a:srgbClr val="00ADEF"/>
    </a:custClr>
    <a:custClr name="SINTEF Blue">
      <a:srgbClr val="00447C"/>
    </a:custClr>
    <a:custClr name="SINTEF Light Green">
      <a:srgbClr val="7AC142"/>
    </a:custClr>
    <a:custClr name="SINTEF Green">
      <a:srgbClr val="00853F"/>
    </a:custClr>
    <a:custClr name="SINTEF Yellow">
      <a:srgbClr val="F3EA00"/>
    </a:custClr>
    <a:custClr name="SINTEF Red">
      <a:srgbClr val="E31836"/>
    </a:custClr>
    <a:custClr name="SINTEF Magenta">
      <a:srgbClr val="EC008C"/>
    </a:custClr>
    <a:custClr name="SINTEF Brown">
      <a:srgbClr val="5A471C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SINTEF-KONavn</Template>
  <TotalTime>2454</TotalTime>
  <Words>526</Words>
  <Application>Microsoft Office PowerPoint</Application>
  <PresentationFormat>On-screen Show (4:3)</PresentationFormat>
  <Paragraphs>246</Paragraphs>
  <Slides>19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SINTEF-KONavn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SINTEF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Ove Wolfgang</dc:creator>
  <cp:lastModifiedBy>Ove Wolfgang</cp:lastModifiedBy>
  <cp:revision>251</cp:revision>
  <cp:lastPrinted>2013-10-23T07:36:32Z</cp:lastPrinted>
  <dcterms:created xsi:type="dcterms:W3CDTF">2013-08-21T11:41:00Z</dcterms:created>
  <dcterms:modified xsi:type="dcterms:W3CDTF">2013-10-29T14:11:54Z</dcterms:modified>
</cp:coreProperties>
</file>