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23"/>
  </p:notesMasterIdLst>
  <p:handoutMasterIdLst>
    <p:handoutMasterId r:id="rId24"/>
  </p:handoutMasterIdLst>
  <p:sldIdLst>
    <p:sldId id="256" r:id="rId2"/>
    <p:sldId id="383" r:id="rId3"/>
    <p:sldId id="382" r:id="rId4"/>
    <p:sldId id="384" r:id="rId5"/>
    <p:sldId id="371" r:id="rId6"/>
    <p:sldId id="366" r:id="rId7"/>
    <p:sldId id="380" r:id="rId8"/>
    <p:sldId id="361" r:id="rId9"/>
    <p:sldId id="357" r:id="rId10"/>
    <p:sldId id="358" r:id="rId11"/>
    <p:sldId id="360" r:id="rId12"/>
    <p:sldId id="367" r:id="rId13"/>
    <p:sldId id="342" r:id="rId14"/>
    <p:sldId id="343" r:id="rId15"/>
    <p:sldId id="368" r:id="rId16"/>
    <p:sldId id="351" r:id="rId17"/>
    <p:sldId id="353" r:id="rId18"/>
    <p:sldId id="386" r:id="rId19"/>
    <p:sldId id="341" r:id="rId20"/>
    <p:sldId id="387" r:id="rId21"/>
    <p:sldId id="388" r:id="rId22"/>
  </p:sldIdLst>
  <p:sldSz cx="9144000" cy="6858000" type="screen4x3"/>
  <p:notesSz cx="7010400" cy="9296400"/>
  <p:defaultTextStyle>
    <a:defPPr>
      <a:defRPr lang="nb-NO"/>
    </a:defPPr>
    <a:lvl1pPr algn="l" rtl="0" fontAlgn="base">
      <a:spcBef>
        <a:spcPct val="20000"/>
      </a:spcBef>
      <a:spcAft>
        <a:spcPct val="0"/>
      </a:spcAft>
      <a:buClr>
        <a:schemeClr val="bg2"/>
      </a:buClr>
      <a:defRPr sz="1600" kern="1200">
        <a:solidFill>
          <a:schemeClr val="bg2"/>
        </a:solidFill>
        <a:latin typeface="Arial" charset="0"/>
        <a:ea typeface="+mn-ea"/>
        <a:cs typeface="Times New Roman" pitchFamily="18" charset="0"/>
      </a:defRPr>
    </a:lvl1pPr>
    <a:lvl2pPr marL="457200" algn="l" rtl="0" fontAlgn="base">
      <a:spcBef>
        <a:spcPct val="20000"/>
      </a:spcBef>
      <a:spcAft>
        <a:spcPct val="0"/>
      </a:spcAft>
      <a:buClr>
        <a:schemeClr val="bg2"/>
      </a:buClr>
      <a:defRPr sz="1600" kern="1200">
        <a:solidFill>
          <a:schemeClr val="bg2"/>
        </a:solidFill>
        <a:latin typeface="Arial" charset="0"/>
        <a:ea typeface="+mn-ea"/>
        <a:cs typeface="Times New Roman" pitchFamily="18" charset="0"/>
      </a:defRPr>
    </a:lvl2pPr>
    <a:lvl3pPr marL="914400" algn="l" rtl="0" fontAlgn="base">
      <a:spcBef>
        <a:spcPct val="20000"/>
      </a:spcBef>
      <a:spcAft>
        <a:spcPct val="0"/>
      </a:spcAft>
      <a:buClr>
        <a:schemeClr val="bg2"/>
      </a:buClr>
      <a:defRPr sz="1600" kern="1200">
        <a:solidFill>
          <a:schemeClr val="bg2"/>
        </a:solidFill>
        <a:latin typeface="Arial" charset="0"/>
        <a:ea typeface="+mn-ea"/>
        <a:cs typeface="Times New Roman" pitchFamily="18" charset="0"/>
      </a:defRPr>
    </a:lvl3pPr>
    <a:lvl4pPr marL="1371600" algn="l" rtl="0" fontAlgn="base">
      <a:spcBef>
        <a:spcPct val="20000"/>
      </a:spcBef>
      <a:spcAft>
        <a:spcPct val="0"/>
      </a:spcAft>
      <a:buClr>
        <a:schemeClr val="bg2"/>
      </a:buClr>
      <a:defRPr sz="1600" kern="1200">
        <a:solidFill>
          <a:schemeClr val="bg2"/>
        </a:solidFill>
        <a:latin typeface="Arial" charset="0"/>
        <a:ea typeface="+mn-ea"/>
        <a:cs typeface="Times New Roman" pitchFamily="18" charset="0"/>
      </a:defRPr>
    </a:lvl4pPr>
    <a:lvl5pPr marL="1828800" algn="l" rtl="0" fontAlgn="base">
      <a:spcBef>
        <a:spcPct val="20000"/>
      </a:spcBef>
      <a:spcAft>
        <a:spcPct val="0"/>
      </a:spcAft>
      <a:buClr>
        <a:schemeClr val="bg2"/>
      </a:buClr>
      <a:defRPr sz="1600" kern="1200">
        <a:solidFill>
          <a:schemeClr val="bg2"/>
        </a:solidFill>
        <a:latin typeface="Arial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600" kern="1200">
        <a:solidFill>
          <a:schemeClr val="bg2"/>
        </a:solidFill>
        <a:latin typeface="Arial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1600" kern="1200">
        <a:solidFill>
          <a:schemeClr val="bg2"/>
        </a:solidFill>
        <a:latin typeface="Arial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1600" kern="1200">
        <a:solidFill>
          <a:schemeClr val="bg2"/>
        </a:solidFill>
        <a:latin typeface="Arial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1600" kern="1200">
        <a:solidFill>
          <a:schemeClr val="bg2"/>
        </a:solidFill>
        <a:latin typeface="Arial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003B7D"/>
    <a:srgbClr val="3EA3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>
    <p:restoredLeft sz="32787"/>
    <p:restoredTop sz="90929"/>
  </p:normalViewPr>
  <p:slideViewPr>
    <p:cSldViewPr>
      <p:cViewPr>
        <p:scale>
          <a:sx n="75" d="100"/>
          <a:sy n="75" d="100"/>
        </p:scale>
        <p:origin x="-1624" y="-5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06088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386" cy="46511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77" y="0"/>
            <a:ext cx="3038386" cy="46511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687CEB-65FA-2246-8E16-43511043D70A}" type="datetimeFigureOut">
              <a:rPr lang="en-US" smtClean="0"/>
              <a:t>24/10/13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6385"/>
            <a:ext cx="5608320" cy="418308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797"/>
            <a:ext cx="3038386" cy="4651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77" y="8829797"/>
            <a:ext cx="3038386" cy="4651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839AA5-A905-3D42-BAA3-EC71DDE1D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850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91AA95E-DF69-4646-9030-7A6E3995D18E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7651" name="Rectangle 7"/>
          <p:cNvSpPr txBox="1">
            <a:spLocks noGrp="1" noChangeArrowheads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436" tIns="46219" rIns="92436" bIns="46219" anchor="b"/>
          <a:lstStyle/>
          <a:p>
            <a:pPr algn="r" defTabSz="923686"/>
            <a:fld id="{BE90A149-C358-4B53-AD03-C8783E3AFF1C}" type="slidenum">
              <a:rPr lang="en-US" sz="1200">
                <a:latin typeface="Times New Roman" pitchFamily="18" charset="0"/>
              </a:rPr>
              <a:pPr algn="r" defTabSz="923686"/>
              <a:t>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415790"/>
            <a:ext cx="5140960" cy="4181767"/>
          </a:xfrm>
          <a:noFill/>
        </p:spPr>
        <p:txBody>
          <a:bodyPr wrap="square" lIns="92436" tIns="46219" rIns="92436" bIns="4621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b-NO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2204864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nb-NO" noProof="0" smtClean="0"/>
          </a:p>
        </p:txBody>
      </p:sp>
      <p:pic>
        <p:nvPicPr>
          <p:cNvPr id="15363" name="Picture 3" descr="F:\prosjekter aktuelle\cenSES_web\PPmal\logoer partne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6280150"/>
            <a:ext cx="8529637" cy="42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F:\prosjekter aktuelle\cenSES_web\PPmal\censeslogo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3" y="0"/>
            <a:ext cx="1919288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F:\prosjekter aktuelle\cenSES_web\PPmal\fmelogo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0"/>
            <a:ext cx="5080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>
    <p:cover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7C6333-7B55-4FD1-9497-1190AD7142EC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9903289"/>
      </p:ext>
    </p:extLst>
  </p:cSld>
  <p:clrMapOvr>
    <a:masterClrMapping/>
  </p:clrMapOvr>
  <p:transition xmlns:p14="http://schemas.microsoft.com/office/powerpoint/2010/main">
    <p:cover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4800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4ED38-7A1D-496C-A03E-9366FAEC3390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7565744"/>
      </p:ext>
    </p:extLst>
  </p:cSld>
  <p:clrMapOvr>
    <a:masterClrMapping/>
  </p:clrMapOvr>
  <p:transition xmlns:p14="http://schemas.microsoft.com/office/powerpoint/2010/main">
    <p:cover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3429000"/>
          </a:xfrm>
        </p:spPr>
        <p:txBody>
          <a:bodyPr/>
          <a:lstStyle/>
          <a:p>
            <a:r>
              <a:rPr lang="en-US" smtClean="0"/>
              <a:t>Click icon to add clip art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B0883DF-3161-44FD-AF5E-8CF5E06E5331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52076938"/>
      </p:ext>
    </p:extLst>
  </p:cSld>
  <p:clrMapOvr>
    <a:masterClrMapping/>
  </p:clrMapOvr>
  <p:transition xmlns:p14="http://schemas.microsoft.com/office/powerpoint/2010/main">
    <p:cover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-Line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371600"/>
            <a:ext cx="9144000" cy="548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828799"/>
            <a:ext cx="8229600" cy="4343400"/>
          </a:xfrm>
        </p:spPr>
        <p:txBody>
          <a:bodyPr lIns="0" tIns="0" rIns="0" bIns="0">
            <a:norm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AC7F8F-2E1D-4CAD-B247-7B9F94B1BB90}" type="datetimeFigureOut">
              <a:rPr lang="en-US" smtClean="0"/>
              <a:t>24/10/13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4364AE-2992-4C59-BFC3-95113B746C9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475150"/>
            <a:ext cx="6629400" cy="384721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D575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8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772816"/>
            <a:ext cx="7772400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1840" y="558924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46A0FA-E50E-4317-802E-D45CE66FF125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7216038"/>
      </p:ext>
    </p:extLst>
  </p:cSld>
  <p:clrMapOvr>
    <a:masterClrMapping/>
  </p:clrMapOvr>
  <p:transition xmlns:p14="http://schemas.microsoft.com/office/powerpoint/2010/main">
    <p:cover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DB3134-BA69-4B7F-B838-81695181F4AE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5006069"/>
      </p:ext>
    </p:extLst>
  </p:cSld>
  <p:clrMapOvr>
    <a:masterClrMapping/>
  </p:clrMapOvr>
  <p:transition xmlns:p14="http://schemas.microsoft.com/office/powerpoint/2010/main">
    <p:cover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F0FEB8-0B60-4042-9D26-B1A423628E5F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64753962"/>
      </p:ext>
    </p:extLst>
  </p:cSld>
  <p:clrMapOvr>
    <a:masterClrMapping/>
  </p:clrMapOvr>
  <p:transition xmlns:p14="http://schemas.microsoft.com/office/powerpoint/2010/main">
    <p:cover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6A78FF-3403-473B-952F-E266A4FEC540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27750373"/>
      </p:ext>
    </p:extLst>
  </p:cSld>
  <p:clrMapOvr>
    <a:masterClrMapping/>
  </p:clrMapOvr>
  <p:transition xmlns:p14="http://schemas.microsoft.com/office/powerpoint/2010/main">
    <p:cover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583575-D5F3-4D9B-8994-51C18ED56FA5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9528765"/>
      </p:ext>
    </p:extLst>
  </p:cSld>
  <p:clrMapOvr>
    <a:masterClrMapping/>
  </p:clrMapOvr>
  <p:transition xmlns:p14="http://schemas.microsoft.com/office/powerpoint/2010/main">
    <p:cover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5F61A9-ED28-4E65-BC6B-1148B8C8AFD0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15683198"/>
      </p:ext>
    </p:extLst>
  </p:cSld>
  <p:clrMapOvr>
    <a:masterClrMapping/>
  </p:clrMapOvr>
  <p:transition xmlns:p14="http://schemas.microsoft.com/office/powerpoint/2010/main">
    <p:cover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AFBF8B-DC49-4B32-B989-8C3E3A6B6544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76745122"/>
      </p:ext>
    </p:extLst>
  </p:cSld>
  <p:clrMapOvr>
    <a:masterClrMapping/>
  </p:clrMapOvr>
  <p:transition xmlns:p14="http://schemas.microsoft.com/office/powerpoint/2010/main">
    <p:cover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0E9147-0966-4670-B41D-CC771A681569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16529502"/>
      </p:ext>
    </p:extLst>
  </p:cSld>
  <p:clrMapOvr>
    <a:masterClrMapping/>
  </p:clrMapOvr>
  <p:transition xmlns:p14="http://schemas.microsoft.com/office/powerpoint/2010/main">
    <p:cover dir="d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nb-NO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nb-NO" smtClean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nb-NO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nb-NO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A9589771-F5B7-42FB-8C19-C0ADEA15EB7A}" type="slidenum">
              <a:rPr lang="nb-NO"/>
              <a:pPr/>
              <a:t>‹#›</a:t>
            </a:fld>
            <a:endParaRPr lang="nb-NO"/>
          </a:p>
        </p:txBody>
      </p:sp>
      <p:pic>
        <p:nvPicPr>
          <p:cNvPr id="14344" name="Picture 8" descr="F:\prosjekter aktuelle\cenSES_web\PPmal\censeslogo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3" y="0"/>
            <a:ext cx="1919288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9" descr="F:\prosjekter aktuelle\cenSES_web\PPmal\fmelogo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0"/>
            <a:ext cx="5080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transition xmlns:p14="http://schemas.microsoft.com/office/powerpoint/2010/main">
    <p:cover dir="d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3B7D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3B7D"/>
          </a:solidFill>
          <a:latin typeface="Arial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3B7D"/>
          </a:solidFill>
          <a:latin typeface="Arial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3B7D"/>
          </a:solidFill>
          <a:latin typeface="Arial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3B7D"/>
          </a:solidFill>
          <a:latin typeface="Arial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3B7D"/>
          </a:solidFill>
          <a:latin typeface="Arial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3B7D"/>
          </a:solidFill>
          <a:latin typeface="Arial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3B7D"/>
          </a:solidFill>
          <a:latin typeface="Arial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3B7D"/>
          </a:solidFill>
          <a:latin typeface="Arial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defRPr sz="3200">
          <a:solidFill>
            <a:srgbClr val="3EA3C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2800">
          <a:solidFill>
            <a:srgbClr val="3EA3C8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2400">
          <a:solidFill>
            <a:srgbClr val="3EA3C8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Relationship Id="rId3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2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5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F:\prosjekter aktuelle\cenSES_web\PPmal\logoer partne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6280150"/>
            <a:ext cx="8529637" cy="42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iRe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44824"/>
            <a:ext cx="4149080" cy="4149080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763688" y="1052736"/>
            <a:ext cx="738031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33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33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33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33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33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33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33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33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33"/>
                </a:solidFill>
                <a:latin typeface="Arial" charset="0"/>
              </a:defRPr>
            </a:lvl9pPr>
          </a:lstStyle>
          <a:p>
            <a:pPr algn="ctr"/>
            <a:r>
              <a:rPr lang="en-US" sz="2800" dirty="0" smtClean="0"/>
              <a:t>EMPIRE- </a:t>
            </a:r>
            <a:r>
              <a:rPr lang="en-US" sz="2800" dirty="0" err="1" smtClean="0"/>
              <a:t>modelling</a:t>
            </a:r>
            <a:r>
              <a:rPr lang="en-US" sz="2800" dirty="0" smtClean="0"/>
              <a:t> the </a:t>
            </a:r>
            <a:r>
              <a:rPr lang="en-US" sz="2800" dirty="0"/>
              <a:t>future European power system under different  climate policies</a:t>
            </a:r>
            <a:endParaRPr lang="nb-NO" sz="2800" dirty="0">
              <a:solidFill>
                <a:srgbClr val="5D7D2D"/>
              </a:solidFill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55976" y="3501008"/>
            <a:ext cx="4572000" cy="58477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eaLnBrk="1" hangingPunct="1">
              <a:buFont typeface="Arial" pitchFamily="34" charset="0"/>
              <a:buNone/>
            </a:pPr>
            <a:r>
              <a:rPr lang="nb-NO" dirty="0" smtClean="0">
                <a:solidFill>
                  <a:srgbClr val="00447C"/>
                </a:solidFill>
              </a:rPr>
              <a:t>Asgeir Tomasgard, Christian Skar, Gerard </a:t>
            </a:r>
            <a:r>
              <a:rPr lang="nb-NO" dirty="0" err="1" smtClean="0">
                <a:solidFill>
                  <a:srgbClr val="00447C"/>
                </a:solidFill>
              </a:rPr>
              <a:t>Doorman</a:t>
            </a:r>
            <a:r>
              <a:rPr lang="nb-NO" dirty="0" smtClean="0">
                <a:solidFill>
                  <a:srgbClr val="00447C"/>
                </a:solidFill>
              </a:rPr>
              <a:t>, Bjørn H. Bakken, Ingeborg </a:t>
            </a:r>
            <a:r>
              <a:rPr lang="nb-NO" dirty="0" err="1" smtClean="0">
                <a:solidFill>
                  <a:srgbClr val="00447C"/>
                </a:solidFill>
              </a:rPr>
              <a:t>Graabak</a:t>
            </a:r>
            <a:endParaRPr lang="nb-NO" dirty="0">
              <a:solidFill>
                <a:srgbClr val="00447C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55976" y="4797152"/>
            <a:ext cx="4572000" cy="6340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eaLnBrk="1" hangingPunct="1">
              <a:buFont typeface="Arial" pitchFamily="34" charset="0"/>
              <a:buNone/>
            </a:pPr>
            <a:r>
              <a:rPr lang="nb-NO" dirty="0" smtClean="0">
                <a:solidFill>
                  <a:srgbClr val="00447C"/>
                </a:solidFill>
              </a:rPr>
              <a:t>FME CenSES </a:t>
            </a:r>
          </a:p>
          <a:p>
            <a:pPr marL="0" indent="0" eaLnBrk="1" hangingPunct="1">
              <a:buFont typeface="Arial" pitchFamily="34" charset="0"/>
              <a:buNone/>
            </a:pPr>
            <a:r>
              <a:rPr lang="nb-NO" dirty="0" smtClean="0">
                <a:solidFill>
                  <a:srgbClr val="00447C"/>
                </a:solidFill>
              </a:rPr>
              <a:t>Centre for </a:t>
            </a:r>
            <a:r>
              <a:rPr lang="nb-NO" dirty="0" err="1" smtClean="0">
                <a:solidFill>
                  <a:srgbClr val="00447C"/>
                </a:solidFill>
              </a:rPr>
              <a:t>Sustainable</a:t>
            </a:r>
            <a:r>
              <a:rPr lang="nb-NO" dirty="0" smtClean="0">
                <a:solidFill>
                  <a:srgbClr val="00447C"/>
                </a:solidFill>
              </a:rPr>
              <a:t> Energy Studies</a:t>
            </a:r>
            <a:endParaRPr lang="nb-NO" dirty="0">
              <a:solidFill>
                <a:srgbClr val="00447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 prices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556792"/>
            <a:ext cx="7992888" cy="471375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 bwMode="auto">
          <a:xfrm flipV="1">
            <a:off x="4860032" y="2060848"/>
            <a:ext cx="0" cy="252028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26280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Installed capacity in power market 2050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176254" y="2222499"/>
            <a:ext cx="6276066" cy="4258759"/>
            <a:chOff x="1176254" y="2222499"/>
            <a:chExt cx="6276066" cy="4258759"/>
          </a:xfrm>
        </p:grpSpPr>
        <p:pic>
          <p:nvPicPr>
            <p:cNvPr id="6" name="Picture 5" descr="generation_capacity_we_ee_2050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6254" y="2222499"/>
              <a:ext cx="6276066" cy="4258759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 bwMode="auto">
            <a:xfrm>
              <a:off x="3131840" y="3140968"/>
              <a:ext cx="792088" cy="33123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  <a:cs typeface="Times New Roman" pitchFamily="18" charset="0"/>
              </a:endParaRPr>
            </a:p>
          </p:txBody>
        </p:sp>
      </p:grpSp>
      <p:cxnSp>
        <p:nvCxnSpPr>
          <p:cNvPr id="5" name="Straight Connector 4"/>
          <p:cNvCxnSpPr/>
          <p:nvPr/>
        </p:nvCxnSpPr>
        <p:spPr bwMode="auto">
          <a:xfrm>
            <a:off x="3059832" y="6145200"/>
            <a:ext cx="936104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602794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Ramona-EL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Results for 2050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>
                <a:solidFill>
                  <a:srgbClr val="003B7D"/>
                </a:solidFill>
              </a:rPr>
              <a:t>Global 202020 scenario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>
                <a:solidFill>
                  <a:srgbClr val="003B7D"/>
                </a:solidFill>
              </a:rPr>
              <a:t>450 ppm stabilization scenario</a:t>
            </a:r>
            <a:endParaRPr lang="en-US" dirty="0">
              <a:solidFill>
                <a:srgbClr val="003B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4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6813"/>
            <a:ext cx="7772400" cy="1143000"/>
          </a:xfrm>
        </p:spPr>
        <p:txBody>
          <a:bodyPr/>
          <a:lstStyle/>
          <a:p>
            <a:r>
              <a:rPr lang="en-US" dirty="0" smtClean="0"/>
              <a:t>Energy mix 202020</a:t>
            </a:r>
            <a:endParaRPr lang="en-US" dirty="0"/>
          </a:p>
        </p:txBody>
      </p:sp>
      <p:pic>
        <p:nvPicPr>
          <p:cNvPr id="6" name="Picture 5" descr="generation_mix_2050_global20202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1195200"/>
            <a:ext cx="815295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87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6813"/>
            <a:ext cx="7772400" cy="1143000"/>
          </a:xfrm>
        </p:spPr>
        <p:txBody>
          <a:bodyPr/>
          <a:lstStyle/>
          <a:p>
            <a:r>
              <a:rPr lang="en-US" dirty="0" smtClean="0"/>
              <a:t>Energy mix 450</a:t>
            </a:r>
            <a:endParaRPr lang="en-US" dirty="0"/>
          </a:p>
        </p:txBody>
      </p:sp>
      <p:pic>
        <p:nvPicPr>
          <p:cNvPr id="4" name="Picture 3" descr="generation_mix_2050_45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1195200"/>
            <a:ext cx="8152935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34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r>
              <a:rPr lang="en-US" dirty="0"/>
              <a:t>The need for flexibility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08720"/>
            <a:ext cx="8132440" cy="5328592"/>
          </a:xfrm>
        </p:spPr>
        <p:txBody>
          <a:bodyPr/>
          <a:lstStyle/>
          <a:p>
            <a:pPr marL="0" indent="0"/>
            <a:r>
              <a:rPr lang="en-US" sz="2400" dirty="0" smtClean="0">
                <a:solidFill>
                  <a:schemeClr val="tx1"/>
                </a:solidFill>
              </a:rPr>
              <a:t>High variations in  non-</a:t>
            </a:r>
            <a:r>
              <a:rPr lang="en-US" sz="2400" dirty="0" err="1" smtClean="0">
                <a:solidFill>
                  <a:schemeClr val="tx1"/>
                </a:solidFill>
              </a:rPr>
              <a:t>dispatchable</a:t>
            </a:r>
            <a:r>
              <a:rPr lang="en-US" sz="2400" dirty="0" smtClean="0">
                <a:solidFill>
                  <a:schemeClr val="tx1"/>
                </a:solidFill>
              </a:rPr>
              <a:t> renewable production from wind and solar PV</a:t>
            </a:r>
            <a:endParaRPr lang="en-US" sz="2400" dirty="0">
              <a:solidFill>
                <a:schemeClr val="tx1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sz="2000" dirty="0" smtClean="0"/>
          </a:p>
          <a:p>
            <a:pPr marL="0" indent="0"/>
            <a:r>
              <a:rPr lang="en-US" sz="2400" dirty="0" smtClean="0">
                <a:solidFill>
                  <a:srgbClr val="003B7D"/>
                </a:solidFill>
              </a:rPr>
              <a:t>Global 202020:  		</a:t>
            </a:r>
            <a:r>
              <a:rPr lang="en-GB" sz="2400" dirty="0" smtClean="0">
                <a:solidFill>
                  <a:srgbClr val="003B7D"/>
                </a:solidFill>
              </a:rPr>
              <a:t>21.4%  non</a:t>
            </a:r>
            <a:r>
              <a:rPr lang="en-GB" sz="2400" dirty="0">
                <a:solidFill>
                  <a:srgbClr val="003B7D"/>
                </a:solidFill>
              </a:rPr>
              <a:t>-</a:t>
            </a:r>
            <a:r>
              <a:rPr lang="en-GB" sz="2400" dirty="0" err="1">
                <a:solidFill>
                  <a:srgbClr val="003B7D"/>
                </a:solidFill>
              </a:rPr>
              <a:t>dispatchable</a:t>
            </a:r>
            <a:endParaRPr lang="en-US" sz="2400" dirty="0" smtClean="0">
              <a:solidFill>
                <a:srgbClr val="003B7D"/>
              </a:solidFill>
            </a:endParaRPr>
          </a:p>
          <a:p>
            <a:pPr marL="0" indent="0"/>
            <a:r>
              <a:rPr lang="en-US" sz="2400" dirty="0" smtClean="0">
                <a:solidFill>
                  <a:srgbClr val="003B7D"/>
                </a:solidFill>
              </a:rPr>
              <a:t>450 ppm stabilization:  	</a:t>
            </a:r>
            <a:r>
              <a:rPr lang="en-GB" sz="2400" dirty="0" smtClean="0">
                <a:solidFill>
                  <a:srgbClr val="003B7D"/>
                </a:solidFill>
              </a:rPr>
              <a:t>14,2</a:t>
            </a:r>
            <a:r>
              <a:rPr lang="en-GB" sz="2400" dirty="0">
                <a:solidFill>
                  <a:srgbClr val="003B7D"/>
                </a:solidFill>
              </a:rPr>
              <a:t> </a:t>
            </a:r>
            <a:r>
              <a:rPr lang="en-GB" sz="2400" dirty="0" smtClean="0">
                <a:solidFill>
                  <a:srgbClr val="003B7D"/>
                </a:solidFill>
              </a:rPr>
              <a:t>% non-</a:t>
            </a:r>
            <a:r>
              <a:rPr lang="en-GB" sz="2400" dirty="0" err="1" smtClean="0">
                <a:solidFill>
                  <a:srgbClr val="003B7D"/>
                </a:solidFill>
              </a:rPr>
              <a:t>dispatchable</a:t>
            </a:r>
            <a:endParaRPr lang="en-US" sz="2400" dirty="0">
              <a:solidFill>
                <a:srgbClr val="003B7D"/>
              </a:solidFill>
            </a:endParaRPr>
          </a:p>
          <a:p>
            <a:pPr marL="0" indent="0"/>
            <a:endParaRPr lang="en-US" sz="2800" dirty="0" smtClean="0"/>
          </a:p>
          <a:p>
            <a:pPr marL="0" indent="0"/>
            <a:endParaRPr lang="en-US" sz="2400" dirty="0" smtClean="0"/>
          </a:p>
          <a:p>
            <a:pPr marL="0" indent="0"/>
            <a:r>
              <a:rPr lang="en-US" sz="2400" dirty="0" smtClean="0">
                <a:solidFill>
                  <a:srgbClr val="000000"/>
                </a:solidFill>
              </a:rPr>
              <a:t>Need flexibility and balancing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>
                <a:solidFill>
                  <a:srgbClr val="003B7D"/>
                </a:solidFill>
              </a:rPr>
              <a:t>Seasonal</a:t>
            </a:r>
            <a:endParaRPr lang="en-US" sz="2400" dirty="0">
              <a:solidFill>
                <a:srgbClr val="003B7D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400" dirty="0">
                <a:solidFill>
                  <a:srgbClr val="003B7D"/>
                </a:solidFill>
              </a:rPr>
              <a:t>Weeks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>
                <a:solidFill>
                  <a:srgbClr val="003B7D"/>
                </a:solidFill>
              </a:rPr>
              <a:t>Hourly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>
                <a:solidFill>
                  <a:srgbClr val="003B7D"/>
                </a:solidFill>
              </a:rPr>
              <a:t>Shorter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5940152" y="3429000"/>
            <a:ext cx="1080120" cy="316835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35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772400" cy="1143000"/>
          </a:xfrm>
        </p:spPr>
        <p:txBody>
          <a:bodyPr/>
          <a:lstStyle/>
          <a:p>
            <a:r>
              <a:rPr lang="en-US" dirty="0" smtClean="0"/>
              <a:t>New infrastructure in 2050 -  202020</a:t>
            </a:r>
            <a:endParaRPr lang="en-US" dirty="0"/>
          </a:p>
        </p:txBody>
      </p:sp>
      <p:pic>
        <p:nvPicPr>
          <p:cNvPr id="4" name="Picture 3" descr="cumulative_investment_infrastructure_2050_global20202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" y="1470907"/>
            <a:ext cx="8959095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49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772400" cy="1143000"/>
          </a:xfrm>
        </p:spPr>
        <p:txBody>
          <a:bodyPr/>
          <a:lstStyle/>
          <a:p>
            <a:r>
              <a:rPr lang="en-US" dirty="0" smtClean="0"/>
              <a:t>New infrastructure 450</a:t>
            </a:r>
            <a:endParaRPr lang="en-US" dirty="0"/>
          </a:p>
        </p:txBody>
      </p:sp>
      <p:pic>
        <p:nvPicPr>
          <p:cNvPr id="3" name="Picture 2" descr="cumulative_investment_infrastructure_2050_45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8000"/>
            <a:ext cx="8959095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99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5032"/>
            <a:ext cx="7772400" cy="1143000"/>
          </a:xfrm>
        </p:spPr>
        <p:txBody>
          <a:bodyPr/>
          <a:lstStyle/>
          <a:p>
            <a:r>
              <a:rPr lang="en-US" dirty="0" smtClean="0"/>
              <a:t>Example: Power exchange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0528" y="1052736"/>
            <a:ext cx="6267308" cy="266429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0" y="3212976"/>
            <a:ext cx="395536" cy="5760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  <a:cs typeface="Times New Roman" pitchFamily="18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17032"/>
            <a:ext cx="4896544" cy="2397373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23528" y="3356992"/>
            <a:ext cx="504056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The exchange of  power from Norway in 2050 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80112" y="1268760"/>
            <a:ext cx="3563889" cy="201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European demand  	 </a:t>
            </a:r>
            <a:r>
              <a:rPr lang="en-US" sz="1800" dirty="0" smtClean="0">
                <a:solidFill>
                  <a:srgbClr val="800000"/>
                </a:solidFill>
              </a:rPr>
              <a:t> 4800TWh   </a:t>
            </a:r>
          </a:p>
          <a:p>
            <a:r>
              <a:rPr lang="en-US" sz="1800" dirty="0" smtClean="0">
                <a:solidFill>
                  <a:srgbClr val="000000"/>
                </a:solidFill>
              </a:rPr>
              <a:t>Norwegian demand     </a:t>
            </a:r>
            <a:r>
              <a:rPr lang="en-US" sz="1800" dirty="0" smtClean="0">
                <a:solidFill>
                  <a:srgbClr val="800000"/>
                </a:solidFill>
              </a:rPr>
              <a:t>162 </a:t>
            </a:r>
            <a:r>
              <a:rPr lang="en-US" sz="1800" dirty="0" err="1" smtClean="0">
                <a:solidFill>
                  <a:srgbClr val="800000"/>
                </a:solidFill>
              </a:rPr>
              <a:t>TWh</a:t>
            </a:r>
            <a:endParaRPr lang="en-US" sz="1800" dirty="0" smtClean="0">
              <a:solidFill>
                <a:srgbClr val="800000"/>
              </a:solidFill>
            </a:endParaRPr>
          </a:p>
          <a:p>
            <a:r>
              <a:rPr lang="en-US" sz="1800" dirty="0" smtClean="0">
                <a:solidFill>
                  <a:srgbClr val="000000"/>
                </a:solidFill>
              </a:rPr>
              <a:t>New Norwegian cap</a:t>
            </a:r>
            <a:r>
              <a:rPr lang="en-US" sz="1800" dirty="0" smtClean="0">
                <a:solidFill>
                  <a:srgbClr val="800000"/>
                </a:solidFill>
              </a:rPr>
              <a:t>.    20.1 GW</a:t>
            </a:r>
          </a:p>
          <a:p>
            <a:endParaRPr lang="en-US" sz="1800" dirty="0" smtClean="0">
              <a:solidFill>
                <a:srgbClr val="000000"/>
              </a:solidFill>
            </a:endParaRPr>
          </a:p>
          <a:p>
            <a:r>
              <a:rPr lang="en-US" sz="2000" dirty="0" smtClean="0">
                <a:solidFill>
                  <a:srgbClr val="800000"/>
                </a:solidFill>
              </a:rPr>
              <a:t>Net export                  29 </a:t>
            </a:r>
            <a:r>
              <a:rPr lang="en-US" sz="2000" dirty="0" err="1" smtClean="0">
                <a:solidFill>
                  <a:srgbClr val="800000"/>
                </a:solidFill>
              </a:rPr>
              <a:t>TWh</a:t>
            </a:r>
            <a:endParaRPr lang="en-US" sz="2000" dirty="0">
              <a:solidFill>
                <a:srgbClr val="8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24128" y="3717032"/>
            <a:ext cx="3497556" cy="173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European </a:t>
            </a:r>
            <a:r>
              <a:rPr lang="en-US" sz="1800" dirty="0" smtClean="0">
                <a:solidFill>
                  <a:schemeClr val="tx1"/>
                </a:solidFill>
              </a:rPr>
              <a:t>demand</a:t>
            </a:r>
            <a:r>
              <a:rPr lang="en-US" sz="1800" dirty="0" smtClean="0">
                <a:solidFill>
                  <a:srgbClr val="800000"/>
                </a:solidFill>
              </a:rPr>
              <a:t>  5800 </a:t>
            </a:r>
            <a:r>
              <a:rPr lang="en-US" sz="1800" dirty="0" err="1" smtClean="0">
                <a:solidFill>
                  <a:srgbClr val="800000"/>
                </a:solidFill>
              </a:rPr>
              <a:t>TWh</a:t>
            </a:r>
            <a:endParaRPr lang="en-US" sz="1800" dirty="0" smtClean="0">
              <a:solidFill>
                <a:srgbClr val="800000"/>
              </a:solidFill>
            </a:endParaRPr>
          </a:p>
          <a:p>
            <a:r>
              <a:rPr lang="en-US" sz="1800" dirty="0" smtClean="0">
                <a:solidFill>
                  <a:srgbClr val="000000"/>
                </a:solidFill>
              </a:rPr>
              <a:t>Norwegian demand  </a:t>
            </a:r>
            <a:r>
              <a:rPr lang="en-US" sz="1800" dirty="0" smtClean="0">
                <a:solidFill>
                  <a:srgbClr val="800000"/>
                </a:solidFill>
              </a:rPr>
              <a:t>197 </a:t>
            </a:r>
            <a:r>
              <a:rPr lang="en-US" sz="1800" dirty="0" err="1" smtClean="0">
                <a:solidFill>
                  <a:srgbClr val="800000"/>
                </a:solidFill>
              </a:rPr>
              <a:t>TWh</a:t>
            </a:r>
            <a:endParaRPr lang="en-US" sz="1800" dirty="0" smtClean="0">
              <a:solidFill>
                <a:srgbClr val="800000"/>
              </a:solidFill>
            </a:endParaRPr>
          </a:p>
          <a:p>
            <a:r>
              <a:rPr lang="en-US" sz="1800" dirty="0">
                <a:solidFill>
                  <a:srgbClr val="000000"/>
                </a:solidFill>
              </a:rPr>
              <a:t>New Norwegian cap</a:t>
            </a:r>
            <a:r>
              <a:rPr lang="en-US" sz="1800" dirty="0">
                <a:solidFill>
                  <a:srgbClr val="800000"/>
                </a:solidFill>
              </a:rPr>
              <a:t>.  20.1 GW</a:t>
            </a:r>
          </a:p>
          <a:p>
            <a:endParaRPr lang="en-US" sz="1800" dirty="0">
              <a:solidFill>
                <a:srgbClr val="000000"/>
              </a:solidFill>
            </a:endParaRPr>
          </a:p>
          <a:p>
            <a:r>
              <a:rPr lang="en-US" sz="2000" dirty="0" smtClean="0">
                <a:solidFill>
                  <a:srgbClr val="800000"/>
                </a:solidFill>
              </a:rPr>
              <a:t>Net import  	     7 </a:t>
            </a:r>
            <a:r>
              <a:rPr lang="en-US" sz="2000" dirty="0" err="1" smtClean="0">
                <a:solidFill>
                  <a:srgbClr val="800000"/>
                </a:solidFill>
              </a:rPr>
              <a:t>TWh</a:t>
            </a:r>
            <a:endParaRPr lang="en-US" sz="20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68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27" y="476672"/>
            <a:ext cx="7772400" cy="1143000"/>
          </a:xfrm>
        </p:spPr>
        <p:txBody>
          <a:bodyPr/>
          <a:lstStyle/>
          <a:p>
            <a:r>
              <a:rPr lang="en-GB" baseline="30000" dirty="0"/>
              <a:t>Flexible Norwegian energy as a </a:t>
            </a:r>
            <a:r>
              <a:rPr lang="en-GB" baseline="30000" dirty="0" smtClean="0"/>
              <a:t>service </a:t>
            </a:r>
            <a:r>
              <a:rPr lang="en-GB" baseline="30000" dirty="0"/>
              <a:t>to </a:t>
            </a:r>
            <a:r>
              <a:rPr lang="en-GB" baseline="30000" dirty="0" smtClean="0"/>
              <a:t>Europe I</a:t>
            </a:r>
            <a:endParaRPr lang="en-GB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4680520" cy="4725144"/>
          </a:xfrm>
        </p:spPr>
        <p:txBody>
          <a:bodyPr/>
          <a:lstStyle/>
          <a:p>
            <a:pPr marL="0" indent="0"/>
            <a:r>
              <a:rPr lang="en-US" sz="2000" dirty="0" smtClean="0">
                <a:solidFill>
                  <a:srgbClr val="000000"/>
                </a:solidFill>
              </a:rPr>
              <a:t>Storage </a:t>
            </a:r>
            <a:r>
              <a:rPr lang="en-US" sz="2000" dirty="0">
                <a:solidFill>
                  <a:srgbClr val="000000"/>
                </a:solidFill>
              </a:rPr>
              <a:t>capacity of 85 </a:t>
            </a:r>
            <a:r>
              <a:rPr lang="en-US" sz="2000" dirty="0" err="1">
                <a:solidFill>
                  <a:srgbClr val="000000"/>
                </a:solidFill>
              </a:rPr>
              <a:t>TWh</a:t>
            </a:r>
            <a:r>
              <a:rPr lang="en-US" sz="2000" dirty="0">
                <a:solidFill>
                  <a:srgbClr val="000000"/>
                </a:solidFill>
              </a:rPr>
              <a:t> in the Norwegian reservoirs. This storage volume has most of the time at least 10-20 </a:t>
            </a:r>
            <a:r>
              <a:rPr lang="en-US" sz="2000" dirty="0" err="1">
                <a:solidFill>
                  <a:srgbClr val="000000"/>
                </a:solidFill>
              </a:rPr>
              <a:t>TWh</a:t>
            </a:r>
            <a:r>
              <a:rPr lang="en-US" sz="2000" dirty="0">
                <a:solidFill>
                  <a:srgbClr val="000000"/>
                </a:solidFill>
              </a:rPr>
              <a:t> free capacity 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4932040" y="1268760"/>
            <a:ext cx="3985589" cy="3600400"/>
            <a:chOff x="395536" y="1340768"/>
            <a:chExt cx="6073821" cy="4464496"/>
          </a:xfrm>
        </p:grpSpPr>
        <p:sp>
          <p:nvSpPr>
            <p:cNvPr id="30" name="Isosceles Triangle 29"/>
            <p:cNvSpPr/>
            <p:nvPr/>
          </p:nvSpPr>
          <p:spPr>
            <a:xfrm rot="10800000">
              <a:off x="610334" y="2132855"/>
              <a:ext cx="720080" cy="61206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10-Point Star 30"/>
            <p:cNvSpPr/>
            <p:nvPr/>
          </p:nvSpPr>
          <p:spPr>
            <a:xfrm>
              <a:off x="741773" y="3068960"/>
              <a:ext cx="457200" cy="457200"/>
            </a:xfrm>
            <a:prstGeom prst="star10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41773" y="4629708"/>
              <a:ext cx="2388841" cy="216024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10-Point Star 32"/>
            <p:cNvSpPr/>
            <p:nvPr/>
          </p:nvSpPr>
          <p:spPr>
            <a:xfrm>
              <a:off x="3982706" y="4509120"/>
              <a:ext cx="457200" cy="457200"/>
            </a:xfrm>
            <a:prstGeom prst="star10">
              <a:avLst/>
            </a:prstGeom>
            <a:solidFill>
              <a:srgbClr val="FFC000"/>
            </a:solidFill>
            <a:ln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/>
            <p:nvPr/>
          </p:nvCxnSpPr>
          <p:spPr>
            <a:xfrm flipH="1">
              <a:off x="973229" y="2744924"/>
              <a:ext cx="1" cy="32403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1179437" y="3297560"/>
              <a:ext cx="52369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35"/>
            <p:cNvSpPr/>
            <p:nvPr/>
          </p:nvSpPr>
          <p:spPr>
            <a:xfrm>
              <a:off x="1703131" y="3068960"/>
              <a:ext cx="233062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Connector 36"/>
            <p:cNvCxnSpPr/>
            <p:nvPr/>
          </p:nvCxnSpPr>
          <p:spPr>
            <a:xfrm flipH="1">
              <a:off x="1703131" y="3068960"/>
              <a:ext cx="233063" cy="45720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/>
            <p:cNvSpPr/>
            <p:nvPr/>
          </p:nvSpPr>
          <p:spPr>
            <a:xfrm>
              <a:off x="4095184" y="3068960"/>
              <a:ext cx="233063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Connector 38"/>
            <p:cNvCxnSpPr/>
            <p:nvPr/>
          </p:nvCxnSpPr>
          <p:spPr>
            <a:xfrm flipH="1">
              <a:off x="4095184" y="3068960"/>
              <a:ext cx="233063" cy="45720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38" idx="1"/>
            </p:cNvCxnSpPr>
            <p:nvPr/>
          </p:nvCxnSpPr>
          <p:spPr>
            <a:xfrm flipH="1" flipV="1">
              <a:off x="1809948" y="3289960"/>
              <a:ext cx="2285236" cy="76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Flowchart: Summing Junction 16"/>
            <p:cNvSpPr/>
            <p:nvPr/>
          </p:nvSpPr>
          <p:spPr>
            <a:xfrm>
              <a:off x="2914590" y="4629708"/>
              <a:ext cx="216024" cy="216024"/>
            </a:xfrm>
            <a:prstGeom prst="flowChartSummingJunction">
              <a:avLst/>
            </a:prstGeom>
            <a:solidFill>
              <a:srgbClr val="FFC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Connector 41"/>
            <p:cNvCxnSpPr/>
            <p:nvPr/>
          </p:nvCxnSpPr>
          <p:spPr>
            <a:xfrm flipH="1">
              <a:off x="3130614" y="4752980"/>
              <a:ext cx="864096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3" name="Picture 2" descr="C:\Users\ahar\AppData\Local\Microsoft\Windows\Temporary Internet Files\Content.IE5\GJHDZJWK\MC900324772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1526" y="3356992"/>
              <a:ext cx="967831" cy="9678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4" name="Straight Connector 43"/>
            <p:cNvCxnSpPr/>
            <p:nvPr/>
          </p:nvCxnSpPr>
          <p:spPr>
            <a:xfrm>
              <a:off x="3562662" y="1340768"/>
              <a:ext cx="0" cy="4464496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38" idx="3"/>
              <a:endCxn id="43" idx="1"/>
            </p:cNvCxnSpPr>
            <p:nvPr/>
          </p:nvCxnSpPr>
          <p:spPr>
            <a:xfrm>
              <a:off x="4328247" y="3297560"/>
              <a:ext cx="1173279" cy="54334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33" idx="0"/>
              <a:endCxn id="43" idx="1"/>
            </p:cNvCxnSpPr>
            <p:nvPr/>
          </p:nvCxnSpPr>
          <p:spPr>
            <a:xfrm flipV="1">
              <a:off x="4439906" y="3840908"/>
              <a:ext cx="1061620" cy="82617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7" name="Picture 3" descr="C:\Users\ahar\AppData\Local\Microsoft\Windows\Temporary Internet Files\Content.IE5\9J81AC38\MP900362670[1]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5066" y="1340769"/>
              <a:ext cx="1073432" cy="7102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C:\Users\ahar\AppData\Local\Microsoft\Windows\Temporary Internet Files\Content.IE5\GJHDZJWK\MP900362785[1]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2657" y="1340768"/>
              <a:ext cx="977414" cy="7102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TextBox 48"/>
            <p:cNvSpPr txBox="1"/>
            <p:nvPr/>
          </p:nvSpPr>
          <p:spPr>
            <a:xfrm>
              <a:off x="395536" y="3573016"/>
              <a:ext cx="11496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smtClean="0"/>
                <a:t>Hydropower</a:t>
              </a:r>
            </a:p>
            <a:p>
              <a:pPr algn="ctr"/>
              <a:r>
                <a:rPr lang="en-US" sz="1400" smtClean="0"/>
                <a:t>plant</a:t>
              </a:r>
              <a:endParaRPr lang="en-US" sz="140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339753" y="3372545"/>
              <a:ext cx="9220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/>
                <a:t>DC cable</a:t>
              </a:r>
              <a:endParaRPr lang="en-US" sz="140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423789" y="4845732"/>
              <a:ext cx="9509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/>
                <a:t>Line pack</a:t>
              </a:r>
              <a:endParaRPr lang="en-US" sz="140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765212" y="4966320"/>
              <a:ext cx="14879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/>
                <a:t>Gas power plant</a:t>
              </a:r>
              <a:endParaRPr lang="en-US" sz="140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32333" y="1519348"/>
              <a:ext cx="8803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/>
                <a:t>Flexible</a:t>
              </a:r>
            </a:p>
            <a:p>
              <a:pPr algn="ctr"/>
              <a:r>
                <a:rPr lang="en-US" sz="1400" dirty="0" smtClean="0"/>
                <a:t>reservoir</a:t>
              </a:r>
              <a:endParaRPr lang="en-US" sz="1400" dirty="0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3717032"/>
            <a:ext cx="4807650" cy="2975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44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7772400" cy="1143000"/>
          </a:xfrm>
        </p:spPr>
        <p:txBody>
          <a:bodyPr/>
          <a:lstStyle/>
          <a:p>
            <a:r>
              <a:rPr lang="en-US" sz="3200" dirty="0" smtClean="0"/>
              <a:t>The transition to a sustainable </a:t>
            </a:r>
            <a:br>
              <a:rPr lang="en-US" sz="3200" dirty="0" smtClean="0"/>
            </a:br>
            <a:r>
              <a:rPr lang="en-US" sz="3200" dirty="0" smtClean="0"/>
              <a:t>power system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772816"/>
            <a:ext cx="7772400" cy="5400600"/>
          </a:xfrm>
        </p:spPr>
        <p:txBody>
          <a:bodyPr/>
          <a:lstStyle/>
          <a:p>
            <a:r>
              <a:rPr lang="en-US" sz="2800" dirty="0" smtClean="0">
                <a:solidFill>
                  <a:srgbClr val="000000"/>
                </a:solidFill>
              </a:rPr>
              <a:t>Challenge</a:t>
            </a:r>
          </a:p>
          <a:p>
            <a:pPr marL="0" indent="0"/>
            <a:r>
              <a:rPr lang="en-GB" sz="1800" dirty="0">
                <a:solidFill>
                  <a:srgbClr val="003B7D"/>
                </a:solidFill>
              </a:rPr>
              <a:t>The challenge for the </a:t>
            </a:r>
            <a:r>
              <a:rPr lang="en-GB" sz="1800" dirty="0" smtClean="0">
                <a:solidFill>
                  <a:srgbClr val="003B7D"/>
                </a:solidFill>
              </a:rPr>
              <a:t>energy system </a:t>
            </a:r>
            <a:r>
              <a:rPr lang="en-GB" sz="1800" dirty="0">
                <a:solidFill>
                  <a:srgbClr val="003B7D"/>
                </a:solidFill>
              </a:rPr>
              <a:t>in years to </a:t>
            </a:r>
            <a:r>
              <a:rPr lang="en-GB" sz="1800" dirty="0" smtClean="0">
                <a:solidFill>
                  <a:srgbClr val="003B7D"/>
                </a:solidFill>
              </a:rPr>
              <a:t>come, </a:t>
            </a:r>
            <a:r>
              <a:rPr lang="en-GB" sz="1800" dirty="0">
                <a:solidFill>
                  <a:srgbClr val="003B7D"/>
                </a:solidFill>
              </a:rPr>
              <a:t>is how to satisfy a continually growing global energy demand and at the same time reduce greenhouse gas (GHG</a:t>
            </a:r>
            <a:r>
              <a:rPr lang="en-GB" sz="1800" dirty="0" smtClean="0">
                <a:solidFill>
                  <a:srgbClr val="003B7D"/>
                </a:solidFill>
              </a:rPr>
              <a:t>) emissions. </a:t>
            </a:r>
          </a:p>
          <a:p>
            <a:pPr marL="0" indent="0"/>
            <a:r>
              <a:rPr lang="en-US" sz="2800" dirty="0" smtClean="0">
                <a:solidFill>
                  <a:srgbClr val="000000"/>
                </a:solidFill>
              </a:rPr>
              <a:t>Technology choices (examples)</a:t>
            </a:r>
          </a:p>
          <a:p>
            <a:pPr>
              <a:buFont typeface="Arial"/>
              <a:buChar char="•"/>
            </a:pPr>
            <a:r>
              <a:rPr lang="en-US" sz="1800" dirty="0" smtClean="0">
                <a:solidFill>
                  <a:srgbClr val="003B7D"/>
                </a:solidFill>
              </a:rPr>
              <a:t>Renewable energy</a:t>
            </a:r>
          </a:p>
          <a:p>
            <a:pPr>
              <a:buFont typeface="Arial"/>
              <a:buChar char="•"/>
            </a:pPr>
            <a:r>
              <a:rPr lang="en-US" sz="1800" dirty="0" smtClean="0">
                <a:solidFill>
                  <a:srgbClr val="003B7D"/>
                </a:solidFill>
              </a:rPr>
              <a:t>Energy efficiency and saving</a:t>
            </a:r>
          </a:p>
          <a:p>
            <a:pPr>
              <a:buFont typeface="Arial"/>
              <a:buChar char="•"/>
            </a:pPr>
            <a:r>
              <a:rPr lang="en-US" sz="1800" dirty="0" smtClean="0">
                <a:solidFill>
                  <a:srgbClr val="003B7D"/>
                </a:solidFill>
              </a:rPr>
              <a:t>Fuel substitution in transport</a:t>
            </a:r>
          </a:p>
          <a:p>
            <a:pPr>
              <a:buFont typeface="Arial"/>
              <a:buChar char="•"/>
            </a:pPr>
            <a:r>
              <a:rPr lang="en-US" sz="1800" dirty="0" smtClean="0">
                <a:solidFill>
                  <a:srgbClr val="003B7D"/>
                </a:solidFill>
              </a:rPr>
              <a:t>Carbon Capture and Sequestration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Policy instruments (examples)</a:t>
            </a:r>
            <a:endParaRPr lang="en-US" sz="2800" dirty="0">
              <a:solidFill>
                <a:schemeClr val="tx1"/>
              </a:solidFill>
            </a:endParaRPr>
          </a:p>
          <a:p>
            <a:pPr>
              <a:buFont typeface="Arial"/>
              <a:buChar char="•"/>
            </a:pPr>
            <a:r>
              <a:rPr lang="en-US" sz="1800" dirty="0" smtClean="0">
                <a:solidFill>
                  <a:srgbClr val="003B7D"/>
                </a:solidFill>
              </a:rPr>
              <a:t>Tax, e.g.  a carbon price </a:t>
            </a:r>
          </a:p>
          <a:p>
            <a:pPr>
              <a:buFont typeface="Arial"/>
              <a:buChar char="•"/>
            </a:pPr>
            <a:r>
              <a:rPr lang="en-US" sz="1800" dirty="0" smtClean="0">
                <a:solidFill>
                  <a:srgbClr val="003B7D"/>
                </a:solidFill>
              </a:rPr>
              <a:t>Subsidies, </a:t>
            </a:r>
            <a:r>
              <a:rPr lang="en-US" sz="1800" dirty="0">
                <a:solidFill>
                  <a:srgbClr val="003B7D"/>
                </a:solidFill>
              </a:rPr>
              <a:t>e.g. a </a:t>
            </a:r>
            <a:r>
              <a:rPr lang="en-US" sz="1800" dirty="0" smtClean="0">
                <a:solidFill>
                  <a:srgbClr val="003B7D"/>
                </a:solidFill>
              </a:rPr>
              <a:t>feed in tariff </a:t>
            </a:r>
          </a:p>
          <a:p>
            <a:pPr>
              <a:buFont typeface="Arial"/>
              <a:buChar char="•"/>
            </a:pPr>
            <a:r>
              <a:rPr lang="en-US" sz="1800" dirty="0" smtClean="0">
                <a:solidFill>
                  <a:srgbClr val="003B7D"/>
                </a:solidFill>
              </a:rPr>
              <a:t>Regulation, e.g. Emission Performance Standards</a:t>
            </a:r>
            <a:endParaRPr lang="en-US" sz="1800" dirty="0">
              <a:solidFill>
                <a:srgbClr val="003B7D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57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772400" cy="1143000"/>
          </a:xfrm>
        </p:spPr>
        <p:txBody>
          <a:bodyPr/>
          <a:lstStyle/>
          <a:p>
            <a:r>
              <a:rPr lang="en-US" dirty="0" smtClean="0"/>
              <a:t>Example: Natural gas exchange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4687434"/>
              </p:ext>
            </p:extLst>
          </p:nvPr>
        </p:nvGraphicFramePr>
        <p:xfrm>
          <a:off x="539552" y="1340768"/>
          <a:ext cx="7920880" cy="41349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Document" r:id="rId3" imgW="5765800" imgH="3009900" progId="Word.Document.12">
                  <p:embed/>
                </p:oleObj>
              </mc:Choice>
              <mc:Fallback>
                <p:oleObj name="Document" r:id="rId3" imgW="5765800" imgH="3009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2" y="1340768"/>
                        <a:ext cx="7920880" cy="41349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395536" y="5661248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</a:rPr>
              <a:t>The possible inventory changes in </a:t>
            </a:r>
            <a:r>
              <a:rPr lang="en-GB" sz="2400" dirty="0" smtClean="0">
                <a:solidFill>
                  <a:srgbClr val="000000"/>
                </a:solidFill>
              </a:rPr>
              <a:t>a typical  </a:t>
            </a:r>
            <a:r>
              <a:rPr lang="en-GB" sz="2400" dirty="0">
                <a:solidFill>
                  <a:srgbClr val="000000"/>
                </a:solidFill>
              </a:rPr>
              <a:t>pipeline </a:t>
            </a:r>
            <a:r>
              <a:rPr lang="en-GB" sz="2400" dirty="0" smtClean="0">
                <a:solidFill>
                  <a:srgbClr val="000000"/>
                </a:solidFill>
              </a:rPr>
              <a:t>we looked at is in </a:t>
            </a:r>
            <a:r>
              <a:rPr lang="en-GB" sz="2400" dirty="0">
                <a:solidFill>
                  <a:srgbClr val="000000"/>
                </a:solidFill>
              </a:rPr>
              <a:t>one hour </a:t>
            </a:r>
            <a:r>
              <a:rPr lang="en-GB" sz="2400" dirty="0" smtClean="0">
                <a:solidFill>
                  <a:srgbClr val="000000"/>
                </a:solidFill>
              </a:rPr>
              <a:t>approximately 9 </a:t>
            </a:r>
            <a:r>
              <a:rPr lang="en-GB" sz="2400" dirty="0" err="1">
                <a:solidFill>
                  <a:srgbClr val="000000"/>
                </a:solidFill>
              </a:rPr>
              <a:t>GWh</a:t>
            </a:r>
            <a:r>
              <a:rPr lang="en-GB" sz="2400" dirty="0">
                <a:solidFill>
                  <a:srgbClr val="000000"/>
                </a:solidFill>
              </a:rPr>
              <a:t> of </a:t>
            </a:r>
            <a:r>
              <a:rPr lang="en-GB" sz="2400" dirty="0" smtClean="0">
                <a:solidFill>
                  <a:srgbClr val="000000"/>
                </a:solidFill>
              </a:rPr>
              <a:t>electricity</a:t>
            </a:r>
            <a:r>
              <a:rPr lang="en-GB" sz="2000" dirty="0" smtClean="0">
                <a:solidFill>
                  <a:srgbClr val="000000"/>
                </a:solidFill>
              </a:rPr>
              <a:t>.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14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772400" cy="1143000"/>
          </a:xfrm>
        </p:spPr>
        <p:txBody>
          <a:bodyPr/>
          <a:lstStyle/>
          <a:p>
            <a:r>
              <a:rPr lang="en-GB" baseline="30000" dirty="0"/>
              <a:t>Flexible Norwegian energy as a </a:t>
            </a:r>
            <a:r>
              <a:rPr lang="en-GB" baseline="30000" dirty="0" smtClean="0"/>
              <a:t>service </a:t>
            </a:r>
            <a:r>
              <a:rPr lang="en-GB" baseline="30000" dirty="0"/>
              <a:t>to </a:t>
            </a:r>
            <a:r>
              <a:rPr lang="en-GB" baseline="30000" dirty="0" smtClean="0"/>
              <a:t>Europe II</a:t>
            </a:r>
            <a:endParaRPr lang="en-GB" baseline="30000" dirty="0"/>
          </a:p>
        </p:txBody>
      </p:sp>
      <p:grpSp>
        <p:nvGrpSpPr>
          <p:cNvPr id="54" name="Group 53"/>
          <p:cNvGrpSpPr/>
          <p:nvPr/>
        </p:nvGrpSpPr>
        <p:grpSpPr>
          <a:xfrm>
            <a:off x="5292080" y="3501008"/>
            <a:ext cx="3697557" cy="3240360"/>
            <a:chOff x="395536" y="1340768"/>
            <a:chExt cx="6073821" cy="4464496"/>
          </a:xfrm>
        </p:grpSpPr>
        <p:sp>
          <p:nvSpPr>
            <p:cNvPr id="30" name="Isosceles Triangle 29"/>
            <p:cNvSpPr/>
            <p:nvPr/>
          </p:nvSpPr>
          <p:spPr>
            <a:xfrm rot="10800000">
              <a:off x="610334" y="2132855"/>
              <a:ext cx="720080" cy="61206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10-Point Star 30"/>
            <p:cNvSpPr/>
            <p:nvPr/>
          </p:nvSpPr>
          <p:spPr>
            <a:xfrm>
              <a:off x="741773" y="3068960"/>
              <a:ext cx="457200" cy="457200"/>
            </a:xfrm>
            <a:prstGeom prst="star10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41773" y="4629708"/>
              <a:ext cx="2388841" cy="216024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10-Point Star 32"/>
            <p:cNvSpPr/>
            <p:nvPr/>
          </p:nvSpPr>
          <p:spPr>
            <a:xfrm>
              <a:off x="3982706" y="4509120"/>
              <a:ext cx="457200" cy="457200"/>
            </a:xfrm>
            <a:prstGeom prst="star10">
              <a:avLst/>
            </a:prstGeom>
            <a:solidFill>
              <a:srgbClr val="FFC000"/>
            </a:solidFill>
            <a:ln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/>
            <p:nvPr/>
          </p:nvCxnSpPr>
          <p:spPr>
            <a:xfrm flipH="1">
              <a:off x="973229" y="2744924"/>
              <a:ext cx="1" cy="32403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1179437" y="3297560"/>
              <a:ext cx="52369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35"/>
            <p:cNvSpPr/>
            <p:nvPr/>
          </p:nvSpPr>
          <p:spPr>
            <a:xfrm>
              <a:off x="1703131" y="3068960"/>
              <a:ext cx="233062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Connector 36"/>
            <p:cNvCxnSpPr/>
            <p:nvPr/>
          </p:nvCxnSpPr>
          <p:spPr>
            <a:xfrm flipH="1">
              <a:off x="1703131" y="3068960"/>
              <a:ext cx="233063" cy="45720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/>
            <p:cNvSpPr/>
            <p:nvPr/>
          </p:nvSpPr>
          <p:spPr>
            <a:xfrm>
              <a:off x="4095184" y="3068960"/>
              <a:ext cx="233063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Connector 38"/>
            <p:cNvCxnSpPr/>
            <p:nvPr/>
          </p:nvCxnSpPr>
          <p:spPr>
            <a:xfrm flipH="1">
              <a:off x="4095184" y="3068960"/>
              <a:ext cx="233063" cy="45720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38" idx="1"/>
            </p:cNvCxnSpPr>
            <p:nvPr/>
          </p:nvCxnSpPr>
          <p:spPr>
            <a:xfrm flipH="1" flipV="1">
              <a:off x="1809948" y="3289960"/>
              <a:ext cx="2285236" cy="76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Flowchart: Summing Junction 16"/>
            <p:cNvSpPr/>
            <p:nvPr/>
          </p:nvSpPr>
          <p:spPr>
            <a:xfrm>
              <a:off x="2914590" y="4629708"/>
              <a:ext cx="216024" cy="216024"/>
            </a:xfrm>
            <a:prstGeom prst="flowChartSummingJunction">
              <a:avLst/>
            </a:prstGeom>
            <a:solidFill>
              <a:srgbClr val="FFC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Connector 41"/>
            <p:cNvCxnSpPr/>
            <p:nvPr/>
          </p:nvCxnSpPr>
          <p:spPr>
            <a:xfrm flipH="1">
              <a:off x="3130614" y="4752980"/>
              <a:ext cx="864096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3" name="Picture 2" descr="C:\Users\ahar\AppData\Local\Microsoft\Windows\Temporary Internet Files\Content.IE5\GJHDZJWK\MC900324772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1526" y="3356992"/>
              <a:ext cx="967831" cy="9678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4" name="Straight Connector 43"/>
            <p:cNvCxnSpPr/>
            <p:nvPr/>
          </p:nvCxnSpPr>
          <p:spPr>
            <a:xfrm>
              <a:off x="3562662" y="1340768"/>
              <a:ext cx="0" cy="4464496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38" idx="3"/>
              <a:endCxn id="43" idx="1"/>
            </p:cNvCxnSpPr>
            <p:nvPr/>
          </p:nvCxnSpPr>
          <p:spPr>
            <a:xfrm>
              <a:off x="4328247" y="3297560"/>
              <a:ext cx="1173279" cy="54334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33" idx="0"/>
              <a:endCxn id="43" idx="1"/>
            </p:cNvCxnSpPr>
            <p:nvPr/>
          </p:nvCxnSpPr>
          <p:spPr>
            <a:xfrm flipV="1">
              <a:off x="4439906" y="3840908"/>
              <a:ext cx="1061620" cy="82617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7" name="Picture 3" descr="C:\Users\ahar\AppData\Local\Microsoft\Windows\Temporary Internet Files\Content.IE5\9J81AC38\MP900362670[1]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5066" y="1340769"/>
              <a:ext cx="1073432" cy="7102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C:\Users\ahar\AppData\Local\Microsoft\Windows\Temporary Internet Files\Content.IE5\GJHDZJWK\MP900362785[1]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2657" y="1340768"/>
              <a:ext cx="977414" cy="7102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TextBox 48"/>
            <p:cNvSpPr txBox="1"/>
            <p:nvPr/>
          </p:nvSpPr>
          <p:spPr>
            <a:xfrm>
              <a:off x="395536" y="3573016"/>
              <a:ext cx="11496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smtClean="0"/>
                <a:t>Hydropower</a:t>
              </a:r>
            </a:p>
            <a:p>
              <a:pPr algn="ctr"/>
              <a:r>
                <a:rPr lang="en-US" sz="1400" smtClean="0"/>
                <a:t>plant</a:t>
              </a:r>
              <a:endParaRPr lang="en-US" sz="140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339753" y="3372545"/>
              <a:ext cx="9220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/>
                <a:t>DC cable</a:t>
              </a:r>
              <a:endParaRPr lang="en-US" sz="140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423789" y="4845732"/>
              <a:ext cx="9509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/>
                <a:t>Line pack</a:t>
              </a:r>
              <a:endParaRPr lang="en-US" sz="140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765212" y="4966320"/>
              <a:ext cx="14879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/>
                <a:t>Gas power plant</a:t>
              </a:r>
              <a:endParaRPr lang="en-US" sz="140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13821" y="1340768"/>
              <a:ext cx="880369" cy="523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/>
                <a:t>Flexible</a:t>
              </a:r>
            </a:p>
            <a:p>
              <a:pPr algn="ctr"/>
              <a:r>
                <a:rPr lang="en-US" sz="1400" dirty="0" smtClean="0"/>
                <a:t>reservoir</a:t>
              </a:r>
              <a:endParaRPr lang="en-US" sz="1400" dirty="0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68560" y="1340768"/>
            <a:ext cx="5765800" cy="24511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3528" y="4221088"/>
            <a:ext cx="4572000" cy="256685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dirty="0" smtClean="0">
                <a:solidFill>
                  <a:schemeClr val="tx1"/>
                </a:solidFill>
              </a:rPr>
              <a:t>Storage using </a:t>
            </a:r>
            <a:r>
              <a:rPr lang="en-GB" sz="2400" dirty="0" err="1" smtClean="0">
                <a:solidFill>
                  <a:schemeClr val="tx1"/>
                </a:solidFill>
              </a:rPr>
              <a:t>linepack</a:t>
            </a:r>
            <a:r>
              <a:rPr lang="en-GB" sz="2400" dirty="0" smtClean="0">
                <a:solidFill>
                  <a:schemeClr val="tx1"/>
                </a:solidFill>
              </a:rPr>
              <a:t> in gas pipelines</a:t>
            </a:r>
            <a:r>
              <a:rPr lang="en-GB" dirty="0" smtClean="0">
                <a:solidFill>
                  <a:schemeClr val="tx1"/>
                </a:solidFill>
              </a:rPr>
              <a:t>: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sz="1800" dirty="0" smtClean="0">
                <a:solidFill>
                  <a:schemeClr val="tx1"/>
                </a:solidFill>
              </a:rPr>
              <a:t>Flexibility of 2</a:t>
            </a:r>
            <a:r>
              <a:rPr lang="en-GB" sz="1800" dirty="0">
                <a:solidFill>
                  <a:schemeClr val="tx1"/>
                </a:solidFill>
              </a:rPr>
              <a:t>% within the hour, and 15% in 12 hours. For the given pipeline, this means that the inventory could be changed with approximately </a:t>
            </a:r>
            <a:r>
              <a:rPr lang="en-GB" sz="1800" dirty="0" smtClean="0">
                <a:solidFill>
                  <a:schemeClr val="tx1"/>
                </a:solidFill>
              </a:rPr>
              <a:t>134 </a:t>
            </a:r>
            <a:r>
              <a:rPr lang="en-GB" sz="1800" dirty="0" err="1" smtClean="0">
                <a:solidFill>
                  <a:schemeClr val="tx1"/>
                </a:solidFill>
              </a:rPr>
              <a:t>GWh</a:t>
            </a:r>
            <a:r>
              <a:rPr lang="en-GB" sz="1800" dirty="0" smtClean="0">
                <a:solidFill>
                  <a:schemeClr val="tx1"/>
                </a:solidFill>
              </a:rPr>
              <a:t> </a:t>
            </a:r>
            <a:r>
              <a:rPr lang="en-GB" sz="1800" dirty="0">
                <a:solidFill>
                  <a:schemeClr val="tx1"/>
                </a:solidFill>
              </a:rPr>
              <a:t>within 12 hours. 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73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4"/>
          <p:cNvSpPr>
            <a:spLocks noGrp="1"/>
          </p:cNvSpPr>
          <p:nvPr>
            <p:ph idx="1"/>
          </p:nvPr>
        </p:nvSpPr>
        <p:spPr>
          <a:xfrm>
            <a:off x="609600" y="1828799"/>
            <a:ext cx="8077200" cy="43434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Evaluate the contribution of different policy scenarios on</a:t>
            </a:r>
          </a:p>
          <a:p>
            <a:pPr>
              <a:buFontTx/>
              <a:buChar char="-"/>
            </a:pPr>
            <a:r>
              <a:rPr lang="en-US" sz="2400" dirty="0" smtClean="0">
                <a:solidFill>
                  <a:srgbClr val="003B7D"/>
                </a:solidFill>
              </a:rPr>
              <a:t>Power markets and power demand</a:t>
            </a:r>
          </a:p>
          <a:p>
            <a:pPr>
              <a:buFontTx/>
              <a:buChar char="-"/>
            </a:pPr>
            <a:r>
              <a:rPr lang="en-US" sz="2400" dirty="0" smtClean="0">
                <a:solidFill>
                  <a:srgbClr val="003B7D"/>
                </a:solidFill>
              </a:rPr>
              <a:t>Generation expansion</a:t>
            </a:r>
          </a:p>
          <a:p>
            <a:pPr>
              <a:buFontTx/>
              <a:buChar char="-"/>
            </a:pPr>
            <a:r>
              <a:rPr lang="en-US" sz="2400" dirty="0" smtClean="0">
                <a:solidFill>
                  <a:srgbClr val="003B7D"/>
                </a:solidFill>
              </a:rPr>
              <a:t>Grid expansion</a:t>
            </a:r>
          </a:p>
          <a:p>
            <a:pPr>
              <a:buFontTx/>
              <a:buChar char="-"/>
            </a:pPr>
            <a:r>
              <a:rPr lang="en-US" sz="2400" dirty="0">
                <a:solidFill>
                  <a:srgbClr val="003B7D"/>
                </a:solidFill>
              </a:rPr>
              <a:t>Emissions</a:t>
            </a:r>
          </a:p>
          <a:p>
            <a:pPr>
              <a:buFontTx/>
              <a:buChar char="-"/>
            </a:pPr>
            <a:endParaRPr lang="en-US" sz="2400" dirty="0" smtClean="0"/>
          </a:p>
          <a:p>
            <a:pPr marL="0" indent="0"/>
            <a:r>
              <a:rPr lang="en-US" sz="2400" dirty="0" smtClean="0">
                <a:solidFill>
                  <a:srgbClr val="000000"/>
                </a:solidFill>
              </a:rPr>
              <a:t>In particular look at Norway´s role in the transition</a:t>
            </a:r>
          </a:p>
          <a:p>
            <a:pPr>
              <a:buFontTx/>
              <a:buChar char="-"/>
            </a:pPr>
            <a:endParaRPr lang="en-US" sz="2400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ln>
            <a:noFill/>
          </a:ln>
        </p:spPr>
        <p:txBody>
          <a:bodyPr/>
          <a:lstStyle/>
          <a:p>
            <a:r>
              <a:rPr lang="en-US" dirty="0" smtClean="0">
                <a:solidFill>
                  <a:srgbClr val="003B7D"/>
                </a:solidFill>
              </a:rPr>
              <a:t>Purpose of our study</a:t>
            </a:r>
            <a:endParaRPr lang="en-US" dirty="0">
              <a:solidFill>
                <a:srgbClr val="003B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229200"/>
            <a:ext cx="3240360" cy="12435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-10037"/>
            <a:ext cx="7772400" cy="1143000"/>
          </a:xfrm>
        </p:spPr>
        <p:txBody>
          <a:bodyPr/>
          <a:lstStyle/>
          <a:p>
            <a:r>
              <a:rPr lang="en-US" dirty="0" smtClean="0"/>
              <a:t>The team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 bwMode="auto">
          <a:xfrm>
            <a:off x="3779912" y="5561856"/>
            <a:ext cx="1728192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  <a:cs typeface="Times New Roman" pitchFamily="18" charset="0"/>
            </a:endParaRPr>
          </a:p>
        </p:txBody>
      </p:sp>
      <p:pic>
        <p:nvPicPr>
          <p:cNvPr id="16" name="Picture 15" descr="sintef_logo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5013176"/>
            <a:ext cx="1819920" cy="373084"/>
          </a:xfrm>
          <a:prstGeom prst="rect">
            <a:avLst/>
          </a:prstGeom>
        </p:spPr>
      </p:pic>
      <p:pic>
        <p:nvPicPr>
          <p:cNvPr id="17" name="Picture 16" descr="NTNU_engelsk.ps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5589240"/>
            <a:ext cx="2152558" cy="471676"/>
          </a:xfrm>
          <a:prstGeom prst="rect">
            <a:avLst/>
          </a:prstGeom>
        </p:spPr>
      </p:pic>
      <p:pic>
        <p:nvPicPr>
          <p:cNvPr id="10" name="Picture 9" descr="Untitled-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0" y="980728"/>
            <a:ext cx="9144000" cy="38894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52120" y="980728"/>
            <a:ext cx="3168352" cy="7017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The Ramona-EL 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power system model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14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0"/>
            <a:ext cx="8204200" cy="987425"/>
          </a:xfrm>
        </p:spPr>
        <p:txBody>
          <a:bodyPr/>
          <a:lstStyle/>
          <a:p>
            <a:r>
              <a:rPr lang="en-US" dirty="0" smtClean="0"/>
              <a:t>The GCAM tool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39552" y="4869160"/>
            <a:ext cx="8229600" cy="1855415"/>
          </a:xfrm>
        </p:spPr>
        <p:txBody>
          <a:bodyPr/>
          <a:lstStyle/>
          <a:p>
            <a:pPr>
              <a:buSzPct val="130000"/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Technologically detailed integrated assessment model.</a:t>
            </a:r>
          </a:p>
          <a:p>
            <a:pPr>
              <a:buSzPct val="130000"/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14 geopolitical regions</a:t>
            </a:r>
          </a:p>
          <a:p>
            <a:pPr>
              <a:buSzPct val="130000"/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Emissions of 16 greenhouse gases</a:t>
            </a:r>
          </a:p>
          <a:p>
            <a:pPr>
              <a:buSzPct val="130000"/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Runs through 2095 in 5-year time steps</a:t>
            </a:r>
          </a:p>
        </p:txBody>
      </p:sp>
      <p:pic>
        <p:nvPicPr>
          <p:cNvPr id="7173" name="Picture 4" descr="MCworld_whi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980727"/>
            <a:ext cx="8101179" cy="3733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4520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0"/>
            <a:ext cx="7772400" cy="1143000"/>
          </a:xfrm>
        </p:spPr>
        <p:txBody>
          <a:bodyPr/>
          <a:lstStyle/>
          <a:p>
            <a:r>
              <a:rPr lang="en-US" dirty="0" smtClean="0"/>
              <a:t>Ramona-EL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08720"/>
            <a:ext cx="7772400" cy="4320480"/>
          </a:xfrm>
          <a:solidFill>
            <a:srgbClr val="FFFFFF"/>
          </a:solidFill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Power system design and operation</a:t>
            </a:r>
          </a:p>
          <a:p>
            <a:pPr marL="857250" lvl="1" indent="-457200">
              <a:buFont typeface="Arial"/>
              <a:buChar char="•"/>
            </a:pPr>
            <a:r>
              <a:rPr lang="en-US" sz="2000" dirty="0" smtClean="0">
                <a:solidFill>
                  <a:srgbClr val="003B7D"/>
                </a:solidFill>
              </a:rPr>
              <a:t>Models each European country´s generation capacity  and import/export channels, not physical lines</a:t>
            </a:r>
          </a:p>
          <a:p>
            <a:pPr marL="857250" lvl="1" indent="-457200">
              <a:buFont typeface="Arial"/>
              <a:buChar char="•"/>
            </a:pPr>
            <a:r>
              <a:rPr lang="en-US" sz="2000" dirty="0" smtClean="0">
                <a:solidFill>
                  <a:srgbClr val="003B7D"/>
                </a:solidFill>
              </a:rPr>
              <a:t>Time horizon until 2050 – investments in 5 year steps</a:t>
            </a:r>
          </a:p>
          <a:p>
            <a:pPr marL="857250" lvl="1" indent="-457200">
              <a:buFont typeface="Arial"/>
              <a:buChar char="•"/>
            </a:pPr>
            <a:r>
              <a:rPr lang="en-US" sz="2000" dirty="0" smtClean="0">
                <a:solidFill>
                  <a:srgbClr val="003B7D"/>
                </a:solidFill>
              </a:rPr>
              <a:t>Model operational time periods: demand, supply (stochastic wind and solar PV) and optimal dispatch. </a:t>
            </a:r>
          </a:p>
          <a:p>
            <a:pPr marL="857250" lvl="1" indent="-457200">
              <a:buFont typeface="Arial"/>
              <a:buChar char="•"/>
            </a:pPr>
            <a:endParaRPr lang="en-US" sz="2000" dirty="0"/>
          </a:p>
          <a:p>
            <a:pPr marL="457200" indent="-457200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Taking fuel prices, expected load and costs as input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Provides a cost minimization capacity expansion plan for Europe,  detailed for each </a:t>
            </a:r>
          </a:p>
          <a:p>
            <a:pPr marL="0" indent="0"/>
            <a:r>
              <a:rPr lang="en-US" sz="2400" dirty="0" smtClean="0">
                <a:solidFill>
                  <a:srgbClr val="000000"/>
                </a:solidFill>
              </a:rPr>
              <a:t>      country</a:t>
            </a:r>
          </a:p>
          <a:p>
            <a:pPr marL="400050" lvl="1" indent="0">
              <a:buNone/>
            </a:pPr>
            <a:endParaRPr lang="en-US" sz="2000" dirty="0" smtClean="0">
              <a:solidFill>
                <a:srgbClr val="000000"/>
              </a:solidFill>
            </a:endParaRPr>
          </a:p>
          <a:p>
            <a:pPr marL="400050" lvl="1" indent="0">
              <a:buNone/>
            </a:pPr>
            <a:endParaRPr lang="en-US" sz="1800" dirty="0">
              <a:solidFill>
                <a:srgbClr val="000000"/>
              </a:solidFill>
            </a:endParaRPr>
          </a:p>
          <a:p>
            <a:pPr marL="400050" lvl="1" indent="0">
              <a:buNone/>
            </a:pPr>
            <a:endParaRPr lang="en-US" sz="1800" dirty="0" smtClean="0">
              <a:solidFill>
                <a:schemeClr val="bg2"/>
              </a:solidFill>
            </a:endParaRPr>
          </a:p>
          <a:p>
            <a:pPr marL="400050" lvl="1" indent="0">
              <a:buNone/>
            </a:pPr>
            <a:r>
              <a:rPr lang="en-US" sz="1800" dirty="0" smtClean="0">
                <a:solidFill>
                  <a:schemeClr val="bg2"/>
                </a:solidFill>
              </a:rPr>
              <a:t>Load profiles from ENTSO-E and national data</a:t>
            </a:r>
          </a:p>
          <a:p>
            <a:pPr marL="400050" lvl="1" indent="0">
              <a:buNone/>
            </a:pPr>
            <a:r>
              <a:rPr lang="en-US" sz="1800" dirty="0" smtClean="0">
                <a:solidFill>
                  <a:schemeClr val="bg2"/>
                </a:solidFill>
              </a:rPr>
              <a:t>Inflow, wind and solar profiles from national data</a:t>
            </a:r>
          </a:p>
          <a:p>
            <a:pPr marL="400050" lvl="1" indent="0">
              <a:buNone/>
            </a:pPr>
            <a:r>
              <a:rPr lang="en-US" sz="1800" dirty="0" smtClean="0">
                <a:solidFill>
                  <a:schemeClr val="bg2"/>
                </a:solidFill>
              </a:rPr>
              <a:t>Costs, expected load  and fuel prices from GCAM</a:t>
            </a:r>
            <a:endParaRPr lang="en-US" sz="1800" dirty="0">
              <a:solidFill>
                <a:schemeClr val="bg2"/>
              </a:solidFill>
            </a:endParaRPr>
          </a:p>
        </p:txBody>
      </p:sp>
      <p:pic>
        <p:nvPicPr>
          <p:cNvPr id="4" name="Picture 3" descr="cumulative_investment_infrastructure_2050_global20202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258485"/>
            <a:ext cx="4304509" cy="25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53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971600" y="1108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3B7D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3B7D"/>
                </a:solidFill>
                <a:latin typeface="Arial" charset="0"/>
                <a:cs typeface="Times New Roman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3B7D"/>
                </a:solidFill>
                <a:latin typeface="Arial" charset="0"/>
                <a:cs typeface="Times New Roman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3B7D"/>
                </a:solidFill>
                <a:latin typeface="Arial" charset="0"/>
                <a:cs typeface="Times New Roman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3B7D"/>
                </a:solidFill>
                <a:latin typeface="Arial" charset="0"/>
                <a:cs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3B7D"/>
                </a:solidFill>
                <a:latin typeface="Arial" charset="0"/>
                <a:cs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3B7D"/>
                </a:solidFill>
                <a:latin typeface="Arial" charset="0"/>
                <a:cs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3B7D"/>
                </a:solidFill>
                <a:latin typeface="Arial" charset="0"/>
                <a:cs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3B7D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dirty="0" smtClean="0"/>
              <a:t>Hourly supply and demand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0528" y="1175957"/>
            <a:ext cx="6977761" cy="568204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64088" y="4221088"/>
            <a:ext cx="3672408" cy="1963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total 4000 </a:t>
            </a:r>
            <a:r>
              <a:rPr lang="en-US" dirty="0" smtClean="0"/>
              <a:t>hours used to represent different dispatch situations over 50 years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4 seasons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24 hours sequences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Daily load patterns taken from 3 days per season + extreme days</a:t>
            </a:r>
          </a:p>
        </p:txBody>
      </p:sp>
    </p:spTree>
    <p:extLst>
      <p:ext uri="{BB962C8B-B14F-4D97-AF65-F5344CB8AC3E}">
        <p14:creationId xmlns:p14="http://schemas.microsoft.com/office/powerpoint/2010/main" val="331179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0"/>
            <a:ext cx="7772400" cy="1143000"/>
          </a:xfrm>
        </p:spPr>
        <p:txBody>
          <a:bodyPr/>
          <a:lstStyle/>
          <a:p>
            <a:r>
              <a:rPr lang="en-US" dirty="0" smtClean="0"/>
              <a:t>Scenario descriptions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340768"/>
            <a:ext cx="7772400" cy="4221088"/>
          </a:xfrm>
        </p:spPr>
        <p:txBody>
          <a:bodyPr/>
          <a:lstStyle/>
          <a:p>
            <a:pPr lvl="0">
              <a:buSzPct val="150000"/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Global 202020 scenario – A policy scenario inspired by the European 20-20-20 targets. </a:t>
            </a:r>
            <a:endParaRPr lang="en-US" sz="2400" dirty="0" smtClean="0">
              <a:solidFill>
                <a:srgbClr val="000000"/>
              </a:solidFill>
            </a:endParaRPr>
          </a:p>
          <a:p>
            <a:pPr lvl="1">
              <a:buSzPct val="150000"/>
              <a:buFont typeface="Arial"/>
              <a:buChar char="•"/>
            </a:pPr>
            <a:r>
              <a:rPr lang="en-US" sz="2400" dirty="0">
                <a:solidFill>
                  <a:srgbClr val="003B7D"/>
                </a:solidFill>
              </a:rPr>
              <a:t>R</a:t>
            </a:r>
            <a:r>
              <a:rPr lang="en-US" sz="2400" dirty="0" smtClean="0">
                <a:solidFill>
                  <a:srgbClr val="003B7D"/>
                </a:solidFill>
              </a:rPr>
              <a:t>enewable </a:t>
            </a:r>
            <a:r>
              <a:rPr lang="en-US" sz="2400" dirty="0">
                <a:solidFill>
                  <a:srgbClr val="003B7D"/>
                </a:solidFill>
              </a:rPr>
              <a:t>portfolio standards, energy efficiency improvements and share of bio fuel in the transportation sector are set for different regions across the world</a:t>
            </a:r>
            <a:r>
              <a:rPr lang="en-US" sz="2400" dirty="0" smtClean="0">
                <a:solidFill>
                  <a:srgbClr val="003B7D"/>
                </a:solidFill>
              </a:rPr>
              <a:t>.</a:t>
            </a:r>
          </a:p>
          <a:p>
            <a:pPr lvl="0">
              <a:buSzPct val="150000"/>
              <a:buFont typeface="Arial"/>
              <a:buChar char="•"/>
            </a:pPr>
            <a:endParaRPr lang="en-US" sz="2400" dirty="0"/>
          </a:p>
          <a:p>
            <a:pPr lvl="0">
              <a:buSzPct val="150000"/>
              <a:buFont typeface="Arial"/>
              <a:buChar char="•"/>
            </a:pPr>
            <a:endParaRPr lang="en-US" sz="2400" dirty="0" smtClean="0"/>
          </a:p>
          <a:p>
            <a:pPr>
              <a:buSzPct val="150000"/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450 ppm stabilization scenario </a:t>
            </a:r>
            <a:r>
              <a:rPr lang="en-US" sz="2400" dirty="0">
                <a:solidFill>
                  <a:srgbClr val="003B7D"/>
                </a:solidFill>
              </a:rPr>
              <a:t>– A policy scenario where the atmospheric concentration of greenhouse gases is limited to 450 ppm CO</a:t>
            </a:r>
            <a:r>
              <a:rPr lang="en-US" sz="2400" baseline="-25000" dirty="0">
                <a:solidFill>
                  <a:srgbClr val="003B7D"/>
                </a:solidFill>
              </a:rPr>
              <a:t>2</a:t>
            </a:r>
            <a:r>
              <a:rPr lang="en-US" sz="2400" dirty="0">
                <a:solidFill>
                  <a:srgbClr val="003B7D"/>
                </a:solidFill>
              </a:rPr>
              <a:t>-eq by the end of the century. Emission reduction is achieved by implementing a carbon </a:t>
            </a:r>
            <a:r>
              <a:rPr lang="en-US" sz="2400" dirty="0" smtClean="0">
                <a:solidFill>
                  <a:srgbClr val="003B7D"/>
                </a:solidFill>
              </a:rPr>
              <a:t>price</a:t>
            </a:r>
          </a:p>
          <a:p>
            <a:pPr lvl="0">
              <a:buSzPct val="150000"/>
              <a:buFont typeface="Arial"/>
              <a:buChar char="•"/>
            </a:pP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62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1143000"/>
          </a:xfrm>
        </p:spPr>
        <p:txBody>
          <a:bodyPr/>
          <a:lstStyle/>
          <a:p>
            <a:r>
              <a:rPr lang="en-US" dirty="0" smtClean="0"/>
              <a:t>European electricity demand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556792"/>
            <a:ext cx="8265152" cy="4838999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 bwMode="auto">
          <a:xfrm flipV="1">
            <a:off x="4860032" y="2132856"/>
            <a:ext cx="0" cy="252028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49418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enSES ppt mal">
  <a:themeElements>
    <a:clrScheme name="Office Them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Times New Roman"/>
      </a:majorFont>
      <a:minorFont>
        <a:latin typeface="Arial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2"/>
          </a:buClr>
          <a:buSzTx/>
          <a:buFontTx/>
          <a:buNone/>
          <a:tabLst/>
          <a:defRPr kumimoji="0" lang="nb-NO" sz="16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2"/>
          </a:buClr>
          <a:buSzTx/>
          <a:buFontTx/>
          <a:buNone/>
          <a:tabLst/>
          <a:defRPr kumimoji="0" lang="nb-NO" sz="16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  <a:cs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CenSES ppt mal</Template>
  <TotalTime>6624</TotalTime>
  <Words>639</Words>
  <Application>Microsoft Macintosh PowerPoint</Application>
  <PresentationFormat>On-screen Show (4:3)</PresentationFormat>
  <Paragraphs>117</Paragraphs>
  <Slides>21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CenSES ppt mal</vt:lpstr>
      <vt:lpstr>Document</vt:lpstr>
      <vt:lpstr>PowerPoint Presentation</vt:lpstr>
      <vt:lpstr>The transition to a sustainable  power system</vt:lpstr>
      <vt:lpstr>Purpose of our study</vt:lpstr>
      <vt:lpstr>The team</vt:lpstr>
      <vt:lpstr>The GCAM tool</vt:lpstr>
      <vt:lpstr>Ramona-EL</vt:lpstr>
      <vt:lpstr>PowerPoint Presentation</vt:lpstr>
      <vt:lpstr>Scenario descriptions</vt:lpstr>
      <vt:lpstr>European electricity demand</vt:lpstr>
      <vt:lpstr>CO2 prices</vt:lpstr>
      <vt:lpstr>Installed capacity in power market 2050</vt:lpstr>
      <vt:lpstr>The Ramona-EL analysis</vt:lpstr>
      <vt:lpstr>Energy mix 202020</vt:lpstr>
      <vt:lpstr>Energy mix 450</vt:lpstr>
      <vt:lpstr>The need for flexibility </vt:lpstr>
      <vt:lpstr>New infrastructure in 2050 -  202020</vt:lpstr>
      <vt:lpstr>New infrastructure 450</vt:lpstr>
      <vt:lpstr>Example: Power exchange</vt:lpstr>
      <vt:lpstr>Flexible Norwegian energy as a service to Europe I</vt:lpstr>
      <vt:lpstr>Example: Natural gas exchange</vt:lpstr>
      <vt:lpstr>Flexible Norwegian energy as a service to Europe II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Carina E. Reinholtsen</dc:creator>
  <cp:lastModifiedBy>Asgeir Tomasgard</cp:lastModifiedBy>
  <cp:revision>183</cp:revision>
  <cp:lastPrinted>2012-09-03T12:21:29Z</cp:lastPrinted>
  <dcterms:created xsi:type="dcterms:W3CDTF">2011-10-10T06:18:48Z</dcterms:created>
  <dcterms:modified xsi:type="dcterms:W3CDTF">2013-10-24T07:42:09Z</dcterms:modified>
</cp:coreProperties>
</file>