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54"/>
  </p:notesMasterIdLst>
  <p:handoutMasterIdLst>
    <p:handoutMasterId r:id="rId55"/>
  </p:handoutMasterIdLst>
  <p:sldIdLst>
    <p:sldId id="686" r:id="rId2"/>
    <p:sldId id="614" r:id="rId3"/>
    <p:sldId id="655" r:id="rId4"/>
    <p:sldId id="685" r:id="rId5"/>
    <p:sldId id="657" r:id="rId6"/>
    <p:sldId id="658" r:id="rId7"/>
    <p:sldId id="687" r:id="rId8"/>
    <p:sldId id="659" r:id="rId9"/>
    <p:sldId id="660" r:id="rId10"/>
    <p:sldId id="661" r:id="rId11"/>
    <p:sldId id="662" r:id="rId12"/>
    <p:sldId id="663" r:id="rId13"/>
    <p:sldId id="664" r:id="rId14"/>
    <p:sldId id="689" r:id="rId15"/>
    <p:sldId id="690" r:id="rId16"/>
    <p:sldId id="691" r:id="rId17"/>
    <p:sldId id="692" r:id="rId18"/>
    <p:sldId id="693" r:id="rId19"/>
    <p:sldId id="694" r:id="rId20"/>
    <p:sldId id="695" r:id="rId21"/>
    <p:sldId id="696" r:id="rId22"/>
    <p:sldId id="697" r:id="rId23"/>
    <p:sldId id="698" r:id="rId24"/>
    <p:sldId id="699" r:id="rId25"/>
    <p:sldId id="700" r:id="rId26"/>
    <p:sldId id="701" r:id="rId27"/>
    <p:sldId id="702" r:id="rId28"/>
    <p:sldId id="703" r:id="rId29"/>
    <p:sldId id="704" r:id="rId30"/>
    <p:sldId id="705" r:id="rId31"/>
    <p:sldId id="706" r:id="rId32"/>
    <p:sldId id="707" r:id="rId33"/>
    <p:sldId id="708" r:id="rId34"/>
    <p:sldId id="710" r:id="rId35"/>
    <p:sldId id="711" r:id="rId36"/>
    <p:sldId id="709" r:id="rId37"/>
    <p:sldId id="681" r:id="rId38"/>
    <p:sldId id="665" r:id="rId39"/>
    <p:sldId id="666" r:id="rId40"/>
    <p:sldId id="667" r:id="rId41"/>
    <p:sldId id="668" r:id="rId42"/>
    <p:sldId id="669" r:id="rId43"/>
    <p:sldId id="670" r:id="rId44"/>
    <p:sldId id="671" r:id="rId45"/>
    <p:sldId id="672" r:id="rId46"/>
    <p:sldId id="678" r:id="rId47"/>
    <p:sldId id="679" r:id="rId48"/>
    <p:sldId id="677" r:id="rId49"/>
    <p:sldId id="680" r:id="rId50"/>
    <p:sldId id="683" r:id="rId51"/>
    <p:sldId id="688" r:id="rId52"/>
    <p:sldId id="712" r:id="rId53"/>
  </p:sldIdLst>
  <p:sldSz cx="9144000" cy="6858000" type="screen4x3"/>
  <p:notesSz cx="6735763" cy="98663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7B7"/>
    <a:srgbClr val="FF5050"/>
    <a:srgbClr val="00CC00"/>
    <a:srgbClr val="00CC66"/>
    <a:srgbClr val="919191"/>
    <a:srgbClr val="FFFFCC"/>
    <a:srgbClr val="FF9900"/>
    <a:srgbClr val="FAC44A"/>
    <a:srgbClr val="FFFFFF"/>
    <a:srgbClr val="072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97" autoAdjust="0"/>
    <p:restoredTop sz="94103" autoAdjust="0"/>
  </p:normalViewPr>
  <p:slideViewPr>
    <p:cSldViewPr>
      <p:cViewPr>
        <p:scale>
          <a:sx n="100" d="100"/>
          <a:sy n="100" d="100"/>
        </p:scale>
        <p:origin x="-1626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258"/>
    </p:cViewPr>
  </p:sorterViewPr>
  <p:notesViewPr>
    <p:cSldViewPr>
      <p:cViewPr varScale="1">
        <p:scale>
          <a:sx n="91" d="100"/>
          <a:sy n="91" d="100"/>
        </p:scale>
        <p:origin x="-3792" y="-114"/>
      </p:cViewPr>
      <p:guideLst>
        <p:guide orient="horz" pos="3108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1.xml"/><Relationship Id="rId13" Type="http://schemas.openxmlformats.org/officeDocument/2006/relationships/slide" Target="slides/slide27.xml"/><Relationship Id="rId18" Type="http://schemas.openxmlformats.org/officeDocument/2006/relationships/slide" Target="slides/slide32.xml"/><Relationship Id="rId26" Type="http://schemas.openxmlformats.org/officeDocument/2006/relationships/slide" Target="slides/slide41.xml"/><Relationship Id="rId3" Type="http://schemas.openxmlformats.org/officeDocument/2006/relationships/slide" Target="slides/slide16.xml"/><Relationship Id="rId21" Type="http://schemas.openxmlformats.org/officeDocument/2006/relationships/slide" Target="slides/slide35.xml"/><Relationship Id="rId7" Type="http://schemas.openxmlformats.org/officeDocument/2006/relationships/slide" Target="slides/slide20.xml"/><Relationship Id="rId12" Type="http://schemas.openxmlformats.org/officeDocument/2006/relationships/slide" Target="slides/slide26.xml"/><Relationship Id="rId17" Type="http://schemas.openxmlformats.org/officeDocument/2006/relationships/slide" Target="slides/slide31.xml"/><Relationship Id="rId25" Type="http://schemas.openxmlformats.org/officeDocument/2006/relationships/slide" Target="slides/slide40.xml"/><Relationship Id="rId2" Type="http://schemas.openxmlformats.org/officeDocument/2006/relationships/slide" Target="slides/slide15.xml"/><Relationship Id="rId16" Type="http://schemas.openxmlformats.org/officeDocument/2006/relationships/slide" Target="slides/slide30.xml"/><Relationship Id="rId20" Type="http://schemas.openxmlformats.org/officeDocument/2006/relationships/slide" Target="slides/slide34.xml"/><Relationship Id="rId29" Type="http://schemas.openxmlformats.org/officeDocument/2006/relationships/slide" Target="slides/slide44.xml"/><Relationship Id="rId1" Type="http://schemas.openxmlformats.org/officeDocument/2006/relationships/slide" Target="slides/slide2.xml"/><Relationship Id="rId6" Type="http://schemas.openxmlformats.org/officeDocument/2006/relationships/slide" Target="slides/slide19.xml"/><Relationship Id="rId11" Type="http://schemas.openxmlformats.org/officeDocument/2006/relationships/slide" Target="slides/slide25.xml"/><Relationship Id="rId24" Type="http://schemas.openxmlformats.org/officeDocument/2006/relationships/slide" Target="slides/slide39.xml"/><Relationship Id="rId32" Type="http://schemas.openxmlformats.org/officeDocument/2006/relationships/slide" Target="slides/slide49.xml"/><Relationship Id="rId5" Type="http://schemas.openxmlformats.org/officeDocument/2006/relationships/slide" Target="slides/slide18.xml"/><Relationship Id="rId15" Type="http://schemas.openxmlformats.org/officeDocument/2006/relationships/slide" Target="slides/slide29.xml"/><Relationship Id="rId23" Type="http://schemas.openxmlformats.org/officeDocument/2006/relationships/slide" Target="slides/slide38.xml"/><Relationship Id="rId28" Type="http://schemas.openxmlformats.org/officeDocument/2006/relationships/slide" Target="slides/slide43.xml"/><Relationship Id="rId10" Type="http://schemas.openxmlformats.org/officeDocument/2006/relationships/slide" Target="slides/slide24.xml"/><Relationship Id="rId19" Type="http://schemas.openxmlformats.org/officeDocument/2006/relationships/slide" Target="slides/slide33.xml"/><Relationship Id="rId31" Type="http://schemas.openxmlformats.org/officeDocument/2006/relationships/slide" Target="slides/slide48.xml"/><Relationship Id="rId4" Type="http://schemas.openxmlformats.org/officeDocument/2006/relationships/slide" Target="slides/slide17.xml"/><Relationship Id="rId9" Type="http://schemas.openxmlformats.org/officeDocument/2006/relationships/slide" Target="slides/slide23.xml"/><Relationship Id="rId14" Type="http://schemas.openxmlformats.org/officeDocument/2006/relationships/slide" Target="slides/slide28.xml"/><Relationship Id="rId22" Type="http://schemas.openxmlformats.org/officeDocument/2006/relationships/slide" Target="slides/slide36.xml"/><Relationship Id="rId27" Type="http://schemas.openxmlformats.org/officeDocument/2006/relationships/slide" Target="slides/slide42.xml"/><Relationship Id="rId30" Type="http://schemas.openxmlformats.org/officeDocument/2006/relationships/slide" Target="slides/slide4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9739" cy="49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42" tIns="45521" rIns="91042" bIns="45521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025" y="1"/>
            <a:ext cx="2919739" cy="49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42" tIns="45521" rIns="91042" bIns="45521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526"/>
            <a:ext cx="2919739" cy="493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42" tIns="45521" rIns="91042" bIns="45521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025" y="9372526"/>
            <a:ext cx="2919739" cy="493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42" tIns="45521" rIns="91042" bIns="45521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D0FE5752-A331-4647-845B-C78F9B4F39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555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393" cy="531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42" tIns="45521" rIns="91042" bIns="45521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903" y="0"/>
            <a:ext cx="2870035" cy="531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42" tIns="45521" rIns="91042" bIns="45521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4238" y="758825"/>
            <a:ext cx="4957762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05" y="4705984"/>
            <a:ext cx="4911125" cy="440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42" tIns="45521" rIns="91042" bIns="45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Klikk for å redigere tekststiler i malen</a:t>
            </a:r>
          </a:p>
          <a:p>
            <a:pPr lvl="1"/>
            <a:r>
              <a:rPr lang="en-GB" noProof="0" smtClean="0"/>
              <a:t>Andre nivå</a:t>
            </a:r>
          </a:p>
          <a:p>
            <a:pPr lvl="2"/>
            <a:r>
              <a:rPr lang="en-GB" noProof="0" smtClean="0"/>
              <a:t>Tredje nivå</a:t>
            </a:r>
          </a:p>
          <a:p>
            <a:pPr lvl="3"/>
            <a:r>
              <a:rPr lang="en-GB" noProof="0" smtClean="0"/>
              <a:t>Fjerde nivå</a:t>
            </a:r>
          </a:p>
          <a:p>
            <a:pPr lvl="4"/>
            <a:r>
              <a:rPr lang="en-GB" noProof="0" smtClean="0"/>
              <a:t>Femte nivå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4664"/>
            <a:ext cx="2945393" cy="53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42" tIns="45521" rIns="91042" bIns="45521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903" y="9334664"/>
            <a:ext cx="2870035" cy="53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42" tIns="45521" rIns="91042" bIns="45521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91FB9BB3-AD96-4FE0-9640-5E431D62EB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5518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438" indent="-28401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059" indent="-227212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484" indent="-227212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4907" indent="-227212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331" indent="-227212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3755" indent="-227212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8179" indent="-227212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2602" indent="-227212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B2CCCE-52E1-42BE-9382-8EC2B031967E}" type="slidenum">
              <a:rPr lang="en-US" sz="1200" b="0">
                <a:solidFill>
                  <a:prstClr val="black"/>
                </a:solidFill>
              </a:rPr>
              <a:pPr eaLnBrk="1" hangingPunct="1"/>
              <a:t>1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General Algebraic Modeling System (GAMS)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FB9BB3-AD96-4FE0-9640-5E431D62EB5A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261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42">
              <a:defRPr/>
            </a:pPr>
            <a:r>
              <a:rPr lang="nb-NO" dirty="0" smtClean="0"/>
              <a:t>Når </a:t>
            </a:r>
            <a:r>
              <a:rPr lang="nb-NO" dirty="0" err="1" smtClean="0"/>
              <a:t>krysspriselasitet</a:t>
            </a:r>
            <a:r>
              <a:rPr lang="nb-NO" dirty="0" smtClean="0"/>
              <a:t> er 0 er det</a:t>
            </a:r>
            <a:r>
              <a:rPr lang="nb-NO" baseline="0" dirty="0" smtClean="0"/>
              <a:t> bevist </a:t>
            </a:r>
            <a:r>
              <a:rPr lang="nb-NO" baseline="0" dirty="0" err="1" smtClean="0"/>
              <a:t>integralitet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Samuelson</a:t>
            </a:r>
            <a:r>
              <a:rPr lang="nb-NO" baseline="0" dirty="0" smtClean="0"/>
              <a:t> 1952.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FB9BB3-AD96-4FE0-9640-5E431D62EB5A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607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Når </a:t>
            </a:r>
            <a:r>
              <a:rPr lang="nb-NO" dirty="0" err="1" smtClean="0"/>
              <a:t>krysspriselasitet</a:t>
            </a:r>
            <a:r>
              <a:rPr lang="nb-NO" dirty="0" smtClean="0"/>
              <a:t> er 0 er det</a:t>
            </a:r>
            <a:r>
              <a:rPr lang="nb-NO" baseline="0" dirty="0" smtClean="0"/>
              <a:t> bevist </a:t>
            </a:r>
            <a:r>
              <a:rPr lang="nb-NO" baseline="0" dirty="0" err="1" smtClean="0"/>
              <a:t>integralitet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Samuelson</a:t>
            </a:r>
            <a:r>
              <a:rPr lang="nb-NO" baseline="0" dirty="0" smtClean="0"/>
              <a:t> 1952.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FB9BB3-AD96-4FE0-9640-5E431D62EB5A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32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0688"/>
            <a:ext cx="8839200" cy="613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69" name="Rectangle 25"/>
          <p:cNvSpPr>
            <a:spLocks noGrp="1" noChangeArrowheads="1"/>
          </p:cNvSpPr>
          <p:nvPr>
            <p:ph type="subTitle" idx="1"/>
          </p:nvPr>
        </p:nvSpPr>
        <p:spPr>
          <a:xfrm>
            <a:off x="3657600" y="3124200"/>
            <a:ext cx="4953000" cy="1600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Klikk for å redigere tittelstil i malen</a:t>
            </a:r>
            <a:endParaRPr lang="nn-NO" noProof="0" smtClean="0"/>
          </a:p>
        </p:txBody>
      </p:sp>
      <p:sp>
        <p:nvSpPr>
          <p:cNvPr id="6188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3657600" y="1219200"/>
            <a:ext cx="49530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n-NO" noProof="0" smtClean="0"/>
              <a:t>Klikk for å redigere tittelstil i malen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2008-06-11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477000"/>
            <a:ext cx="1371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57600" y="6477000"/>
            <a:ext cx="8382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113D4-6F0C-4523-97FB-31990CAA64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4333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2008-06-11</a:t>
            </a:r>
          </a:p>
        </p:txBody>
      </p:sp>
      <p:sp>
        <p:nvSpPr>
          <p:cNvPr id="5" name="Rectangle 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BBE58-E35B-4613-9452-BC745ECBE0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9463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2008-06-11</a:t>
            </a:r>
          </a:p>
        </p:txBody>
      </p:sp>
      <p:sp>
        <p:nvSpPr>
          <p:cNvPr id="5" name="Rectangle 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BF0FE-9C80-4BE8-88EF-1E0EBBB73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6890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2008-06-11</a:t>
            </a:r>
          </a:p>
        </p:txBody>
      </p:sp>
      <p:sp>
        <p:nvSpPr>
          <p:cNvPr id="5" name="Rectangle 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3A1E9-9425-4D71-B198-C42F9FD933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4287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2008-06-11</a:t>
            </a:r>
          </a:p>
        </p:txBody>
      </p:sp>
      <p:sp>
        <p:nvSpPr>
          <p:cNvPr id="6" name="Rectangle 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364A6-762C-4D9B-9BA1-3497224354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9866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2008-06-11</a:t>
            </a:r>
          </a:p>
        </p:txBody>
      </p:sp>
      <p:sp>
        <p:nvSpPr>
          <p:cNvPr id="5" name="Rectangle 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54C31-79C1-4C48-9EEC-74B2BF8365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9953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2008-06-11</a:t>
            </a:r>
          </a:p>
        </p:txBody>
      </p:sp>
      <p:sp>
        <p:nvSpPr>
          <p:cNvPr id="6" name="Rectangle 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6C33D-AB43-4222-9EC5-EB5451F133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2670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2008-06-11</a:t>
            </a:r>
          </a:p>
        </p:txBody>
      </p:sp>
      <p:sp>
        <p:nvSpPr>
          <p:cNvPr id="6" name="Rectangle 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6CA04-DDC0-48CF-A984-236315E789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0724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2008-06-11</a:t>
            </a:r>
          </a:p>
        </p:txBody>
      </p:sp>
      <p:sp>
        <p:nvSpPr>
          <p:cNvPr id="5" name="Rectangle 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8C91B-0773-4604-A251-873F4DBBF0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4982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2008-06-11</a:t>
            </a:r>
          </a:p>
        </p:txBody>
      </p:sp>
      <p:sp>
        <p:nvSpPr>
          <p:cNvPr id="5" name="Rectangle 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ABDD4-8ABB-43D6-A8AE-237333EE55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2203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2008-06-11</a:t>
            </a:r>
          </a:p>
        </p:txBody>
      </p:sp>
      <p:sp>
        <p:nvSpPr>
          <p:cNvPr id="6" name="Rectangle 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D3F0B-6FE7-44DF-B7DB-10E14D4F32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3070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2008-06-11</a:t>
            </a:r>
          </a:p>
        </p:txBody>
      </p:sp>
      <p:sp>
        <p:nvSpPr>
          <p:cNvPr id="8" name="Rectangle 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931F4-EEE0-418B-A750-B8B5749802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1929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2008-06-11</a:t>
            </a:r>
          </a:p>
        </p:txBody>
      </p:sp>
      <p:sp>
        <p:nvSpPr>
          <p:cNvPr id="4" name="Rectangle 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9F7FF-89C7-4327-9ABF-73CB55262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4680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2008-06-11</a:t>
            </a:r>
          </a:p>
        </p:txBody>
      </p:sp>
      <p:sp>
        <p:nvSpPr>
          <p:cNvPr id="3" name="Rectangle 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8A648-261B-4F6E-B51C-9741B06EA7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8541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2008-06-11</a:t>
            </a:r>
          </a:p>
        </p:txBody>
      </p:sp>
      <p:sp>
        <p:nvSpPr>
          <p:cNvPr id="6" name="Rectangle 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52B88-44F8-43A7-B693-5AAC55CD2E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3182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2008-06-11</a:t>
            </a:r>
          </a:p>
        </p:txBody>
      </p:sp>
      <p:sp>
        <p:nvSpPr>
          <p:cNvPr id="6" name="Rectangle 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23E6D-8F55-4904-B459-825DED6CEA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872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tittelstil i malen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tekststiler i malen</a:t>
            </a:r>
          </a:p>
          <a:p>
            <a:pPr lvl="1"/>
            <a:r>
              <a:rPr lang="en-US" smtClean="0"/>
              <a:t>Andre nivå</a:t>
            </a:r>
          </a:p>
        </p:txBody>
      </p:sp>
      <p:sp>
        <p:nvSpPr>
          <p:cNvPr id="1074" name="Rectangle 5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77000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rgbClr val="595959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2008-06-11</a:t>
            </a:r>
          </a:p>
        </p:txBody>
      </p:sp>
      <p:sp>
        <p:nvSpPr>
          <p:cNvPr id="1075" name="Rectangle 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71600" y="64770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rgbClr val="595959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6" name="Rectangle 5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77000"/>
            <a:ext cx="609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</a:defRPr>
            </a:lvl1pPr>
          </a:lstStyle>
          <a:p>
            <a:pPr algn="r">
              <a:defRPr/>
            </a:pPr>
            <a:fld id="{A0C5158C-0BE2-4580-89E8-AA730EDB09E1}" type="slidenum">
              <a:rPr lang="en-US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9468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72F6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72F67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72F67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72F67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72F67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72F67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72F67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72F67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72F67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D7347"/>
        </a:buClr>
        <a:buChar char="•"/>
        <a:defRPr sz="24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D7347"/>
        </a:buClr>
        <a:buChar char="•"/>
        <a:defRPr sz="2000">
          <a:solidFill>
            <a:srgbClr val="59595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D7347"/>
        </a:buClr>
        <a:buChar char="•"/>
        <a:defRPr>
          <a:solidFill>
            <a:srgbClr val="595959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D7347"/>
        </a:buClr>
        <a:buChar char="•"/>
        <a:defRPr>
          <a:solidFill>
            <a:srgbClr val="595959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D7347"/>
        </a:buClr>
        <a:buChar char="•"/>
        <a:defRPr>
          <a:solidFill>
            <a:srgbClr val="595959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D7347"/>
        </a:buClr>
        <a:buChar char="•"/>
        <a:defRPr>
          <a:solidFill>
            <a:srgbClr val="595959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D7347"/>
        </a:buClr>
        <a:buChar char="•"/>
        <a:defRPr>
          <a:solidFill>
            <a:srgbClr val="595959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D7347"/>
        </a:buClr>
        <a:buChar char="•"/>
        <a:defRPr>
          <a:solidFill>
            <a:srgbClr val="595959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D7347"/>
        </a:buClr>
        <a:buChar char="•"/>
        <a:defRPr>
          <a:solidFill>
            <a:srgbClr val="595959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a-etsap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7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8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9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1400" y="935038"/>
            <a:ext cx="5105400" cy="2133600"/>
          </a:xfrm>
        </p:spPr>
        <p:txBody>
          <a:bodyPr/>
          <a:lstStyle/>
          <a:p>
            <a:pPr eaLnBrk="1" hangingPunct="1"/>
            <a:r>
              <a:rPr lang="nb-NO" sz="3600" dirty="0" smtClean="0"/>
              <a:t>TIMES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08400" y="3429000"/>
            <a:ext cx="5040313" cy="23780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b-NO" dirty="0"/>
              <a:t>MODELLFORUM </a:t>
            </a:r>
            <a:endParaRPr lang="nb-NO" dirty="0" smtClean="0"/>
          </a:p>
          <a:p>
            <a:pPr eaLnBrk="1" hangingPunct="1">
              <a:lnSpc>
                <a:spcPct val="80000"/>
              </a:lnSpc>
            </a:pPr>
            <a:r>
              <a:rPr lang="nb-NO" dirty="0" smtClean="0"/>
              <a:t>CenSES </a:t>
            </a:r>
            <a:r>
              <a:rPr lang="nb-NO" dirty="0"/>
              <a:t>- CREE</a:t>
            </a:r>
          </a:p>
          <a:p>
            <a:pPr eaLnBrk="1" hangingPunct="1">
              <a:lnSpc>
                <a:spcPct val="80000"/>
              </a:lnSpc>
            </a:pPr>
            <a:endParaRPr lang="nb-NO" sz="2000" dirty="0" smtClean="0"/>
          </a:p>
          <a:p>
            <a:pPr eaLnBrk="1" hangingPunct="1">
              <a:lnSpc>
                <a:spcPct val="80000"/>
              </a:lnSpc>
            </a:pPr>
            <a:endParaRPr lang="nb-NO" sz="2000" dirty="0" smtClean="0"/>
          </a:p>
          <a:p>
            <a:pPr eaLnBrk="1" hangingPunct="1">
              <a:lnSpc>
                <a:spcPct val="80000"/>
              </a:lnSpc>
            </a:pPr>
            <a:r>
              <a:rPr lang="nb-NO" sz="2000" dirty="0" smtClean="0"/>
              <a:t>Arne Lind &amp; Pernille Seljom</a:t>
            </a:r>
          </a:p>
          <a:p>
            <a:pPr eaLnBrk="1" hangingPunct="1">
              <a:lnSpc>
                <a:spcPct val="80000"/>
              </a:lnSpc>
            </a:pPr>
            <a:endParaRPr lang="nb-NO" sz="2000" dirty="0" smtClean="0"/>
          </a:p>
          <a:p>
            <a:pPr eaLnBrk="1" hangingPunct="1">
              <a:lnSpc>
                <a:spcPct val="80000"/>
              </a:lnSpc>
            </a:pPr>
            <a:r>
              <a:rPr lang="nb-NO" sz="2000" dirty="0"/>
              <a:t>Institutt for energiteknikk</a:t>
            </a:r>
          </a:p>
          <a:p>
            <a:pPr eaLnBrk="1" hangingPunct="1">
              <a:lnSpc>
                <a:spcPct val="80000"/>
              </a:lnSpc>
            </a:pPr>
            <a:endParaRPr lang="nb-NO" dirty="0" smtClean="0"/>
          </a:p>
        </p:txBody>
      </p:sp>
      <p:sp>
        <p:nvSpPr>
          <p:cNvPr id="5" name="Plassholder for dato 3"/>
          <p:cNvSpPr>
            <a:spLocks noGrp="1"/>
          </p:cNvSpPr>
          <p:nvPr>
            <p:ph type="dt" sz="quarter" idx="10"/>
          </p:nvPr>
        </p:nvSpPr>
        <p:spPr>
          <a:xfrm>
            <a:off x="152400" y="6477000"/>
            <a:ext cx="1143000" cy="304800"/>
          </a:xfrm>
          <a:noFill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fld id="{11AD6729-3614-45A0-9602-DBA471556CB4}" type="datetime1">
              <a:rPr lang="nb-NO" smtClean="0">
                <a:solidFill>
                  <a:srgbClr val="595959"/>
                </a:solidFill>
              </a:rPr>
              <a:pPr/>
              <a:t>24.10.2013</a:t>
            </a:fld>
            <a:endParaRPr lang="en-GB" dirty="0" smtClean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9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pPr eaLnBrk="1" hangingPunct="1"/>
            <a:r>
              <a:rPr lang="nb-NO" altLang="en-US" dirty="0" smtClean="0"/>
              <a:t>Horisontal kobling: teknologikjeder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41438"/>
            <a:ext cx="7772400" cy="43926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nb-NO" altLang="en-US" sz="2000" dirty="0" smtClean="0"/>
              <a:t>Eksempel: Import av naturgass til oppvarming av kontorbygg</a:t>
            </a:r>
            <a:endParaRPr lang="nb-NO" altLang="en-US" sz="1800" dirty="0" smtClean="0"/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060575"/>
            <a:ext cx="831532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07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pPr eaLnBrk="1" hangingPunct="1"/>
            <a:r>
              <a:rPr lang="nb-NO" altLang="en-US" dirty="0" smtClean="0"/>
              <a:t>Vertikal kobling: Konkurranse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41438"/>
            <a:ext cx="7772400" cy="4392612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nb-NO" sz="2000" dirty="0" smtClean="0"/>
              <a:t>Eksempel: Konkurranse for å dekke varmebehovet til aluminiumsindustrien</a:t>
            </a:r>
          </a:p>
          <a:p>
            <a:pPr lvl="1" eaLnBrk="1" hangingPunct="1">
              <a:defRPr/>
            </a:pPr>
            <a:r>
              <a:rPr lang="nb-NO" sz="1800" dirty="0" smtClean="0"/>
              <a:t>Mellom ulike teknologier og bærere</a:t>
            </a:r>
          </a:p>
          <a:p>
            <a:pPr lvl="1" eaLnBrk="1" hangingPunct="1">
              <a:defRPr/>
            </a:pPr>
            <a:r>
              <a:rPr lang="nb-NO" sz="1800" dirty="0" smtClean="0"/>
              <a:t>Mellom nye og gamle teknologier</a:t>
            </a:r>
          </a:p>
          <a:p>
            <a:pPr marL="457200" lvl="1" indent="0" eaLnBrk="1" hangingPunct="1">
              <a:buFontTx/>
              <a:buNone/>
              <a:defRPr/>
            </a:pPr>
            <a:endParaRPr lang="nb-NO" sz="1800" dirty="0" smtClean="0"/>
          </a:p>
          <a:p>
            <a:pPr marL="0" indent="0" eaLnBrk="1" hangingPunct="1">
              <a:buFontTx/>
              <a:buNone/>
              <a:defRPr/>
            </a:pPr>
            <a:r>
              <a:rPr lang="nb-NO" sz="2000" dirty="0" smtClean="0"/>
              <a:t>Teknologivalg avhenger av:</a:t>
            </a:r>
          </a:p>
          <a:p>
            <a:pPr lvl="1" eaLnBrk="1" hangingPunct="1">
              <a:defRPr/>
            </a:pPr>
            <a:r>
              <a:rPr lang="nb-NO" sz="1800" dirty="0" smtClean="0"/>
              <a:t>Teknologikostnad</a:t>
            </a:r>
          </a:p>
          <a:p>
            <a:pPr lvl="1" eaLnBrk="1" hangingPunct="1">
              <a:defRPr/>
            </a:pPr>
            <a:r>
              <a:rPr lang="nb-NO" sz="1800" dirty="0" smtClean="0"/>
              <a:t>Virkningsgrad</a:t>
            </a:r>
          </a:p>
          <a:p>
            <a:pPr lvl="1" eaLnBrk="1" hangingPunct="1">
              <a:defRPr/>
            </a:pPr>
            <a:r>
              <a:rPr lang="nb-NO" sz="1800" dirty="0" smtClean="0"/>
              <a:t>Miljøutslipp</a:t>
            </a:r>
          </a:p>
          <a:p>
            <a:pPr lvl="1" eaLnBrk="1" hangingPunct="1">
              <a:defRPr/>
            </a:pPr>
            <a:r>
              <a:rPr lang="nb-NO" sz="1800" dirty="0" smtClean="0"/>
              <a:t>Brenselspriser</a:t>
            </a:r>
          </a:p>
          <a:p>
            <a:pPr lvl="1" eaLnBrk="1" hangingPunct="1">
              <a:defRPr/>
            </a:pPr>
            <a:r>
              <a:rPr lang="nb-NO" sz="1800" dirty="0" smtClean="0"/>
              <a:t>Skatter og avgifter</a:t>
            </a:r>
          </a:p>
          <a:p>
            <a:pPr lvl="1" eaLnBrk="1" hangingPunct="1">
              <a:defRPr/>
            </a:pPr>
            <a:r>
              <a:rPr lang="nb-NO" sz="1800" dirty="0" smtClean="0"/>
              <a:t>Modellbegrensninger 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08920"/>
            <a:ext cx="4513263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44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pPr eaLnBrk="1" hangingPunct="1"/>
            <a:r>
              <a:rPr lang="nb-NO" altLang="en-US" dirty="0"/>
              <a:t>T</a:t>
            </a:r>
            <a:r>
              <a:rPr lang="nb-NO" altLang="en-US" dirty="0" smtClean="0"/>
              <a:t>eknologidata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41438"/>
            <a:ext cx="7772400" cy="4392612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nb-NO" sz="2000" b="1" dirty="0" smtClean="0"/>
              <a:t>Eks. modellinnputt </a:t>
            </a:r>
            <a:r>
              <a:rPr lang="nb-NO" sz="2000" b="1" dirty="0" err="1" smtClean="0"/>
              <a:t>avh</a:t>
            </a:r>
            <a:r>
              <a:rPr lang="nb-NO" sz="2000" b="1" dirty="0" smtClean="0"/>
              <a:t>. av modellperiode, tidsinndeling og region</a:t>
            </a:r>
          </a:p>
          <a:p>
            <a:pPr eaLnBrk="1" hangingPunct="1">
              <a:defRPr/>
            </a:pPr>
            <a:r>
              <a:rPr lang="nb-NO" sz="2000" dirty="0" smtClean="0"/>
              <a:t>Virkningsgrad</a:t>
            </a:r>
          </a:p>
          <a:p>
            <a:pPr eaLnBrk="1" hangingPunct="1">
              <a:defRPr/>
            </a:pPr>
            <a:r>
              <a:rPr lang="nb-NO" sz="2000" dirty="0"/>
              <a:t>Driftskostnad</a:t>
            </a:r>
          </a:p>
          <a:p>
            <a:pPr eaLnBrk="1" hangingPunct="1">
              <a:defRPr/>
            </a:pPr>
            <a:r>
              <a:rPr lang="nb-NO" sz="2000" dirty="0" smtClean="0"/>
              <a:t>Tilgjengelighet</a:t>
            </a:r>
          </a:p>
          <a:p>
            <a:pPr eaLnBrk="1" hangingPunct="1">
              <a:defRPr/>
            </a:pPr>
            <a:r>
              <a:rPr lang="nb-NO" sz="2000" dirty="0" smtClean="0"/>
              <a:t>Leveransekostnad for naturgass</a:t>
            </a:r>
          </a:p>
          <a:p>
            <a:pPr eaLnBrk="1" hangingPunct="1">
              <a:defRPr/>
            </a:pPr>
            <a:r>
              <a:rPr lang="nb-NO" sz="2000" dirty="0" smtClean="0"/>
              <a:t>Eksisterende kapasitet </a:t>
            </a:r>
          </a:p>
          <a:p>
            <a:pPr eaLnBrk="1" hangingPunct="1">
              <a:defRPr/>
            </a:pPr>
            <a:r>
              <a:rPr lang="nb-NO" sz="2000" dirty="0" smtClean="0"/>
              <a:t>Levetid for eksisterende kapasitet</a:t>
            </a:r>
          </a:p>
          <a:p>
            <a:pPr eaLnBrk="1" hangingPunct="1">
              <a:defRPr/>
            </a:pPr>
            <a:r>
              <a:rPr lang="nb-NO" sz="2000" dirty="0" smtClean="0"/>
              <a:t>Tid for mulig ny investering</a:t>
            </a:r>
          </a:p>
          <a:p>
            <a:pPr eaLnBrk="1" hangingPunct="1">
              <a:defRPr/>
            </a:pPr>
            <a:r>
              <a:rPr lang="nb-NO" sz="2000" dirty="0" smtClean="0"/>
              <a:t>Investeringskostnad for ny kapasitet</a:t>
            </a:r>
          </a:p>
          <a:p>
            <a:pPr eaLnBrk="1" hangingPunct="1">
              <a:defRPr/>
            </a:pPr>
            <a:r>
              <a:rPr lang="nb-NO" sz="2000" dirty="0" smtClean="0"/>
              <a:t>Levetid for ny kapasitet</a:t>
            </a:r>
          </a:p>
          <a:p>
            <a:pPr eaLnBrk="1" hangingPunct="1">
              <a:defRPr/>
            </a:pPr>
            <a:r>
              <a:rPr lang="nb-NO" sz="2000" dirty="0" smtClean="0"/>
              <a:t>Byggetid for ny kapasitet</a:t>
            </a:r>
          </a:p>
          <a:p>
            <a:pPr eaLnBrk="1" hangingPunct="1">
              <a:defRPr/>
            </a:pPr>
            <a:r>
              <a:rPr lang="nb-NO" sz="2000" dirty="0" smtClean="0"/>
              <a:t>Begrenset innføring av ny kapasitet («</a:t>
            </a:r>
            <a:r>
              <a:rPr lang="nb-NO" sz="2000" dirty="0" err="1" smtClean="0"/>
              <a:t>growth</a:t>
            </a:r>
            <a:r>
              <a:rPr lang="nb-NO" sz="2000" dirty="0" smtClean="0"/>
              <a:t> </a:t>
            </a:r>
            <a:r>
              <a:rPr lang="nb-NO" sz="2000" dirty="0" err="1" smtClean="0"/>
              <a:t>constraint</a:t>
            </a:r>
            <a:r>
              <a:rPr lang="nb-NO" sz="2000" dirty="0" smtClean="0"/>
              <a:t>»)</a:t>
            </a:r>
          </a:p>
          <a:p>
            <a:pPr eaLnBrk="1" hangingPunct="1">
              <a:defRPr/>
            </a:pPr>
            <a:endParaRPr lang="nb-NO" sz="2000" dirty="0" smtClean="0"/>
          </a:p>
          <a:p>
            <a:pPr eaLnBrk="1" hangingPunct="1">
              <a:defRPr/>
            </a:pPr>
            <a:endParaRPr lang="nb-NO" sz="1800" dirty="0" smtClean="0"/>
          </a:p>
          <a:p>
            <a:pPr marL="457200" lvl="1" indent="0" eaLnBrk="1" hangingPunct="1">
              <a:buFontTx/>
              <a:buNone/>
              <a:defRPr/>
            </a:pPr>
            <a:endParaRPr lang="nb-NO" sz="18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3570644" cy="159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6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pPr eaLnBrk="1" hangingPunct="1"/>
            <a:r>
              <a:rPr lang="nb-NO" altLang="en-US" dirty="0"/>
              <a:t>T</a:t>
            </a:r>
            <a:r>
              <a:rPr lang="nb-NO" altLang="en-US" dirty="0" smtClean="0"/>
              <a:t>eknologidata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41438"/>
            <a:ext cx="7772400" cy="4392612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nb-NO" sz="2000" b="1" dirty="0" smtClean="0"/>
              <a:t>Eks. modellresultat </a:t>
            </a:r>
            <a:r>
              <a:rPr lang="nb-NO" sz="2000" b="1" dirty="0" err="1"/>
              <a:t>avh</a:t>
            </a:r>
            <a:r>
              <a:rPr lang="nb-NO" sz="2000" b="1" dirty="0"/>
              <a:t>. av </a:t>
            </a:r>
            <a:r>
              <a:rPr lang="nb-NO" sz="2000" b="1" dirty="0" smtClean="0"/>
              <a:t>modellperiode, tidsinndeling og region</a:t>
            </a:r>
          </a:p>
          <a:p>
            <a:pPr eaLnBrk="1" hangingPunct="1">
              <a:defRPr/>
            </a:pPr>
            <a:r>
              <a:rPr lang="nb-NO" sz="2000" dirty="0" smtClean="0"/>
              <a:t>Aktivitet til eksisterende og ny kapasitet</a:t>
            </a:r>
          </a:p>
          <a:p>
            <a:pPr lvl="1" eaLnBrk="1" hangingPunct="1">
              <a:defRPr/>
            </a:pPr>
            <a:r>
              <a:rPr lang="nb-NO" sz="1600" dirty="0" smtClean="0"/>
              <a:t>Naturgassforbruk og elektrisitetsproduksjon</a:t>
            </a:r>
          </a:p>
          <a:p>
            <a:pPr eaLnBrk="1" hangingPunct="1">
              <a:defRPr/>
            </a:pPr>
            <a:r>
              <a:rPr lang="nb-NO" sz="2000" dirty="0" smtClean="0"/>
              <a:t>Nye investeringer</a:t>
            </a:r>
          </a:p>
          <a:p>
            <a:pPr eaLnBrk="1" hangingPunct="1">
              <a:defRPr/>
            </a:pPr>
            <a:r>
              <a:rPr lang="nb-NO" sz="2000" dirty="0" smtClean="0"/>
              <a:t>Kostnader</a:t>
            </a:r>
          </a:p>
          <a:p>
            <a:pPr lvl="1" eaLnBrk="1" hangingPunct="1">
              <a:defRPr/>
            </a:pPr>
            <a:r>
              <a:rPr lang="nb-NO" sz="1600" dirty="0" smtClean="0"/>
              <a:t>Investering og drift</a:t>
            </a:r>
          </a:p>
          <a:p>
            <a:pPr eaLnBrk="1" hangingPunct="1">
              <a:defRPr/>
            </a:pPr>
            <a:r>
              <a:rPr lang="nb-NO" sz="2000" dirty="0" smtClean="0"/>
              <a:t>Redusert kostnad</a:t>
            </a:r>
          </a:p>
          <a:p>
            <a:pPr eaLnBrk="1" hangingPunct="1">
              <a:defRPr/>
            </a:pPr>
            <a:endParaRPr lang="nb-NO" sz="2000" dirty="0" smtClean="0"/>
          </a:p>
          <a:p>
            <a:pPr eaLnBrk="1" hangingPunct="1">
              <a:defRPr/>
            </a:pPr>
            <a:endParaRPr lang="nb-NO" sz="2000" dirty="0"/>
          </a:p>
          <a:p>
            <a:pPr lvl="1" eaLnBrk="1" hangingPunct="1">
              <a:defRPr/>
            </a:pPr>
            <a:endParaRPr lang="nb-NO" sz="1600" dirty="0"/>
          </a:p>
          <a:p>
            <a:pPr lvl="1" eaLnBrk="1" hangingPunct="1">
              <a:defRPr/>
            </a:pPr>
            <a:endParaRPr lang="nb-NO" sz="1600" dirty="0" smtClean="0"/>
          </a:p>
          <a:p>
            <a:pPr eaLnBrk="1" hangingPunct="1">
              <a:defRPr/>
            </a:pPr>
            <a:endParaRPr lang="nb-NO" sz="2000" dirty="0" smtClean="0"/>
          </a:p>
          <a:p>
            <a:pPr eaLnBrk="1" hangingPunct="1">
              <a:defRPr/>
            </a:pPr>
            <a:endParaRPr lang="nb-NO" sz="2000" dirty="0" smtClean="0"/>
          </a:p>
          <a:p>
            <a:pPr eaLnBrk="1" hangingPunct="1">
              <a:defRPr/>
            </a:pPr>
            <a:endParaRPr lang="nb-NO" sz="2000" dirty="0" smtClean="0"/>
          </a:p>
          <a:p>
            <a:pPr eaLnBrk="1" hangingPunct="1">
              <a:defRPr/>
            </a:pPr>
            <a:endParaRPr lang="nb-NO" sz="1800" dirty="0" smtClean="0"/>
          </a:p>
          <a:p>
            <a:pPr marL="457200" lvl="1" indent="0" eaLnBrk="1" hangingPunct="1">
              <a:buFontTx/>
              <a:buNone/>
              <a:defRPr/>
            </a:pPr>
            <a:endParaRPr lang="nb-NO" sz="18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772" y="2780928"/>
            <a:ext cx="3744416" cy="167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07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024" y="2420888"/>
            <a:ext cx="7772400" cy="1143000"/>
          </a:xfrm>
        </p:spPr>
        <p:txBody>
          <a:bodyPr/>
          <a:lstStyle/>
          <a:p>
            <a:r>
              <a:rPr lang="nb-NO" dirty="0"/>
              <a:t>Karakterisering av TIMES-modeller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B3AE-D121-4FF3-9A36-F6AA0CBA0C13}" type="datetime1">
              <a:rPr lang="nb-NO" smtClean="0"/>
              <a:pPr/>
              <a:t>24.10.2013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2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ssholder for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fld id="{11AD6729-3614-45A0-9602-DBA471556CB4}" type="datetime1">
              <a:rPr lang="nb-NO" smtClean="0">
                <a:solidFill>
                  <a:srgbClr val="595959"/>
                </a:solidFill>
              </a:rPr>
              <a:pPr/>
              <a:t>24.10.2013</a:t>
            </a:fld>
            <a:endParaRPr lang="en-GB" dirty="0" smtClean="0">
              <a:solidFill>
                <a:srgbClr val="595959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4664"/>
            <a:ext cx="7072313" cy="990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nb-NO" dirty="0" smtClean="0"/>
              <a:t>Matematiske egenskaper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04800" y="1556792"/>
            <a:ext cx="844366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normAutofit lnSpcReduction="10000"/>
          </a:bodyPr>
          <a:lstStyle/>
          <a:p>
            <a:pPr marL="342900" lvl="1" indent="-342900">
              <a:lnSpc>
                <a:spcPct val="150000"/>
              </a:lnSpc>
              <a:spcBef>
                <a:spcPct val="20000"/>
              </a:spcBef>
              <a:buClr>
                <a:srgbClr val="FD7347"/>
              </a:buClr>
              <a:buFontTx/>
              <a:buChar char="•"/>
            </a:pPr>
            <a:r>
              <a:rPr lang="nb-NO" sz="2000" b="0" dirty="0" smtClean="0">
                <a:solidFill>
                  <a:srgbClr val="666465"/>
                </a:solidFill>
                <a:latin typeface="Arial" charset="0"/>
              </a:rPr>
              <a:t>For en generell</a:t>
            </a:r>
            <a:r>
              <a:rPr lang="nb-NO" sz="2000" b="0" baseline="30000" dirty="0" smtClean="0">
                <a:solidFill>
                  <a:srgbClr val="666465"/>
                </a:solidFill>
                <a:latin typeface="Arial" charset="0"/>
              </a:rPr>
              <a:t>*</a:t>
            </a:r>
            <a:r>
              <a:rPr lang="nb-NO" sz="2000" b="0" dirty="0" smtClean="0">
                <a:solidFill>
                  <a:srgbClr val="666465"/>
                </a:solidFill>
                <a:latin typeface="Arial" charset="0"/>
              </a:rPr>
              <a:t> TIMES-modell gjelder følgende:</a:t>
            </a:r>
            <a:endParaRPr lang="nb-NO" sz="2000" b="0" dirty="0">
              <a:solidFill>
                <a:srgbClr val="666465"/>
              </a:solidFill>
              <a:latin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 typeface="Wingdings" pitchFamily="2" charset="2"/>
              <a:buChar char="Ø"/>
            </a:pP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Lineære relasjoner mellom inn- og </a:t>
            </a:r>
            <a:r>
              <a:rPr lang="nb-NO" sz="1800" b="0" dirty="0" err="1" smtClean="0">
                <a:solidFill>
                  <a:srgbClr val="666465"/>
                </a:solidFill>
                <a:latin typeface="Arial" charset="0"/>
              </a:rPr>
              <a:t>utparameterne</a:t>
            </a:r>
            <a:r>
              <a:rPr lang="nb-NO" sz="1800" b="0" dirty="0">
                <a:solidFill>
                  <a:srgbClr val="666465"/>
                </a:solidFill>
                <a:latin typeface="Arial" charset="0"/>
              </a:rPr>
              <a:t> </a:t>
            </a: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til teknologier</a:t>
            </a:r>
            <a:endParaRPr lang="nb-NO" sz="1800" b="0" dirty="0">
              <a:solidFill>
                <a:srgbClr val="666465"/>
              </a:solidFill>
              <a:latin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 typeface="Wingdings" pitchFamily="2" charset="2"/>
              <a:buChar char="Ø"/>
            </a:pP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Totalt, økonomisk overskudd er maksimert for hele tidsperioden</a:t>
            </a:r>
            <a:endParaRPr lang="nb-NO" sz="1800" b="0" dirty="0">
              <a:solidFill>
                <a:srgbClr val="666465"/>
              </a:solidFill>
              <a:latin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 typeface="Wingdings" pitchFamily="2" charset="2"/>
              <a:buChar char="Ø"/>
            </a:pP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Konkurrerende energimarkeder med perfekt fremsyn</a:t>
            </a:r>
          </a:p>
          <a:p>
            <a:pPr marL="342900" lvl="1" indent="-342900">
              <a:lnSpc>
                <a:spcPct val="150000"/>
              </a:lnSpc>
              <a:spcBef>
                <a:spcPct val="20000"/>
              </a:spcBef>
              <a:buClr>
                <a:srgbClr val="FD7347"/>
              </a:buClr>
              <a:buFontTx/>
              <a:buChar char="•"/>
            </a:pPr>
            <a:r>
              <a:rPr lang="nb-NO" sz="2000" b="0" dirty="0" smtClean="0">
                <a:solidFill>
                  <a:srgbClr val="666465"/>
                </a:solidFill>
                <a:latin typeface="Arial" charset="0"/>
              </a:rPr>
              <a:t>Følgende gjelder basert på egenskapene ovenfor</a:t>
            </a:r>
            <a:endParaRPr lang="nb-NO" sz="2000" b="0" dirty="0">
              <a:solidFill>
                <a:srgbClr val="666465"/>
              </a:solidFill>
              <a:latin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 typeface="Wingdings" pitchFamily="2" charset="2"/>
              <a:buChar char="Ø"/>
            </a:pP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Markedsprisen til enhver vare/energibærer er lik varens marginalverdipris (restriksjonens skyggepris) i det overordnede systemet</a:t>
            </a: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 typeface="Wingdings" pitchFamily="2" charset="2"/>
              <a:buChar char="Ø"/>
            </a:pP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Enhver økonomisk aktør maksimerer sin egen profitt eller nytte</a:t>
            </a:r>
            <a:endParaRPr lang="nb-NO" sz="1800" b="0" dirty="0">
              <a:solidFill>
                <a:srgbClr val="666465"/>
              </a:solidFill>
              <a:latin typeface="Arial" charset="0"/>
            </a:endParaRPr>
          </a:p>
          <a:p>
            <a:pPr marL="342900" lvl="1" indent="-342900">
              <a:lnSpc>
                <a:spcPct val="150000"/>
              </a:lnSpc>
              <a:spcBef>
                <a:spcPct val="20000"/>
              </a:spcBef>
              <a:buClr>
                <a:srgbClr val="FD7347"/>
              </a:buClr>
              <a:buFontTx/>
              <a:buChar char="•"/>
            </a:pPr>
            <a:endParaRPr lang="nb-NO" sz="2000" b="0" dirty="0" smtClean="0">
              <a:solidFill>
                <a:srgbClr val="666465"/>
              </a:solidFill>
              <a:latin typeface="Arial" charset="0"/>
            </a:endParaRPr>
          </a:p>
          <a:p>
            <a:pPr marL="342900" lvl="1" indent="-342900">
              <a:lnSpc>
                <a:spcPct val="150000"/>
              </a:lnSpc>
              <a:spcBef>
                <a:spcPct val="20000"/>
              </a:spcBef>
              <a:buClr>
                <a:srgbClr val="FD7347"/>
              </a:buClr>
              <a:buFontTx/>
              <a:buChar char="•"/>
            </a:pPr>
            <a:r>
              <a:rPr lang="nb-NO" sz="2000" b="0" baseline="30000" dirty="0" smtClean="0">
                <a:solidFill>
                  <a:srgbClr val="666465"/>
                </a:solidFill>
                <a:latin typeface="Arial" charset="0"/>
              </a:rPr>
              <a:t>* </a:t>
            </a:r>
            <a:r>
              <a:rPr lang="nb-NO" sz="2000" b="0" dirty="0" smtClean="0">
                <a:solidFill>
                  <a:srgbClr val="666465"/>
                </a:solidFill>
                <a:latin typeface="Arial" charset="0"/>
              </a:rPr>
              <a:t>I et ikke-generelt tilfelle kan modellen inkludere ikke-lineariteter og heltallsvariable</a:t>
            </a:r>
            <a:endParaRPr lang="nb-NO" sz="1800" b="0" dirty="0">
              <a:solidFill>
                <a:srgbClr val="666465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D7347"/>
              </a:buClr>
            </a:pPr>
            <a:endParaRPr lang="nb-NO" sz="1800" b="0" dirty="0">
              <a:solidFill>
                <a:srgbClr val="66646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09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ssholder for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fld id="{11AD6729-3614-45A0-9602-DBA471556CB4}" type="datetime1">
              <a:rPr lang="nb-NO" smtClean="0">
                <a:solidFill>
                  <a:srgbClr val="595959"/>
                </a:solidFill>
              </a:rPr>
              <a:pPr/>
              <a:t>24.10.2013</a:t>
            </a:fld>
            <a:endParaRPr lang="en-GB" dirty="0" smtClean="0">
              <a:solidFill>
                <a:srgbClr val="595959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4664"/>
            <a:ext cx="7072313" cy="990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nb-NO" dirty="0" smtClean="0"/>
              <a:t>Lineære relasjoner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04800" y="1556792"/>
            <a:ext cx="844366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normAutofit fontScale="85000" lnSpcReduction="10000"/>
          </a:bodyPr>
          <a:lstStyle/>
          <a:p>
            <a:pPr marL="342900" lvl="1" indent="-342900">
              <a:spcBef>
                <a:spcPct val="20000"/>
              </a:spcBef>
              <a:buClr>
                <a:srgbClr val="FD7347"/>
              </a:buClr>
              <a:buFontTx/>
              <a:buChar char="•"/>
            </a:pPr>
            <a:r>
              <a:rPr lang="nb-NO" sz="2000" b="0" dirty="0" smtClean="0">
                <a:solidFill>
                  <a:srgbClr val="666465"/>
                </a:solidFill>
                <a:latin typeface="Arial" charset="0"/>
              </a:rPr>
              <a:t>En lineær I/O-relasjon medfører at enhver teknologi kan implementeres ved enhver kapasitet [0,UB]</a:t>
            </a:r>
            <a:endParaRPr lang="nb-NO" sz="2000" b="0" dirty="0">
              <a:solidFill>
                <a:srgbClr val="666465"/>
              </a:solidFill>
              <a:latin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 typeface="Wingdings" pitchFamily="2" charset="2"/>
              <a:buChar char="Ø"/>
            </a:pP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Medfører ingen stordrifts-fordeler/ulemper</a:t>
            </a:r>
            <a:endParaRPr lang="nb-NO" sz="1800" b="0" dirty="0">
              <a:solidFill>
                <a:srgbClr val="666465"/>
              </a:solidFill>
              <a:latin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 typeface="Wingdings" pitchFamily="2" charset="2"/>
              <a:buChar char="Ø"/>
            </a:pP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Reelt marked: Vil ofte være en minstekapasitet på en teknologi</a:t>
            </a:r>
            <a:endParaRPr lang="nb-NO" sz="1800" b="0" dirty="0">
              <a:solidFill>
                <a:srgbClr val="666465"/>
              </a:solidFill>
              <a:latin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 typeface="Wingdings" pitchFamily="2" charset="2"/>
              <a:buChar char="Ø"/>
            </a:pP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Kan få en løsning med urealistiske, små kapasiteter</a:t>
            </a:r>
          </a:p>
          <a:p>
            <a:pPr marL="1257300" lvl="2" indent="-342900">
              <a:spcBef>
                <a:spcPct val="20000"/>
              </a:spcBef>
              <a:buClr>
                <a:srgbClr val="FD7347"/>
              </a:buClr>
              <a:buFont typeface="Wingdings" panose="05000000000000000000" pitchFamily="2" charset="2"/>
              <a:buChar char="ü"/>
            </a:pPr>
            <a:r>
              <a:rPr lang="nb-NO" sz="1600" b="0" dirty="0" smtClean="0">
                <a:solidFill>
                  <a:srgbClr val="666465"/>
                </a:solidFill>
                <a:latin typeface="Arial" charset="0"/>
              </a:rPr>
              <a:t>Jo større geografisk område desto mindre viktig problem</a:t>
            </a:r>
          </a:p>
          <a:p>
            <a:pPr marL="342900" lvl="1" indent="-342900">
              <a:spcBef>
                <a:spcPct val="20000"/>
              </a:spcBef>
              <a:buClr>
                <a:srgbClr val="FD7347"/>
              </a:buClr>
              <a:buFontTx/>
              <a:buChar char="•"/>
            </a:pPr>
            <a:r>
              <a:rPr lang="nb-NO" sz="2000" b="0" dirty="0" smtClean="0">
                <a:solidFill>
                  <a:srgbClr val="666465"/>
                </a:solidFill>
                <a:latin typeface="Arial" charset="0"/>
              </a:rPr>
              <a:t>For en modell av et lite, avgrenset, geografisk område kan anleggs-kapasitet ha større betydning</a:t>
            </a:r>
            <a:endParaRPr lang="nb-NO" sz="2000" b="0" dirty="0">
              <a:solidFill>
                <a:srgbClr val="666465"/>
              </a:solidFill>
              <a:latin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 typeface="Wingdings" pitchFamily="2" charset="2"/>
              <a:buChar char="Ø"/>
            </a:pP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Man kan introdusere heltallsvariable for å ta hensyn til at visse teknologier kun er tilgjengelig i visse størrelser («</a:t>
            </a:r>
            <a:r>
              <a:rPr lang="nb-NO" sz="1800" b="0" dirty="0" err="1" smtClean="0">
                <a:solidFill>
                  <a:srgbClr val="666465"/>
                </a:solidFill>
                <a:latin typeface="Arial" charset="0"/>
              </a:rPr>
              <a:t>Lumpy</a:t>
            </a: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 </a:t>
            </a:r>
            <a:r>
              <a:rPr lang="nb-NO" sz="1800" b="0" dirty="0" err="1" smtClean="0">
                <a:solidFill>
                  <a:srgbClr val="666465"/>
                </a:solidFill>
                <a:latin typeface="Arial" charset="0"/>
              </a:rPr>
              <a:t>investments</a:t>
            </a: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»)</a:t>
            </a: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 typeface="Wingdings" pitchFamily="2" charset="2"/>
              <a:buChar char="Ø"/>
            </a:pP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Heltallsvariable øker løsningstiden betraktelig (bør unngås)</a:t>
            </a: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 typeface="Wingdings" pitchFamily="2" charset="2"/>
              <a:buChar char="Ø"/>
            </a:pP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Man kan omgå problemet ved å legge til restriksjoner som tvinger små kapasiteter til 0</a:t>
            </a:r>
            <a:endParaRPr lang="nb-NO" sz="1800" b="0" dirty="0">
              <a:solidFill>
                <a:srgbClr val="666465"/>
              </a:solidFill>
              <a:latin typeface="Arial" charset="0"/>
            </a:endParaRPr>
          </a:p>
          <a:p>
            <a:pPr marL="342900" lvl="1" indent="-342900">
              <a:spcBef>
                <a:spcPct val="20000"/>
              </a:spcBef>
              <a:buClr>
                <a:srgbClr val="FD7347"/>
              </a:buClr>
              <a:buFontTx/>
              <a:buChar char="•"/>
            </a:pPr>
            <a:r>
              <a:rPr lang="nb-NO" sz="2000" b="0" dirty="0" smtClean="0">
                <a:solidFill>
                  <a:srgbClr val="666465"/>
                </a:solidFill>
                <a:latin typeface="Arial" charset="0"/>
              </a:rPr>
              <a:t>Det er de lineære egenskapene som muliggjør at likevekts-løsningen blir bestemt av LP-teknikker</a:t>
            </a:r>
            <a:endParaRPr lang="nb-NO" sz="2000" b="0" dirty="0">
              <a:solidFill>
                <a:srgbClr val="666465"/>
              </a:solidFill>
              <a:latin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 typeface="Wingdings" pitchFamily="2" charset="2"/>
              <a:buChar char="Ø"/>
            </a:pP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Dersom stordrifts-fordeler/ulemper eller andre ikke-konvekse relasjoner er viktige for problemet, så beveger man seg bort fra LP-modeller (og kanskje konveksiteten)</a:t>
            </a:r>
            <a:endParaRPr lang="nb-NO" sz="1600" b="0" dirty="0" smtClean="0">
              <a:solidFill>
                <a:srgbClr val="666465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D7347"/>
              </a:buClr>
            </a:pPr>
            <a:endParaRPr lang="nb-NO" sz="1800" b="0" dirty="0">
              <a:solidFill>
                <a:srgbClr val="66646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82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ssholder for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fld id="{11AD6729-3614-45A0-9602-DBA471556CB4}" type="datetime1">
              <a:rPr lang="nb-NO" smtClean="0">
                <a:solidFill>
                  <a:srgbClr val="595959"/>
                </a:solidFill>
              </a:rPr>
              <a:pPr/>
              <a:t>24.10.2013</a:t>
            </a:fld>
            <a:endParaRPr lang="en-GB" dirty="0" smtClean="0">
              <a:solidFill>
                <a:srgbClr val="595959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4664"/>
            <a:ext cx="7072313" cy="990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nb-NO" dirty="0" smtClean="0"/>
              <a:t>Maksimering av samlet overskudd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04800" y="1556792"/>
            <a:ext cx="844366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normAutofit/>
          </a:bodyPr>
          <a:lstStyle/>
          <a:p>
            <a:pPr marL="342900" lvl="1" indent="-342900">
              <a:spcBef>
                <a:spcPct val="20000"/>
              </a:spcBef>
              <a:buClr>
                <a:srgbClr val="FD7347"/>
              </a:buClr>
              <a:buFontTx/>
              <a:buChar char="•"/>
            </a:pPr>
            <a:r>
              <a:rPr lang="nb-NO" sz="2000" b="0" dirty="0" smtClean="0">
                <a:solidFill>
                  <a:srgbClr val="666465"/>
                </a:solidFill>
                <a:latin typeface="Arial" charset="0"/>
              </a:rPr>
              <a:t>Samlet overskudd er definert som summen av overskuddene til tilbydere og forbrukere</a:t>
            </a:r>
            <a:endParaRPr lang="nb-NO" sz="2000" b="0" dirty="0">
              <a:solidFill>
                <a:srgbClr val="666465"/>
              </a:solidFill>
              <a:latin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 typeface="Wingdings" pitchFamily="2" charset="2"/>
              <a:buChar char="Ø"/>
            </a:pP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Tilbyder: Økonomisk aktør som produserer (og selger) én eller flere handelsvarer</a:t>
            </a:r>
            <a:endParaRPr lang="nb-NO" sz="1800" b="0" dirty="0">
              <a:solidFill>
                <a:srgbClr val="666465"/>
              </a:solidFill>
              <a:latin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 typeface="Wingdings" pitchFamily="2" charset="2"/>
              <a:buChar char="Ø"/>
            </a:pP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Forbruker: Aktør som kjøper én eller flere handelsvarer</a:t>
            </a:r>
          </a:p>
          <a:p>
            <a:pPr marL="342900" lvl="1" indent="-342900">
              <a:spcBef>
                <a:spcPct val="20000"/>
              </a:spcBef>
              <a:buClr>
                <a:srgbClr val="FD7347"/>
              </a:buClr>
              <a:buFontTx/>
              <a:buChar char="•"/>
            </a:pPr>
            <a:r>
              <a:rPr lang="nb-NO" sz="2000" b="0" dirty="0" smtClean="0">
                <a:solidFill>
                  <a:srgbClr val="666465"/>
                </a:solidFill>
                <a:latin typeface="Arial" charset="0"/>
              </a:rPr>
              <a:t>I TIMES:</a:t>
            </a:r>
            <a:endParaRPr lang="nb-NO" sz="2000" b="0" dirty="0">
              <a:solidFill>
                <a:srgbClr val="666465"/>
              </a:solidFill>
              <a:latin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 typeface="Wingdings" pitchFamily="2" charset="2"/>
              <a:buChar char="Ø"/>
            </a:pPr>
            <a:r>
              <a:rPr lang="nb-NO" sz="1800" b="0" dirty="0">
                <a:solidFill>
                  <a:srgbClr val="666465"/>
                </a:solidFill>
                <a:latin typeface="Arial" charset="0"/>
              </a:rPr>
              <a:t>Tilbyder: </a:t>
            </a: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Teknologi som produserer én eller flere handelsvarer</a:t>
            </a: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 typeface="Wingdings" pitchFamily="2" charset="2"/>
              <a:buChar char="Ø"/>
            </a:pP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Handelsvare: Energibærer, material, utslippstillatelse</a:t>
            </a:r>
            <a:r>
              <a:rPr lang="nb-NO" sz="1800" b="0" dirty="0">
                <a:solidFill>
                  <a:srgbClr val="666465"/>
                </a:solidFill>
                <a:latin typeface="Arial" charset="0"/>
              </a:rPr>
              <a:t> </a:t>
            </a: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og energitjeneste</a:t>
            </a: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 typeface="Wingdings" pitchFamily="2" charset="2"/>
              <a:buChar char="Ø"/>
            </a:pP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Forbruker: Teknologier som forbruker handelsvare(r)</a:t>
            </a:r>
          </a:p>
          <a:p>
            <a:pPr marL="342900" lvl="1" indent="-342900">
              <a:spcBef>
                <a:spcPct val="20000"/>
              </a:spcBef>
              <a:buClr>
                <a:srgbClr val="FD7347"/>
              </a:buClr>
              <a:buFontTx/>
              <a:buChar char="•"/>
            </a:pPr>
            <a:r>
              <a:rPr lang="nb-NO" sz="2000" b="0" dirty="0" smtClean="0">
                <a:solidFill>
                  <a:srgbClr val="666465"/>
                </a:solidFill>
                <a:latin typeface="Arial" charset="0"/>
              </a:rPr>
              <a:t>Dette medfører at noen teknologier vil være både tilbydere og forbrukere</a:t>
            </a:r>
            <a:endParaRPr lang="nb-NO" sz="2000" b="0" dirty="0">
              <a:solidFill>
                <a:srgbClr val="666465"/>
              </a:solidFill>
              <a:latin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 typeface="Wingdings" pitchFamily="2" charset="2"/>
              <a:buChar char="Ø"/>
            </a:pP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Dog ikke av samme handelsvare (energibærer)</a:t>
            </a:r>
            <a:endParaRPr lang="nb-NO" sz="1800" b="0" dirty="0">
              <a:solidFill>
                <a:srgbClr val="666465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Wingdings" pitchFamily="2" charset="2"/>
              <a:buChar char="Ø"/>
            </a:pPr>
            <a:endParaRPr lang="nb-NO" sz="1800" b="0" dirty="0">
              <a:solidFill>
                <a:srgbClr val="666465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D7347"/>
              </a:buClr>
            </a:pPr>
            <a:endParaRPr lang="nb-NO" sz="1800" b="0" dirty="0">
              <a:solidFill>
                <a:srgbClr val="66646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25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ssholder for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fld id="{11AD6729-3614-45A0-9602-DBA471556CB4}" type="datetime1">
              <a:rPr lang="nb-NO" smtClean="0">
                <a:solidFill>
                  <a:srgbClr val="595959"/>
                </a:solidFill>
              </a:rPr>
              <a:pPr/>
              <a:t>24.10.2013</a:t>
            </a:fld>
            <a:endParaRPr lang="nb-NO" dirty="0" smtClean="0">
              <a:solidFill>
                <a:srgbClr val="595959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4664"/>
            <a:ext cx="7072313" cy="990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nb-NO" dirty="0" smtClean="0"/>
              <a:t>Likevekt 1: Endogen produksjon og forbruk av energibærer/vare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71600" y="1556792"/>
            <a:ext cx="7128792" cy="4032448"/>
            <a:chOff x="971600" y="1556792"/>
            <a:chExt cx="7128792" cy="4032448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V="1">
              <a:off x="971600" y="1556792"/>
              <a:ext cx="0" cy="403244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" name="Straight Arrow Connector 4"/>
            <p:cNvCxnSpPr/>
            <p:nvPr/>
          </p:nvCxnSpPr>
          <p:spPr bwMode="auto">
            <a:xfrm>
              <a:off x="971600" y="5589240"/>
              <a:ext cx="7128792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" name="TextBox 6"/>
          <p:cNvSpPr txBox="1"/>
          <p:nvPr/>
        </p:nvSpPr>
        <p:spPr>
          <a:xfrm>
            <a:off x="323528" y="148478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b="0" dirty="0" smtClean="0"/>
              <a:t>Pris</a:t>
            </a:r>
            <a:endParaRPr lang="nb-NO" sz="1800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7585589" y="566124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b="0" dirty="0" smtClean="0"/>
              <a:t>Mengde</a:t>
            </a:r>
            <a:endParaRPr lang="nb-NO" sz="1800" b="0" dirty="0"/>
          </a:p>
        </p:txBody>
      </p:sp>
      <p:grpSp>
        <p:nvGrpSpPr>
          <p:cNvPr id="19" name="Group 18"/>
          <p:cNvGrpSpPr/>
          <p:nvPr/>
        </p:nvGrpSpPr>
        <p:grpSpPr>
          <a:xfrm>
            <a:off x="971600" y="2420888"/>
            <a:ext cx="6408712" cy="2664296"/>
            <a:chOff x="971600" y="2420888"/>
            <a:chExt cx="6408712" cy="2664296"/>
          </a:xfrm>
        </p:grpSpPr>
        <p:cxnSp>
          <p:nvCxnSpPr>
            <p:cNvPr id="9" name="Elbow Connector 8"/>
            <p:cNvCxnSpPr/>
            <p:nvPr/>
          </p:nvCxnSpPr>
          <p:spPr bwMode="auto">
            <a:xfrm flipV="1">
              <a:off x="971600" y="4581128"/>
              <a:ext cx="1872208" cy="504056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Elbow Connector 11"/>
            <p:cNvCxnSpPr/>
            <p:nvPr/>
          </p:nvCxnSpPr>
          <p:spPr bwMode="auto">
            <a:xfrm rot="5400000" flipH="1" flipV="1">
              <a:off x="2663788" y="3753036"/>
              <a:ext cx="1008112" cy="648072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Elbow Connector 13"/>
            <p:cNvCxnSpPr/>
            <p:nvPr/>
          </p:nvCxnSpPr>
          <p:spPr bwMode="auto">
            <a:xfrm flipV="1">
              <a:off x="3491880" y="3356992"/>
              <a:ext cx="792088" cy="216023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Elbow Connector 15"/>
            <p:cNvCxnSpPr/>
            <p:nvPr/>
          </p:nvCxnSpPr>
          <p:spPr bwMode="auto">
            <a:xfrm rot="5400000" flipH="1" flipV="1">
              <a:off x="4283968" y="2420888"/>
              <a:ext cx="936104" cy="936104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5220072" y="2420888"/>
              <a:ext cx="216024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0" name="TextBox 19"/>
          <p:cNvSpPr txBox="1"/>
          <p:nvPr/>
        </p:nvSpPr>
        <p:spPr>
          <a:xfrm>
            <a:off x="5868144" y="2044835"/>
            <a:ext cx="1407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b="0" dirty="0" smtClean="0">
                <a:solidFill>
                  <a:srgbClr val="C00000"/>
                </a:solidFill>
              </a:rPr>
              <a:t>Tilbudskurve</a:t>
            </a:r>
            <a:endParaRPr lang="nb-NO" sz="1800" b="0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36531" y="2636912"/>
            <a:ext cx="3296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0" dirty="0" smtClean="0">
                <a:solidFill>
                  <a:srgbClr val="C00000"/>
                </a:solidFill>
              </a:rPr>
              <a:t>Tilbudskurve: Den inverse tilbuds-funksjonen er stegvis konstant og stigende for hver faktor</a:t>
            </a:r>
            <a:endParaRPr lang="nb-NO" sz="1800" b="0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47865" y="4232991"/>
            <a:ext cx="2772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0" dirty="0" smtClean="0">
                <a:solidFill>
                  <a:srgbClr val="C00000"/>
                </a:solidFill>
              </a:rPr>
              <a:t>Hvert steg tilsvarer produksjon av en vare (energibærer) fra én eller flere teknologier</a:t>
            </a:r>
            <a:endParaRPr lang="nb-NO" sz="1800" b="0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/>
          <p:cNvCxnSpPr>
            <a:stCxn id="25" idx="1"/>
          </p:cNvCxnSpPr>
          <p:nvPr/>
        </p:nvCxnSpPr>
        <p:spPr bwMode="auto">
          <a:xfrm flipH="1" flipV="1">
            <a:off x="3059833" y="4149080"/>
            <a:ext cx="288032" cy="6840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270" name="Group 11269"/>
          <p:cNvGrpSpPr/>
          <p:nvPr/>
        </p:nvGrpSpPr>
        <p:grpSpPr>
          <a:xfrm>
            <a:off x="971600" y="2044835"/>
            <a:ext cx="6408712" cy="3040349"/>
            <a:chOff x="971600" y="2044835"/>
            <a:chExt cx="6408712" cy="3040349"/>
          </a:xfrm>
        </p:grpSpPr>
        <p:cxnSp>
          <p:nvCxnSpPr>
            <p:cNvPr id="26" name="Elbow Connector 25"/>
            <p:cNvCxnSpPr/>
            <p:nvPr/>
          </p:nvCxnSpPr>
          <p:spPr bwMode="auto">
            <a:xfrm>
              <a:off x="971600" y="2044835"/>
              <a:ext cx="2160240" cy="304045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Elbow Connector 27"/>
            <p:cNvCxnSpPr/>
            <p:nvPr/>
          </p:nvCxnSpPr>
          <p:spPr bwMode="auto">
            <a:xfrm rot="16200000" flipH="1">
              <a:off x="3113838" y="2366882"/>
              <a:ext cx="540060" cy="504056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Elbow Connector 29"/>
            <p:cNvCxnSpPr/>
            <p:nvPr/>
          </p:nvCxnSpPr>
          <p:spPr bwMode="auto">
            <a:xfrm>
              <a:off x="3635896" y="2888940"/>
              <a:ext cx="432048" cy="252028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64" name="Elbow Connector 11263"/>
            <p:cNvCxnSpPr/>
            <p:nvPr/>
          </p:nvCxnSpPr>
          <p:spPr bwMode="auto">
            <a:xfrm rot="16200000" flipH="1">
              <a:off x="3995937" y="3212975"/>
              <a:ext cx="936103" cy="792088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69" name="Elbow Connector 11268"/>
            <p:cNvCxnSpPr/>
            <p:nvPr/>
          </p:nvCxnSpPr>
          <p:spPr bwMode="auto">
            <a:xfrm>
              <a:off x="4860033" y="4077071"/>
              <a:ext cx="2520279" cy="1008113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9" name="TextBox 38"/>
          <p:cNvSpPr txBox="1"/>
          <p:nvPr/>
        </p:nvSpPr>
        <p:spPr>
          <a:xfrm>
            <a:off x="1115616" y="1658158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b="0" dirty="0" smtClean="0">
                <a:solidFill>
                  <a:schemeClr val="accent5">
                    <a:lumMod val="50000"/>
                  </a:schemeClr>
                </a:solidFill>
              </a:rPr>
              <a:t>Etterspørselskurve</a:t>
            </a:r>
            <a:endParaRPr lang="nb-NO" sz="18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00829" y="2375544"/>
            <a:ext cx="2167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0" dirty="0" smtClean="0">
                <a:solidFill>
                  <a:schemeClr val="accent5">
                    <a:lumMod val="50000"/>
                  </a:schemeClr>
                </a:solidFill>
              </a:rPr>
              <a:t>Etterspørselskurve: Stegvis konstant og synkende funksjon av etterspurt vare</a:t>
            </a:r>
            <a:endParaRPr lang="nb-NO" sz="18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271" name="Oval 11270"/>
          <p:cNvSpPr/>
          <p:nvPr/>
        </p:nvSpPr>
        <p:spPr bwMode="auto">
          <a:xfrm>
            <a:off x="4025988" y="3315036"/>
            <a:ext cx="113964" cy="11396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273" name="Straight Connector 11272"/>
          <p:cNvCxnSpPr>
            <a:stCxn id="11271" idx="2"/>
          </p:cNvCxnSpPr>
          <p:nvPr/>
        </p:nvCxnSpPr>
        <p:spPr bwMode="auto">
          <a:xfrm flipH="1" flipV="1">
            <a:off x="971600" y="3356992"/>
            <a:ext cx="3054388" cy="150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5" name="Straight Connector 11274"/>
          <p:cNvCxnSpPr>
            <a:stCxn id="11271" idx="4"/>
          </p:cNvCxnSpPr>
          <p:nvPr/>
        </p:nvCxnSpPr>
        <p:spPr bwMode="auto">
          <a:xfrm>
            <a:off x="4082970" y="3429000"/>
            <a:ext cx="0" cy="21602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611560" y="3140967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b="0" dirty="0" smtClean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nb-NO" sz="1800" b="0" baseline="-25000" dirty="0" smtClean="0">
                <a:solidFill>
                  <a:schemeClr val="accent5">
                    <a:lumMod val="50000"/>
                  </a:schemeClr>
                </a:solidFill>
              </a:rPr>
              <a:t>E</a:t>
            </a:r>
            <a:endParaRPr lang="nb-NO" sz="18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87924" y="5589240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b="0" dirty="0" smtClean="0">
                <a:solidFill>
                  <a:srgbClr val="C00000"/>
                </a:solidFill>
              </a:rPr>
              <a:t>Q</a:t>
            </a:r>
            <a:r>
              <a:rPr lang="nb-NO" sz="1800" b="0" baseline="-25000" dirty="0" smtClean="0">
                <a:solidFill>
                  <a:srgbClr val="C00000"/>
                </a:solidFill>
              </a:rPr>
              <a:t>E</a:t>
            </a:r>
            <a:endParaRPr lang="nb-NO" sz="1800" b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56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5" grpId="0"/>
      <p:bldP spid="39" grpId="0"/>
      <p:bldP spid="40" grpId="0"/>
      <p:bldP spid="11271" grpId="0" animBg="1"/>
      <p:bldP spid="46" grpId="0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971600" y="2044836"/>
            <a:ext cx="3096344" cy="1312156"/>
            <a:chOff x="971600" y="2044836"/>
            <a:chExt cx="3096344" cy="1312156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7" name="Rectangle 26"/>
            <p:cNvSpPr/>
            <p:nvPr/>
          </p:nvSpPr>
          <p:spPr bwMode="auto">
            <a:xfrm>
              <a:off x="3851920" y="3140968"/>
              <a:ext cx="216024" cy="216024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971600" y="2044836"/>
              <a:ext cx="1080120" cy="131215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051720" y="2348880"/>
              <a:ext cx="1080120" cy="1008112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131840" y="2618909"/>
              <a:ext cx="504056" cy="73808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635896" y="2888940"/>
              <a:ext cx="216024" cy="468052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1266" name="Plassholder for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fld id="{11AD6729-3614-45A0-9602-DBA471556CB4}" type="datetime1">
              <a:rPr lang="nb-NO" smtClean="0">
                <a:solidFill>
                  <a:srgbClr val="595959"/>
                </a:solidFill>
              </a:rPr>
              <a:pPr/>
              <a:t>24.10.2013</a:t>
            </a:fld>
            <a:endParaRPr lang="nb-NO" dirty="0" smtClean="0">
              <a:solidFill>
                <a:srgbClr val="595959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4664"/>
            <a:ext cx="7072313" cy="990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nb-NO" dirty="0" smtClean="0"/>
              <a:t>Likevekt 1: Endogen produksjon og forbruk av energibærer/vare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71600" y="1556792"/>
            <a:ext cx="7128792" cy="4032448"/>
            <a:chOff x="971600" y="1556792"/>
            <a:chExt cx="7128792" cy="4032448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V="1">
              <a:off x="971600" y="1556792"/>
              <a:ext cx="0" cy="403244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" name="Straight Arrow Connector 4"/>
            <p:cNvCxnSpPr/>
            <p:nvPr/>
          </p:nvCxnSpPr>
          <p:spPr bwMode="auto">
            <a:xfrm>
              <a:off x="971600" y="5589240"/>
              <a:ext cx="7128792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" name="TextBox 6"/>
          <p:cNvSpPr txBox="1"/>
          <p:nvPr/>
        </p:nvSpPr>
        <p:spPr>
          <a:xfrm>
            <a:off x="323528" y="148478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b="0" dirty="0" smtClean="0"/>
              <a:t>Pris</a:t>
            </a:r>
            <a:endParaRPr lang="nb-NO" sz="1800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7585589" y="566124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b="0" dirty="0" smtClean="0"/>
              <a:t>Mengde</a:t>
            </a:r>
            <a:endParaRPr lang="nb-NO" sz="1800" b="0" dirty="0"/>
          </a:p>
        </p:txBody>
      </p:sp>
      <p:grpSp>
        <p:nvGrpSpPr>
          <p:cNvPr id="19" name="Group 18"/>
          <p:cNvGrpSpPr/>
          <p:nvPr/>
        </p:nvGrpSpPr>
        <p:grpSpPr>
          <a:xfrm>
            <a:off x="971600" y="2420888"/>
            <a:ext cx="6408712" cy="2664296"/>
            <a:chOff x="971600" y="2420888"/>
            <a:chExt cx="6408712" cy="2664296"/>
          </a:xfrm>
        </p:grpSpPr>
        <p:cxnSp>
          <p:nvCxnSpPr>
            <p:cNvPr id="9" name="Elbow Connector 8"/>
            <p:cNvCxnSpPr/>
            <p:nvPr/>
          </p:nvCxnSpPr>
          <p:spPr bwMode="auto">
            <a:xfrm flipV="1">
              <a:off x="971600" y="4581128"/>
              <a:ext cx="1872208" cy="504056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Elbow Connector 11"/>
            <p:cNvCxnSpPr/>
            <p:nvPr/>
          </p:nvCxnSpPr>
          <p:spPr bwMode="auto">
            <a:xfrm rot="5400000" flipH="1" flipV="1">
              <a:off x="2663788" y="3753036"/>
              <a:ext cx="1008112" cy="648072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Elbow Connector 13"/>
            <p:cNvCxnSpPr/>
            <p:nvPr/>
          </p:nvCxnSpPr>
          <p:spPr bwMode="auto">
            <a:xfrm flipV="1">
              <a:off x="3491880" y="3356992"/>
              <a:ext cx="792088" cy="216023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Elbow Connector 15"/>
            <p:cNvCxnSpPr/>
            <p:nvPr/>
          </p:nvCxnSpPr>
          <p:spPr bwMode="auto">
            <a:xfrm rot="5400000" flipH="1" flipV="1">
              <a:off x="4283968" y="2420888"/>
              <a:ext cx="936104" cy="936104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5220072" y="2420888"/>
              <a:ext cx="216024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0" name="TextBox 19"/>
          <p:cNvSpPr txBox="1"/>
          <p:nvPr/>
        </p:nvSpPr>
        <p:spPr>
          <a:xfrm>
            <a:off x="5868144" y="2044835"/>
            <a:ext cx="1407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b="0" dirty="0" smtClean="0">
                <a:solidFill>
                  <a:srgbClr val="C00000"/>
                </a:solidFill>
              </a:rPr>
              <a:t>Tilbudskurve</a:t>
            </a:r>
            <a:endParaRPr lang="nb-NO" sz="1800" b="0" dirty="0">
              <a:solidFill>
                <a:srgbClr val="C00000"/>
              </a:solidFill>
            </a:endParaRPr>
          </a:p>
        </p:txBody>
      </p:sp>
      <p:grpSp>
        <p:nvGrpSpPr>
          <p:cNvPr id="11270" name="Group 11269"/>
          <p:cNvGrpSpPr/>
          <p:nvPr/>
        </p:nvGrpSpPr>
        <p:grpSpPr>
          <a:xfrm>
            <a:off x="971600" y="2044835"/>
            <a:ext cx="6408712" cy="3040349"/>
            <a:chOff x="971600" y="2044835"/>
            <a:chExt cx="6408712" cy="3040349"/>
          </a:xfrm>
        </p:grpSpPr>
        <p:cxnSp>
          <p:nvCxnSpPr>
            <p:cNvPr id="26" name="Elbow Connector 25"/>
            <p:cNvCxnSpPr/>
            <p:nvPr/>
          </p:nvCxnSpPr>
          <p:spPr bwMode="auto">
            <a:xfrm>
              <a:off x="971600" y="2044835"/>
              <a:ext cx="2160240" cy="304045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Elbow Connector 27"/>
            <p:cNvCxnSpPr/>
            <p:nvPr/>
          </p:nvCxnSpPr>
          <p:spPr bwMode="auto">
            <a:xfrm rot="16200000" flipH="1">
              <a:off x="3113838" y="2366882"/>
              <a:ext cx="540060" cy="504056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Elbow Connector 29"/>
            <p:cNvCxnSpPr/>
            <p:nvPr/>
          </p:nvCxnSpPr>
          <p:spPr bwMode="auto">
            <a:xfrm>
              <a:off x="3635896" y="2888940"/>
              <a:ext cx="432048" cy="252028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64" name="Elbow Connector 11263"/>
            <p:cNvCxnSpPr/>
            <p:nvPr/>
          </p:nvCxnSpPr>
          <p:spPr bwMode="auto">
            <a:xfrm rot="16200000" flipH="1">
              <a:off x="3995937" y="3212975"/>
              <a:ext cx="936103" cy="792088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69" name="Elbow Connector 11268"/>
            <p:cNvCxnSpPr/>
            <p:nvPr/>
          </p:nvCxnSpPr>
          <p:spPr bwMode="auto">
            <a:xfrm>
              <a:off x="4860033" y="4077071"/>
              <a:ext cx="2520279" cy="1008113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9" name="TextBox 38"/>
          <p:cNvSpPr txBox="1"/>
          <p:nvPr/>
        </p:nvSpPr>
        <p:spPr>
          <a:xfrm>
            <a:off x="1115616" y="1658158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b="0" dirty="0" smtClean="0">
                <a:solidFill>
                  <a:schemeClr val="accent5">
                    <a:lumMod val="50000"/>
                  </a:schemeClr>
                </a:solidFill>
              </a:rPr>
              <a:t>Etterspørselskurve</a:t>
            </a:r>
            <a:endParaRPr lang="nb-NO" sz="18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271" name="Oval 11270"/>
          <p:cNvSpPr/>
          <p:nvPr/>
        </p:nvSpPr>
        <p:spPr bwMode="auto">
          <a:xfrm>
            <a:off x="4025988" y="3315036"/>
            <a:ext cx="113964" cy="11396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273" name="Straight Connector 11272"/>
          <p:cNvCxnSpPr>
            <a:stCxn id="11271" idx="2"/>
          </p:cNvCxnSpPr>
          <p:nvPr/>
        </p:nvCxnSpPr>
        <p:spPr bwMode="auto">
          <a:xfrm flipH="1" flipV="1">
            <a:off x="971600" y="3356992"/>
            <a:ext cx="3054388" cy="150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5" name="Straight Connector 11274"/>
          <p:cNvCxnSpPr>
            <a:stCxn id="11271" idx="4"/>
          </p:cNvCxnSpPr>
          <p:nvPr/>
        </p:nvCxnSpPr>
        <p:spPr bwMode="auto">
          <a:xfrm>
            <a:off x="4082970" y="3429000"/>
            <a:ext cx="0" cy="21602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611560" y="3140967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b="0" dirty="0" smtClean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nb-NO" sz="1800" b="0" baseline="-25000" dirty="0" smtClean="0">
                <a:solidFill>
                  <a:schemeClr val="accent5">
                    <a:lumMod val="50000"/>
                  </a:schemeClr>
                </a:solidFill>
              </a:rPr>
              <a:t>E</a:t>
            </a:r>
            <a:endParaRPr lang="nb-NO" sz="18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87924" y="5589240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b="0" dirty="0" smtClean="0">
                <a:solidFill>
                  <a:srgbClr val="C00000"/>
                </a:solidFill>
              </a:rPr>
              <a:t>Q</a:t>
            </a:r>
            <a:r>
              <a:rPr lang="nb-NO" sz="1800" b="0" baseline="-25000" dirty="0" smtClean="0">
                <a:solidFill>
                  <a:srgbClr val="C00000"/>
                </a:solidFill>
              </a:rPr>
              <a:t>E</a:t>
            </a:r>
            <a:endParaRPr lang="nb-NO" sz="1800" b="0" dirty="0">
              <a:solidFill>
                <a:srgbClr val="C0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71600" y="3364505"/>
            <a:ext cx="2916324" cy="1720679"/>
            <a:chOff x="971600" y="3364505"/>
            <a:chExt cx="2916324" cy="1720679"/>
          </a:xfrm>
          <a:solidFill>
            <a:srgbClr val="FFB7B7"/>
          </a:solidFill>
        </p:grpSpPr>
        <p:sp>
          <p:nvSpPr>
            <p:cNvPr id="2" name="Rectangle 1"/>
            <p:cNvSpPr/>
            <p:nvPr/>
          </p:nvSpPr>
          <p:spPr bwMode="auto">
            <a:xfrm>
              <a:off x="971600" y="3364505"/>
              <a:ext cx="936104" cy="172067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1907704" y="3372018"/>
              <a:ext cx="936104" cy="120910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843808" y="3372018"/>
              <a:ext cx="648072" cy="70505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491880" y="3372018"/>
              <a:ext cx="396044" cy="200997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149056" y="2498993"/>
            <a:ext cx="1836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 err="1" smtClean="0"/>
              <a:t>Konsument-overskudd</a:t>
            </a:r>
            <a:endParaRPr lang="en-GB" sz="2000" b="0" dirty="0"/>
          </a:p>
        </p:txBody>
      </p:sp>
      <p:sp>
        <p:nvSpPr>
          <p:cNvPr id="48" name="TextBox 47"/>
          <p:cNvSpPr txBox="1"/>
          <p:nvPr/>
        </p:nvSpPr>
        <p:spPr>
          <a:xfrm>
            <a:off x="1019044" y="3622629"/>
            <a:ext cx="1836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 err="1" smtClean="0"/>
              <a:t>Produsent-overskudd</a:t>
            </a:r>
            <a:endParaRPr lang="en-GB" sz="2000" b="0" dirty="0"/>
          </a:p>
        </p:txBody>
      </p:sp>
      <p:sp>
        <p:nvSpPr>
          <p:cNvPr id="35" name="TextBox 34"/>
          <p:cNvSpPr txBox="1"/>
          <p:nvPr/>
        </p:nvSpPr>
        <p:spPr>
          <a:xfrm>
            <a:off x="5580112" y="2680060"/>
            <a:ext cx="32403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 smtClean="0"/>
              <a:t>For </a:t>
            </a:r>
            <a:r>
              <a:rPr lang="en-GB" sz="2000" b="0" dirty="0" err="1" smtClean="0"/>
              <a:t>én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vare</a:t>
            </a:r>
            <a:r>
              <a:rPr lang="en-GB" sz="2000" b="0" dirty="0" smtClean="0"/>
              <a:t>: </a:t>
            </a:r>
            <a:r>
              <a:rPr lang="en-GB" sz="2000" b="0" dirty="0" err="1" smtClean="0"/>
              <a:t>Likevekt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mellom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tilbud</a:t>
            </a:r>
            <a:r>
              <a:rPr lang="en-GB" sz="2000" b="0" dirty="0" smtClean="0"/>
              <a:t> og </a:t>
            </a:r>
            <a:r>
              <a:rPr lang="en-GB" sz="2000" b="0" dirty="0" err="1" smtClean="0"/>
              <a:t>etterspørsel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oppnås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når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samlet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overskudd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er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maksimert</a:t>
            </a:r>
            <a:endParaRPr lang="en-GB" sz="2000" b="0" dirty="0"/>
          </a:p>
        </p:txBody>
      </p:sp>
    </p:spTree>
    <p:extLst>
      <p:ext uri="{BB962C8B-B14F-4D97-AF65-F5344CB8AC3E}">
        <p14:creationId xmlns:p14="http://schemas.microsoft.com/office/powerpoint/2010/main" val="359783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8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ssholder for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fld id="{11AD6729-3614-45A0-9602-DBA471556CB4}" type="datetime1">
              <a:rPr lang="nb-NO" smtClean="0">
                <a:solidFill>
                  <a:srgbClr val="595959"/>
                </a:solidFill>
              </a:rPr>
              <a:pPr/>
              <a:t>24.10.2013</a:t>
            </a:fld>
            <a:endParaRPr lang="en-GB" dirty="0" smtClean="0">
              <a:solidFill>
                <a:srgbClr val="595959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4664"/>
            <a:ext cx="7072313" cy="990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nb-NO" dirty="0" smtClean="0"/>
              <a:t>Oversikt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04800" y="1556792"/>
            <a:ext cx="844366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norm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D7347"/>
              </a:buClr>
              <a:buFontTx/>
              <a:buChar char="•"/>
            </a:pPr>
            <a:r>
              <a:rPr lang="nb-NO" sz="2000" b="0" dirty="0" smtClean="0">
                <a:solidFill>
                  <a:srgbClr val="666465"/>
                </a:solidFill>
                <a:latin typeface="Arial" charset="0"/>
              </a:rPr>
              <a:t>Del 1: Introduksjon til TIMES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D7347"/>
              </a:buClr>
              <a:buFontTx/>
              <a:buChar char="•"/>
            </a:pPr>
            <a:r>
              <a:rPr lang="nb-NO" sz="2000" b="0" dirty="0" smtClean="0">
                <a:solidFill>
                  <a:srgbClr val="666465"/>
                </a:solidFill>
                <a:latin typeface="Arial" charset="0"/>
              </a:rPr>
              <a:t>Del 2: Modellstruktur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D7347"/>
              </a:buClr>
              <a:buFontTx/>
              <a:buChar char="•"/>
            </a:pPr>
            <a:r>
              <a:rPr lang="nb-NO" sz="2000" b="0" dirty="0" smtClean="0">
                <a:solidFill>
                  <a:srgbClr val="666465"/>
                </a:solidFill>
                <a:latin typeface="Arial" charset="0"/>
              </a:rPr>
              <a:t>Del 3: Karakterisering av TIMES-modeller</a:t>
            </a:r>
            <a:endParaRPr lang="nb-NO" sz="2000" b="0" dirty="0">
              <a:solidFill>
                <a:srgbClr val="666465"/>
              </a:solidFill>
              <a:latin typeface="Arial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D7347"/>
              </a:buClr>
              <a:buFontTx/>
              <a:buChar char="•"/>
            </a:pPr>
            <a:r>
              <a:rPr lang="nb-NO" sz="2000" b="0" dirty="0" smtClean="0">
                <a:solidFill>
                  <a:srgbClr val="666465"/>
                </a:solidFill>
                <a:latin typeface="Arial" charset="0"/>
              </a:rPr>
              <a:t>Del </a:t>
            </a:r>
            <a:r>
              <a:rPr lang="nb-NO" sz="2000" b="0" dirty="0">
                <a:solidFill>
                  <a:srgbClr val="666465"/>
                </a:solidFill>
                <a:latin typeface="Arial" charset="0"/>
              </a:rPr>
              <a:t>4: Forenklet </a:t>
            </a:r>
            <a:r>
              <a:rPr lang="nb-NO" sz="2000" b="0" dirty="0" smtClean="0">
                <a:solidFill>
                  <a:srgbClr val="666465"/>
                </a:solidFill>
                <a:latin typeface="Arial" charset="0"/>
              </a:rPr>
              <a:t>beskrivelse av optimaliseringsproblemet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D7347"/>
              </a:buClr>
              <a:buFontTx/>
              <a:buChar char="•"/>
            </a:pPr>
            <a:r>
              <a:rPr lang="nb-NO" sz="2000" b="0" dirty="0" smtClean="0">
                <a:solidFill>
                  <a:srgbClr val="666465"/>
                </a:solidFill>
                <a:latin typeface="Arial" charset="0"/>
              </a:rPr>
              <a:t>Del 5: Modellvarianter</a:t>
            </a:r>
            <a:endParaRPr lang="nb-NO" sz="2000" b="0" dirty="0">
              <a:solidFill>
                <a:srgbClr val="666465"/>
              </a:solidFill>
              <a:latin typeface="Arial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D7347"/>
              </a:buClr>
              <a:buFontTx/>
              <a:buChar char="•"/>
            </a:pPr>
            <a:r>
              <a:rPr lang="nb-NO" sz="2000" b="0" dirty="0" smtClean="0">
                <a:solidFill>
                  <a:srgbClr val="666465"/>
                </a:solidFill>
                <a:latin typeface="Arial" charset="0"/>
              </a:rPr>
              <a:t>Del 6: Anvendelse av TIMES </a:t>
            </a:r>
            <a:endParaRPr lang="nb-NO" sz="1900" b="0" dirty="0">
              <a:solidFill>
                <a:srgbClr val="666465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Wingdings" pitchFamily="2" charset="2"/>
              <a:buChar char="Ø"/>
            </a:pPr>
            <a:endParaRPr lang="nb-NO" sz="1800" b="0" dirty="0">
              <a:solidFill>
                <a:srgbClr val="666465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D7347"/>
              </a:buClr>
            </a:pPr>
            <a:endParaRPr lang="nb-NO" sz="1800" b="0" dirty="0">
              <a:solidFill>
                <a:srgbClr val="66646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69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ssholder for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fld id="{11AD6729-3614-45A0-9602-DBA471556CB4}" type="datetime1">
              <a:rPr lang="nb-NO" smtClean="0">
                <a:solidFill>
                  <a:srgbClr val="595959"/>
                </a:solidFill>
              </a:rPr>
              <a:pPr/>
              <a:t>24.10.2013</a:t>
            </a:fld>
            <a:endParaRPr lang="nb-NO" dirty="0" smtClean="0">
              <a:solidFill>
                <a:srgbClr val="595959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4664"/>
            <a:ext cx="7072313" cy="990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nb-NO" dirty="0" smtClean="0"/>
              <a:t>Likevekt 2: Etterspørsel etter energitjenester med elastisitet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71600" y="1556792"/>
            <a:ext cx="7128792" cy="4032448"/>
            <a:chOff x="971600" y="1556792"/>
            <a:chExt cx="7128792" cy="4032448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V="1">
              <a:off x="971600" y="1556792"/>
              <a:ext cx="0" cy="403244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" name="Straight Arrow Connector 4"/>
            <p:cNvCxnSpPr/>
            <p:nvPr/>
          </p:nvCxnSpPr>
          <p:spPr bwMode="auto">
            <a:xfrm>
              <a:off x="971600" y="5589240"/>
              <a:ext cx="7128792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" name="TextBox 6"/>
          <p:cNvSpPr txBox="1"/>
          <p:nvPr/>
        </p:nvSpPr>
        <p:spPr>
          <a:xfrm>
            <a:off x="323528" y="148478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b="0" dirty="0" smtClean="0"/>
              <a:t>Pris</a:t>
            </a:r>
            <a:endParaRPr lang="nb-NO" sz="1800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7585589" y="566124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b="0" dirty="0" smtClean="0"/>
              <a:t>Mengde</a:t>
            </a:r>
            <a:endParaRPr lang="nb-NO" sz="1800" b="0" dirty="0"/>
          </a:p>
        </p:txBody>
      </p:sp>
      <p:grpSp>
        <p:nvGrpSpPr>
          <p:cNvPr id="19" name="Group 18"/>
          <p:cNvGrpSpPr/>
          <p:nvPr/>
        </p:nvGrpSpPr>
        <p:grpSpPr>
          <a:xfrm>
            <a:off x="971600" y="2420888"/>
            <a:ext cx="6408712" cy="2664296"/>
            <a:chOff x="971600" y="2420888"/>
            <a:chExt cx="6408712" cy="2664296"/>
          </a:xfrm>
        </p:grpSpPr>
        <p:cxnSp>
          <p:nvCxnSpPr>
            <p:cNvPr id="9" name="Elbow Connector 8"/>
            <p:cNvCxnSpPr/>
            <p:nvPr/>
          </p:nvCxnSpPr>
          <p:spPr bwMode="auto">
            <a:xfrm flipV="1">
              <a:off x="971600" y="4581128"/>
              <a:ext cx="1872208" cy="504056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Elbow Connector 11"/>
            <p:cNvCxnSpPr/>
            <p:nvPr/>
          </p:nvCxnSpPr>
          <p:spPr bwMode="auto">
            <a:xfrm rot="5400000" flipH="1" flipV="1">
              <a:off x="2663788" y="3753036"/>
              <a:ext cx="1008112" cy="648072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Elbow Connector 13"/>
            <p:cNvCxnSpPr/>
            <p:nvPr/>
          </p:nvCxnSpPr>
          <p:spPr bwMode="auto">
            <a:xfrm flipV="1">
              <a:off x="3491880" y="3356992"/>
              <a:ext cx="792088" cy="216023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Elbow Connector 15"/>
            <p:cNvCxnSpPr/>
            <p:nvPr/>
          </p:nvCxnSpPr>
          <p:spPr bwMode="auto">
            <a:xfrm rot="5400000" flipH="1" flipV="1">
              <a:off x="4283968" y="2420888"/>
              <a:ext cx="936104" cy="936104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5220072" y="2420888"/>
              <a:ext cx="216024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0" name="TextBox 19"/>
          <p:cNvSpPr txBox="1"/>
          <p:nvPr/>
        </p:nvSpPr>
        <p:spPr>
          <a:xfrm>
            <a:off x="5868144" y="2044835"/>
            <a:ext cx="1407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b="0" dirty="0" smtClean="0">
                <a:solidFill>
                  <a:srgbClr val="C00000"/>
                </a:solidFill>
              </a:rPr>
              <a:t>Tilbudskurve</a:t>
            </a:r>
            <a:endParaRPr lang="nb-NO" sz="1800" b="0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35696" y="1655766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b="0" dirty="0" smtClean="0">
                <a:solidFill>
                  <a:schemeClr val="accent5">
                    <a:lumMod val="50000"/>
                  </a:schemeClr>
                </a:solidFill>
              </a:rPr>
              <a:t>Etterspørselskurve</a:t>
            </a:r>
            <a:endParaRPr lang="nb-NO" sz="18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00829" y="2375544"/>
            <a:ext cx="2167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0" dirty="0" smtClean="0">
                <a:solidFill>
                  <a:schemeClr val="accent5">
                    <a:lumMod val="50000"/>
                  </a:schemeClr>
                </a:solidFill>
              </a:rPr>
              <a:t>Etterspørselskurve: Eksplisitt definert via priselastisitet</a:t>
            </a:r>
            <a:endParaRPr lang="nb-NO" sz="18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271" name="Oval 11270"/>
          <p:cNvSpPr/>
          <p:nvPr/>
        </p:nvSpPr>
        <p:spPr bwMode="auto">
          <a:xfrm>
            <a:off x="4025988" y="3315036"/>
            <a:ext cx="113964" cy="11396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273" name="Straight Connector 11272"/>
          <p:cNvCxnSpPr>
            <a:stCxn id="11271" idx="2"/>
          </p:cNvCxnSpPr>
          <p:nvPr/>
        </p:nvCxnSpPr>
        <p:spPr bwMode="auto">
          <a:xfrm flipH="1" flipV="1">
            <a:off x="971600" y="3356992"/>
            <a:ext cx="3054388" cy="150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5" name="Straight Connector 11274"/>
          <p:cNvCxnSpPr>
            <a:stCxn id="11271" idx="4"/>
          </p:cNvCxnSpPr>
          <p:nvPr/>
        </p:nvCxnSpPr>
        <p:spPr bwMode="auto">
          <a:xfrm>
            <a:off x="4082970" y="3429000"/>
            <a:ext cx="0" cy="21602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611560" y="3140967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b="0" dirty="0" smtClean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nb-NO" sz="1800" b="0" baseline="-25000" dirty="0" smtClean="0">
                <a:solidFill>
                  <a:schemeClr val="accent5">
                    <a:lumMod val="50000"/>
                  </a:schemeClr>
                </a:solidFill>
              </a:rPr>
              <a:t>E</a:t>
            </a:r>
            <a:endParaRPr lang="nb-NO" sz="18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87924" y="5589240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b="0" dirty="0" smtClean="0">
                <a:solidFill>
                  <a:srgbClr val="C00000"/>
                </a:solidFill>
              </a:rPr>
              <a:t>Q</a:t>
            </a:r>
            <a:r>
              <a:rPr lang="nb-NO" sz="1800" b="0" baseline="-25000" dirty="0" smtClean="0">
                <a:solidFill>
                  <a:srgbClr val="C00000"/>
                </a:solidFill>
              </a:rPr>
              <a:t>E</a:t>
            </a:r>
            <a:endParaRPr lang="nb-NO" sz="1800" b="0" dirty="0">
              <a:solidFill>
                <a:srgbClr val="C00000"/>
              </a:solidFill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1506931" y="1711757"/>
            <a:ext cx="6276442" cy="2435961"/>
          </a:xfrm>
          <a:custGeom>
            <a:avLst/>
            <a:gdLst>
              <a:gd name="connsiteX0" fmla="*/ 0 w 6276442"/>
              <a:gd name="connsiteY0" fmla="*/ 0 h 2435961"/>
              <a:gd name="connsiteX1" fmla="*/ 1858061 w 6276442"/>
              <a:gd name="connsiteY1" fmla="*/ 1294790 h 2435961"/>
              <a:gd name="connsiteX2" fmla="*/ 3760013 w 6276442"/>
              <a:gd name="connsiteY2" fmla="*/ 2121408 h 2435961"/>
              <a:gd name="connsiteX3" fmla="*/ 6276442 w 6276442"/>
              <a:gd name="connsiteY3" fmla="*/ 2435961 h 2435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6442" h="2435961">
                <a:moveTo>
                  <a:pt x="0" y="0"/>
                </a:moveTo>
                <a:cubicBezTo>
                  <a:pt x="615696" y="470611"/>
                  <a:pt x="1231392" y="941222"/>
                  <a:pt x="1858061" y="1294790"/>
                </a:cubicBezTo>
                <a:cubicBezTo>
                  <a:pt x="2484730" y="1648358"/>
                  <a:pt x="3023616" y="1931213"/>
                  <a:pt x="3760013" y="2121408"/>
                </a:cubicBezTo>
                <a:cubicBezTo>
                  <a:pt x="4496410" y="2311603"/>
                  <a:pt x="5386426" y="2373782"/>
                  <a:pt x="6276442" y="2435961"/>
                </a:cubicBezTo>
              </a:path>
            </a:pathLst>
          </a:custGeom>
          <a:noFill/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43608" y="3369766"/>
            <a:ext cx="2167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0" dirty="0" smtClean="0">
                <a:solidFill>
                  <a:schemeClr val="accent5">
                    <a:lumMod val="50000"/>
                  </a:schemeClr>
                </a:solidFill>
              </a:rPr>
              <a:t>Etterspørsels etter energitjenester:</a:t>
            </a:r>
          </a:p>
          <a:p>
            <a:r>
              <a:rPr lang="nb-NO" sz="1800" b="0" dirty="0" smtClean="0">
                <a:solidFill>
                  <a:schemeClr val="accent5">
                    <a:lumMod val="50000"/>
                  </a:schemeClr>
                </a:solidFill>
              </a:rPr>
              <a:t>D/D</a:t>
            </a:r>
            <a:r>
              <a:rPr lang="nb-NO" sz="1800" b="0" baseline="-25000" dirty="0" smtClean="0">
                <a:solidFill>
                  <a:schemeClr val="accent5">
                    <a:lumMod val="50000"/>
                  </a:schemeClr>
                </a:solidFill>
              </a:rPr>
              <a:t>0</a:t>
            </a:r>
            <a:r>
              <a:rPr lang="nb-NO" sz="1800" b="0" dirty="0" smtClean="0">
                <a:solidFill>
                  <a:schemeClr val="accent5">
                    <a:lumMod val="50000"/>
                  </a:schemeClr>
                </a:solidFill>
              </a:rPr>
              <a:t>=(P/P</a:t>
            </a:r>
            <a:r>
              <a:rPr lang="nb-NO" sz="1800" b="0" baseline="-25000" dirty="0" smtClean="0">
                <a:solidFill>
                  <a:schemeClr val="accent5">
                    <a:lumMod val="50000"/>
                  </a:schemeClr>
                </a:solidFill>
              </a:rPr>
              <a:t>0</a:t>
            </a:r>
            <a:r>
              <a:rPr lang="nb-NO" sz="1800" b="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nb-NO" sz="1800" b="0" baseline="30000" dirty="0" smtClean="0">
                <a:solidFill>
                  <a:schemeClr val="accent5">
                    <a:lumMod val="50000"/>
                  </a:schemeClr>
                </a:solidFill>
              </a:rPr>
              <a:t>E</a:t>
            </a:r>
            <a:endParaRPr lang="nb-NO" sz="1800" b="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5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11271" grpId="0" animBg="1"/>
      <p:bldP spid="46" grpId="0"/>
      <p:bldP spid="47" grpId="0"/>
      <p:bldP spid="13" grpId="0" animBg="1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ssholder for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fld id="{11AD6729-3614-45A0-9602-DBA471556CB4}" type="datetime1">
              <a:rPr lang="nb-NO" smtClean="0">
                <a:solidFill>
                  <a:srgbClr val="595959"/>
                </a:solidFill>
              </a:rPr>
              <a:pPr/>
              <a:t>24.10.2013</a:t>
            </a:fld>
            <a:endParaRPr lang="nb-NO" dirty="0" smtClean="0">
              <a:solidFill>
                <a:srgbClr val="595959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4664"/>
            <a:ext cx="7072313" cy="990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nb-NO" dirty="0" smtClean="0"/>
              <a:t>Likevekt 3: Eksogen etterspørsel etter energitjenester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71600" y="1556792"/>
            <a:ext cx="7128792" cy="4032448"/>
            <a:chOff x="971600" y="1556792"/>
            <a:chExt cx="7128792" cy="4032448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V="1">
              <a:off x="971600" y="1556792"/>
              <a:ext cx="0" cy="403244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" name="Straight Arrow Connector 4"/>
            <p:cNvCxnSpPr/>
            <p:nvPr/>
          </p:nvCxnSpPr>
          <p:spPr bwMode="auto">
            <a:xfrm>
              <a:off x="971600" y="5589240"/>
              <a:ext cx="7128792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" name="TextBox 6"/>
          <p:cNvSpPr txBox="1"/>
          <p:nvPr/>
        </p:nvSpPr>
        <p:spPr>
          <a:xfrm>
            <a:off x="323528" y="148478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b="0" dirty="0" smtClean="0"/>
              <a:t>Pris</a:t>
            </a:r>
            <a:endParaRPr lang="nb-NO" sz="1800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7585589" y="566124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b="0" dirty="0" smtClean="0"/>
              <a:t>Mengde</a:t>
            </a:r>
            <a:endParaRPr lang="nb-NO" sz="1800" b="0" dirty="0"/>
          </a:p>
        </p:txBody>
      </p:sp>
      <p:grpSp>
        <p:nvGrpSpPr>
          <p:cNvPr id="19" name="Group 18"/>
          <p:cNvGrpSpPr/>
          <p:nvPr/>
        </p:nvGrpSpPr>
        <p:grpSpPr>
          <a:xfrm>
            <a:off x="971600" y="2420888"/>
            <a:ext cx="6408712" cy="2664296"/>
            <a:chOff x="971600" y="2420888"/>
            <a:chExt cx="6408712" cy="2664296"/>
          </a:xfrm>
        </p:grpSpPr>
        <p:cxnSp>
          <p:nvCxnSpPr>
            <p:cNvPr id="9" name="Elbow Connector 8"/>
            <p:cNvCxnSpPr/>
            <p:nvPr/>
          </p:nvCxnSpPr>
          <p:spPr bwMode="auto">
            <a:xfrm flipV="1">
              <a:off x="971600" y="4581128"/>
              <a:ext cx="1872208" cy="504056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Elbow Connector 11"/>
            <p:cNvCxnSpPr/>
            <p:nvPr/>
          </p:nvCxnSpPr>
          <p:spPr bwMode="auto">
            <a:xfrm rot="5400000" flipH="1" flipV="1">
              <a:off x="2663788" y="3753036"/>
              <a:ext cx="1008112" cy="648072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Elbow Connector 13"/>
            <p:cNvCxnSpPr/>
            <p:nvPr/>
          </p:nvCxnSpPr>
          <p:spPr bwMode="auto">
            <a:xfrm flipV="1">
              <a:off x="3491880" y="3356992"/>
              <a:ext cx="792088" cy="216023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Elbow Connector 15"/>
            <p:cNvCxnSpPr/>
            <p:nvPr/>
          </p:nvCxnSpPr>
          <p:spPr bwMode="auto">
            <a:xfrm rot="5400000" flipH="1" flipV="1">
              <a:off x="4283968" y="2420888"/>
              <a:ext cx="936104" cy="936104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5220072" y="2420888"/>
              <a:ext cx="216024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0" name="TextBox 19"/>
          <p:cNvSpPr txBox="1"/>
          <p:nvPr/>
        </p:nvSpPr>
        <p:spPr>
          <a:xfrm>
            <a:off x="5868144" y="2044835"/>
            <a:ext cx="1407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b="0" dirty="0" smtClean="0">
                <a:solidFill>
                  <a:srgbClr val="C00000"/>
                </a:solidFill>
              </a:rPr>
              <a:t>Tilbudskurve</a:t>
            </a:r>
            <a:endParaRPr lang="nb-NO" sz="1800" b="0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16301" y="1516142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b="0" dirty="0" smtClean="0">
                <a:solidFill>
                  <a:schemeClr val="accent5">
                    <a:lumMod val="50000"/>
                  </a:schemeClr>
                </a:solidFill>
              </a:rPr>
              <a:t>Etterspørselskurve</a:t>
            </a:r>
            <a:endParaRPr lang="nb-NO" sz="18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00829" y="2171689"/>
            <a:ext cx="2491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0" dirty="0" smtClean="0">
                <a:solidFill>
                  <a:schemeClr val="accent5">
                    <a:lumMod val="50000"/>
                  </a:schemeClr>
                </a:solidFill>
              </a:rPr>
              <a:t>Etterspørselskurve: Konstant, brukerdefinert etterspørsel etter energitjenester</a:t>
            </a:r>
            <a:endParaRPr lang="nb-NO" sz="18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271" name="Oval 11270"/>
          <p:cNvSpPr/>
          <p:nvPr/>
        </p:nvSpPr>
        <p:spPr bwMode="auto">
          <a:xfrm>
            <a:off x="4025988" y="3315036"/>
            <a:ext cx="113964" cy="11396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273" name="Straight Connector 11272"/>
          <p:cNvCxnSpPr>
            <a:stCxn id="11271" idx="2"/>
          </p:cNvCxnSpPr>
          <p:nvPr/>
        </p:nvCxnSpPr>
        <p:spPr bwMode="auto">
          <a:xfrm flipH="1" flipV="1">
            <a:off x="971600" y="3356992"/>
            <a:ext cx="3054388" cy="150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5" name="Straight Connector 11274"/>
          <p:cNvCxnSpPr/>
          <p:nvPr/>
        </p:nvCxnSpPr>
        <p:spPr bwMode="auto">
          <a:xfrm>
            <a:off x="4082970" y="1700808"/>
            <a:ext cx="0" cy="38884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611560" y="3140967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b="0" dirty="0" smtClean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nb-NO" sz="1800" b="0" baseline="-25000" dirty="0" smtClean="0">
                <a:solidFill>
                  <a:schemeClr val="accent5">
                    <a:lumMod val="50000"/>
                  </a:schemeClr>
                </a:solidFill>
              </a:rPr>
              <a:t>E</a:t>
            </a:r>
            <a:endParaRPr lang="nb-NO" sz="18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87924" y="5589240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b="0" dirty="0" smtClean="0">
                <a:solidFill>
                  <a:srgbClr val="C00000"/>
                </a:solidFill>
              </a:rPr>
              <a:t>Q</a:t>
            </a:r>
            <a:r>
              <a:rPr lang="nb-NO" sz="1800" b="0" baseline="-25000" dirty="0" smtClean="0">
                <a:solidFill>
                  <a:srgbClr val="C00000"/>
                </a:solidFill>
              </a:rPr>
              <a:t>E</a:t>
            </a:r>
            <a:endParaRPr lang="nb-NO" sz="1800" b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6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11271" grpId="0" animBg="1"/>
      <p:bldP spid="46" grpId="0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024" y="2420888"/>
            <a:ext cx="7772400" cy="1143000"/>
          </a:xfrm>
        </p:spPr>
        <p:txBody>
          <a:bodyPr/>
          <a:lstStyle/>
          <a:p>
            <a:r>
              <a:rPr lang="nb-NO" dirty="0"/>
              <a:t>Forenklet beskrivelse av </a:t>
            </a:r>
            <a:r>
              <a:rPr lang="nb-NO" dirty="0" smtClean="0"/>
              <a:t>optimaliseringsproblemet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B3AE-D121-4FF3-9A36-F6AA0CBA0C13}" type="datetime1">
              <a:rPr lang="nb-NO" smtClean="0"/>
              <a:pPr/>
              <a:t>24.10.2013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7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ssholder for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fld id="{11AD6729-3614-45A0-9602-DBA471556CB4}" type="datetime1">
              <a:rPr lang="nb-NO" smtClean="0">
                <a:solidFill>
                  <a:srgbClr val="595959"/>
                </a:solidFill>
              </a:rPr>
              <a:pPr/>
              <a:t>24.10.2013</a:t>
            </a:fld>
            <a:endParaRPr lang="en-GB" dirty="0" smtClean="0">
              <a:solidFill>
                <a:srgbClr val="595959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4664"/>
            <a:ext cx="7072313" cy="990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nb-NO" dirty="0" smtClean="0"/>
              <a:t>Optimaliseringsproblemet i TIMES</a:t>
            </a:r>
            <a:endParaRPr lang="nb-NO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04800" y="1556792"/>
            <a:ext cx="844366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normAutofit/>
          </a:bodyPr>
          <a:lstStyle/>
          <a:p>
            <a:pPr marL="342900" lvl="1" indent="-342900">
              <a:lnSpc>
                <a:spcPct val="150000"/>
              </a:lnSpc>
              <a:spcBef>
                <a:spcPct val="20000"/>
              </a:spcBef>
              <a:buClr>
                <a:srgbClr val="FD7347"/>
              </a:buClr>
              <a:buFontTx/>
              <a:buChar char="•"/>
            </a:pPr>
            <a:r>
              <a:rPr lang="nb-NO" sz="2000" b="0" dirty="0" smtClean="0">
                <a:solidFill>
                  <a:srgbClr val="666465"/>
                </a:solidFill>
                <a:latin typeface="Arial" charset="0"/>
              </a:rPr>
              <a:t>Består av tre hovedenheter:</a:t>
            </a:r>
            <a:endParaRPr lang="nb-NO" sz="2000" b="0" dirty="0">
              <a:solidFill>
                <a:srgbClr val="666465"/>
              </a:solidFill>
              <a:latin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 typeface="+mj-lt"/>
              <a:buAutoNum type="arabicPeriod"/>
            </a:pP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Beslutningsvariabler: Det vil si de ukjente størrelsene (endogene) som blir bestemt under optimaliseringen</a:t>
            </a: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 typeface="+mj-lt"/>
              <a:buAutoNum type="arabicPeriod"/>
            </a:pPr>
            <a:endParaRPr lang="nb-NO" sz="1800" b="0" dirty="0">
              <a:solidFill>
                <a:srgbClr val="666465"/>
              </a:solidFill>
              <a:latin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 typeface="+mj-lt"/>
              <a:buAutoNum type="arabicPeriod"/>
            </a:pP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Mål</a:t>
            </a: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funksjon</a:t>
            </a: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: Uttrykker et kriterium som skal minimeres eller maksimeres</a:t>
            </a: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 typeface="+mj-lt"/>
              <a:buAutoNum type="arabicPeriod"/>
            </a:pPr>
            <a:endParaRPr lang="nb-NO" sz="1800" b="0" dirty="0" smtClean="0">
              <a:solidFill>
                <a:srgbClr val="666465"/>
              </a:solidFill>
              <a:latin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 typeface="+mj-lt"/>
              <a:buAutoNum type="arabicPeriod"/>
            </a:pP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Restriksjoner: Likninger og ulikheter som involverer beslutningsvariablene som må tilfredsstille den optimale løsningen</a:t>
            </a: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Wingdings" pitchFamily="2" charset="2"/>
              <a:buChar char="Ø"/>
            </a:pPr>
            <a:endParaRPr lang="nb-NO" sz="1800" b="0" dirty="0">
              <a:solidFill>
                <a:srgbClr val="666465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D7347"/>
              </a:buClr>
            </a:pPr>
            <a:endParaRPr lang="nb-NO" sz="1800" b="0" dirty="0">
              <a:solidFill>
                <a:srgbClr val="66646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57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ssholder for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fld id="{11AD6729-3614-45A0-9602-DBA471556CB4}" type="datetime1">
              <a:rPr lang="nb-NO" smtClean="0">
                <a:solidFill>
                  <a:srgbClr val="595959"/>
                </a:solidFill>
              </a:rPr>
              <a:pPr/>
              <a:t>24.10.2013</a:t>
            </a:fld>
            <a:endParaRPr lang="nb-NO" dirty="0" smtClean="0">
              <a:solidFill>
                <a:srgbClr val="595959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4664"/>
            <a:ext cx="7072313" cy="990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nb-NO" dirty="0" smtClean="0"/>
              <a:t>Beslutningsvariable: Kapasitet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71600" y="1700807"/>
                <a:ext cx="1603259" cy="494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𝑵𝑪𝑨𝑷</m:t>
                          </m:r>
                        </m:e>
                        <m:sub>
                          <m:r>
                            <a:rPr lang="nb-NO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𝒓</m:t>
                          </m:r>
                          <m:r>
                            <a:rPr lang="nb-NO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nb-NO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𝒗</m:t>
                          </m:r>
                          <m:r>
                            <a:rPr lang="nb-NO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nb-NO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700807"/>
                <a:ext cx="1603259" cy="494751"/>
              </a:xfrm>
              <a:prstGeom prst="rect">
                <a:avLst/>
              </a:prstGeom>
              <a:blipFill rotWithShape="1">
                <a:blip r:embed="rId2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571999" y="1568986"/>
            <a:ext cx="43204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0" dirty="0" smtClean="0">
                <a:solidFill>
                  <a:srgbClr val="C00000"/>
                </a:solidFill>
              </a:rPr>
              <a:t>Investering i ny kapasitet for teknologi </a:t>
            </a:r>
            <a:r>
              <a:rPr lang="nb-NO" sz="2000" i="1" dirty="0" smtClean="0">
                <a:solidFill>
                  <a:srgbClr val="C00000"/>
                </a:solidFill>
              </a:rPr>
              <a:t>p</a:t>
            </a:r>
            <a:r>
              <a:rPr lang="nb-NO" sz="2000" b="0" dirty="0" smtClean="0">
                <a:solidFill>
                  <a:srgbClr val="C00000"/>
                </a:solidFill>
              </a:rPr>
              <a:t> i periode </a:t>
            </a:r>
            <a:r>
              <a:rPr lang="nb-NO" sz="2000" i="1" dirty="0" smtClean="0">
                <a:solidFill>
                  <a:srgbClr val="C00000"/>
                </a:solidFill>
              </a:rPr>
              <a:t>v</a:t>
            </a:r>
            <a:r>
              <a:rPr lang="nb-NO" sz="2000" b="0" dirty="0" smtClean="0">
                <a:solidFill>
                  <a:srgbClr val="C00000"/>
                </a:solidFill>
              </a:rPr>
              <a:t> og region </a:t>
            </a:r>
            <a:r>
              <a:rPr lang="nb-NO" sz="2000" i="1" dirty="0" smtClean="0">
                <a:solidFill>
                  <a:srgbClr val="C00000"/>
                </a:solidFill>
              </a:rPr>
              <a:t>r</a:t>
            </a:r>
            <a:r>
              <a:rPr lang="nb-NO" sz="2000" b="0" dirty="0" smtClean="0">
                <a:solidFill>
                  <a:srgbClr val="C00000"/>
                </a:solidFill>
              </a:rPr>
              <a:t>. </a:t>
            </a:r>
          </a:p>
          <a:p>
            <a:r>
              <a:rPr lang="nb-NO" sz="2000" b="0" u="sng" dirty="0" smtClean="0">
                <a:solidFill>
                  <a:srgbClr val="C00000"/>
                </a:solidFill>
              </a:rPr>
              <a:t>Typisk enhet: MW</a:t>
            </a:r>
            <a:endParaRPr lang="nb-NO" sz="2000" b="0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50507" y="2852936"/>
                <a:ext cx="1510285" cy="494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𝑪𝑨𝑷</m:t>
                          </m:r>
                        </m:e>
                        <m:sub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𝒓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𝒗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𝒕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507" y="2852936"/>
                <a:ext cx="1510285" cy="494751"/>
              </a:xfrm>
              <a:prstGeom prst="rect">
                <a:avLst/>
              </a:prstGeom>
              <a:blipFill rotWithShape="1">
                <a:blip r:embed="rId3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572000" y="2780928"/>
            <a:ext cx="43924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0" dirty="0" smtClean="0">
                <a:solidFill>
                  <a:schemeClr val="accent5">
                    <a:lumMod val="50000"/>
                  </a:schemeClr>
                </a:solidFill>
              </a:rPr>
              <a:t>Installert kapasitet av teknologi </a:t>
            </a:r>
            <a:r>
              <a:rPr lang="nb-NO" sz="2000" i="1" dirty="0" smtClean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nb-NO" sz="2000" b="0" dirty="0" smtClean="0">
                <a:solidFill>
                  <a:schemeClr val="accent5">
                    <a:lumMod val="50000"/>
                  </a:schemeClr>
                </a:solidFill>
              </a:rPr>
              <a:t> i region </a:t>
            </a:r>
            <a:r>
              <a:rPr lang="nb-NO" sz="2000" i="1" dirty="0" smtClean="0">
                <a:solidFill>
                  <a:schemeClr val="accent5">
                    <a:lumMod val="50000"/>
                  </a:schemeClr>
                </a:solidFill>
              </a:rPr>
              <a:t>r</a:t>
            </a:r>
            <a:r>
              <a:rPr lang="nb-NO" sz="2000" b="0" dirty="0" smtClean="0">
                <a:solidFill>
                  <a:schemeClr val="accent5">
                    <a:lumMod val="50000"/>
                  </a:schemeClr>
                </a:solidFill>
              </a:rPr>
              <a:t> og periode </a:t>
            </a:r>
            <a:r>
              <a:rPr lang="nb-NO" sz="2000" i="1" dirty="0" smtClean="0">
                <a:solidFill>
                  <a:schemeClr val="accent5">
                    <a:lumMod val="50000"/>
                  </a:schemeClr>
                </a:solidFill>
              </a:rPr>
              <a:t>t</a:t>
            </a:r>
            <a:r>
              <a:rPr lang="nb-NO" sz="2000" b="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nb-NO" sz="2000" b="0" i="1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nb-NO" sz="2000" i="1" dirty="0" smtClean="0">
                <a:solidFill>
                  <a:schemeClr val="accent5">
                    <a:lumMod val="50000"/>
                  </a:schemeClr>
                </a:solidFill>
              </a:rPr>
              <a:t>v</a:t>
            </a:r>
            <a:r>
              <a:rPr lang="nb-NO" sz="2000" b="0" dirty="0" smtClean="0">
                <a:solidFill>
                  <a:schemeClr val="accent5">
                    <a:lumMod val="50000"/>
                  </a:schemeClr>
                </a:solidFill>
              </a:rPr>
              <a:t> = årgang)</a:t>
            </a:r>
            <a:r>
              <a:rPr lang="nb-NO" sz="2000" b="0" i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nb-NO" sz="2000" b="0" dirty="0" smtClean="0">
                <a:solidFill>
                  <a:schemeClr val="accent5">
                    <a:lumMod val="50000"/>
                  </a:schemeClr>
                </a:solidFill>
              </a:rPr>
              <a:t> Ikke eksplisitt definert men utledet fra NCAP og data om tidligere investeringer og teknisk levetid.</a:t>
            </a:r>
            <a:endParaRPr lang="nb-NO" sz="20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99592" y="4302401"/>
                <a:ext cx="1567993" cy="494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1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𝑪𝑨𝑷</m:t>
                          </m:r>
                          <m:r>
                            <a:rPr lang="nb-NO" b="1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nb-NO" b="1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𝒓</m:t>
                          </m:r>
                          <m:r>
                            <a:rPr lang="nb-NO" b="1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nb-NO" b="1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𝒕</m:t>
                          </m:r>
                          <m:r>
                            <a:rPr lang="nb-NO" b="1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nb-NO" b="1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302401"/>
                <a:ext cx="1567993" cy="494751"/>
              </a:xfrm>
              <a:prstGeom prst="rect">
                <a:avLst/>
              </a:prstGeom>
              <a:blipFill rotWithShape="1">
                <a:blip r:embed="rId4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571999" y="4553833"/>
            <a:ext cx="43204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0" dirty="0" smtClean="0">
                <a:solidFill>
                  <a:schemeClr val="accent2"/>
                </a:solidFill>
              </a:rPr>
              <a:t>Total installert kapasitet av teknologi </a:t>
            </a:r>
            <a:r>
              <a:rPr lang="nb-NO" sz="2000" i="1" dirty="0" smtClean="0">
                <a:solidFill>
                  <a:schemeClr val="accent2"/>
                </a:solidFill>
              </a:rPr>
              <a:t>p</a:t>
            </a:r>
            <a:r>
              <a:rPr lang="nb-NO" sz="2000" b="0" dirty="0" smtClean="0">
                <a:solidFill>
                  <a:schemeClr val="accent2"/>
                </a:solidFill>
              </a:rPr>
              <a:t> i region </a:t>
            </a:r>
            <a:r>
              <a:rPr lang="nb-NO" sz="2000" i="1" dirty="0" smtClean="0">
                <a:solidFill>
                  <a:schemeClr val="accent2"/>
                </a:solidFill>
              </a:rPr>
              <a:t>r</a:t>
            </a:r>
            <a:r>
              <a:rPr lang="nb-NO" sz="2000" b="0" dirty="0" smtClean="0">
                <a:solidFill>
                  <a:schemeClr val="accent2"/>
                </a:solidFill>
              </a:rPr>
              <a:t> og periode </a:t>
            </a:r>
            <a:r>
              <a:rPr lang="nb-NO" sz="2000" i="1" dirty="0" smtClean="0">
                <a:solidFill>
                  <a:schemeClr val="accent2"/>
                </a:solidFill>
              </a:rPr>
              <a:t>t</a:t>
            </a:r>
            <a:r>
              <a:rPr lang="nb-NO" sz="2000" b="0" i="1" dirty="0" smtClean="0">
                <a:solidFill>
                  <a:schemeClr val="accent2"/>
                </a:solidFill>
              </a:rPr>
              <a:t>.</a:t>
            </a:r>
            <a:r>
              <a:rPr lang="nb-NO" sz="2000" b="0" dirty="0" smtClean="0">
                <a:solidFill>
                  <a:schemeClr val="accent2"/>
                </a:solidFill>
              </a:rPr>
              <a:t> Kun definert dersom man inkluderer </a:t>
            </a:r>
            <a:r>
              <a:rPr lang="nb-NO" sz="2000" b="0" i="1" dirty="0" smtClean="0">
                <a:solidFill>
                  <a:schemeClr val="accent2"/>
                </a:solidFill>
              </a:rPr>
              <a:t>begrensninger</a:t>
            </a:r>
            <a:r>
              <a:rPr lang="nb-NO" sz="2000" b="0" dirty="0" smtClean="0">
                <a:solidFill>
                  <a:schemeClr val="accent2"/>
                </a:solidFill>
              </a:rPr>
              <a:t> eller </a:t>
            </a:r>
            <a:r>
              <a:rPr lang="nb-NO" sz="2000" b="0" i="1" dirty="0" smtClean="0">
                <a:solidFill>
                  <a:schemeClr val="accent2"/>
                </a:solidFill>
              </a:rPr>
              <a:t>restriksjoner</a:t>
            </a:r>
            <a:r>
              <a:rPr lang="nb-NO" sz="2000" b="0" dirty="0" smtClean="0">
                <a:solidFill>
                  <a:schemeClr val="accent2"/>
                </a:solidFill>
              </a:rPr>
              <a:t>.</a:t>
            </a:r>
            <a:endParaRPr lang="nb-NO" sz="2000" b="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9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ssholder for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fld id="{11AD6729-3614-45A0-9602-DBA471556CB4}" type="datetime1">
              <a:rPr lang="nb-NO" smtClean="0">
                <a:solidFill>
                  <a:srgbClr val="595959"/>
                </a:solidFill>
              </a:rPr>
              <a:pPr/>
              <a:t>24.10.2013</a:t>
            </a:fld>
            <a:endParaRPr lang="nb-NO" dirty="0" smtClean="0">
              <a:solidFill>
                <a:srgbClr val="595959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04664"/>
            <a:ext cx="8640960" cy="990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nb-NO" dirty="0" smtClean="0"/>
              <a:t>Beslutningsvariable: Aktivitet og «I/O»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71600" y="1700807"/>
                <a:ext cx="1649747" cy="494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𝑨</m:t>
                          </m:r>
                          <m:r>
                            <a:rPr lang="nb-NO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𝑪𝑻</m:t>
                          </m:r>
                        </m:e>
                        <m:sub>
                          <m:r>
                            <a:rPr lang="nb-NO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𝒓</m:t>
                          </m:r>
                          <m:r>
                            <a:rPr lang="nb-NO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nb-NO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𝒗</m:t>
                          </m:r>
                          <m:r>
                            <a:rPr lang="nb-NO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nb-NO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𝒕</m:t>
                          </m:r>
                          <m:r>
                            <a:rPr lang="nb-NO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nb-NO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𝒑</m:t>
                          </m:r>
                          <m:r>
                            <a:rPr lang="nb-NO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nb-NO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700807"/>
                <a:ext cx="1649747" cy="494751"/>
              </a:xfrm>
              <a:prstGeom prst="rect">
                <a:avLst/>
              </a:prstGeom>
              <a:blipFill rotWithShape="1">
                <a:blip r:embed="rId2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571999" y="1568986"/>
            <a:ext cx="43204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0" dirty="0" smtClean="0">
                <a:solidFill>
                  <a:srgbClr val="C00000"/>
                </a:solidFill>
              </a:rPr>
              <a:t>Aktivitetsnivå for teknologi </a:t>
            </a:r>
            <a:r>
              <a:rPr lang="nb-NO" sz="2000" i="1" dirty="0" smtClean="0">
                <a:solidFill>
                  <a:srgbClr val="C00000"/>
                </a:solidFill>
              </a:rPr>
              <a:t>p</a:t>
            </a:r>
            <a:r>
              <a:rPr lang="nb-NO" sz="2000" b="0" dirty="0" smtClean="0">
                <a:solidFill>
                  <a:srgbClr val="C00000"/>
                </a:solidFill>
              </a:rPr>
              <a:t> i region </a:t>
            </a:r>
            <a:r>
              <a:rPr lang="nb-NO" sz="2000" i="1" dirty="0" smtClean="0">
                <a:solidFill>
                  <a:srgbClr val="C00000"/>
                </a:solidFill>
              </a:rPr>
              <a:t>r</a:t>
            </a:r>
            <a:r>
              <a:rPr lang="nb-NO" sz="2000" b="0" dirty="0" smtClean="0">
                <a:solidFill>
                  <a:srgbClr val="C00000"/>
                </a:solidFill>
              </a:rPr>
              <a:t> og periode </a:t>
            </a:r>
            <a:r>
              <a:rPr lang="nb-NO" sz="2000" i="1" dirty="0" smtClean="0">
                <a:solidFill>
                  <a:srgbClr val="C00000"/>
                </a:solidFill>
              </a:rPr>
              <a:t>t</a:t>
            </a:r>
            <a:r>
              <a:rPr lang="nb-NO" sz="2000" b="0" dirty="0" smtClean="0">
                <a:solidFill>
                  <a:srgbClr val="C00000"/>
                </a:solidFill>
              </a:rPr>
              <a:t> (</a:t>
            </a:r>
            <a:r>
              <a:rPr lang="nb-NO" sz="2000" i="1" dirty="0" smtClean="0">
                <a:solidFill>
                  <a:srgbClr val="C00000"/>
                </a:solidFill>
              </a:rPr>
              <a:t>v</a:t>
            </a:r>
            <a:r>
              <a:rPr lang="nb-NO" sz="2000" b="0" dirty="0" smtClean="0">
                <a:solidFill>
                  <a:srgbClr val="C00000"/>
                </a:solidFill>
              </a:rPr>
              <a:t> = årgang og </a:t>
            </a:r>
            <a:r>
              <a:rPr lang="nb-NO" sz="2000" i="1" dirty="0" smtClean="0">
                <a:solidFill>
                  <a:srgbClr val="C00000"/>
                </a:solidFill>
              </a:rPr>
              <a:t>s</a:t>
            </a:r>
            <a:r>
              <a:rPr lang="nb-NO" sz="2000" b="0" dirty="0" smtClean="0">
                <a:solidFill>
                  <a:srgbClr val="C00000"/>
                </a:solidFill>
              </a:rPr>
              <a:t> = tidsinndeling). Indeksen </a:t>
            </a:r>
            <a:r>
              <a:rPr lang="nb-NO" sz="2000" i="1" dirty="0" smtClean="0">
                <a:solidFill>
                  <a:srgbClr val="C00000"/>
                </a:solidFill>
              </a:rPr>
              <a:t>s</a:t>
            </a:r>
            <a:r>
              <a:rPr lang="nb-NO" sz="2000" b="0" dirty="0" smtClean="0">
                <a:solidFill>
                  <a:srgbClr val="C00000"/>
                </a:solidFill>
              </a:rPr>
              <a:t> er kun relevant for prosesser som produserer eller forbruker «varer» deklarert med en tidsinndeling forskjellig fra årlig.</a:t>
            </a:r>
          </a:p>
          <a:p>
            <a:r>
              <a:rPr lang="nb-NO" sz="2000" b="0" u="sng" dirty="0" smtClean="0">
                <a:solidFill>
                  <a:srgbClr val="C00000"/>
                </a:solidFill>
              </a:rPr>
              <a:t>Typisk enhet: GWh</a:t>
            </a:r>
            <a:endParaRPr lang="nb-NO" sz="2000" b="0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50507" y="4174048"/>
                <a:ext cx="2122632" cy="494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𝑭𝑳𝑶𝑾</m:t>
                          </m:r>
                        </m:e>
                        <m:sub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𝒓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𝒗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𝒕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𝒑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𝒄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507" y="4174048"/>
                <a:ext cx="2122632" cy="494751"/>
              </a:xfrm>
              <a:prstGeom prst="rect">
                <a:avLst/>
              </a:prstGeom>
              <a:blipFill rotWithShape="1">
                <a:blip r:embed="rId3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572000" y="4102040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0" dirty="0" smtClean="0">
                <a:solidFill>
                  <a:schemeClr val="accent5">
                    <a:lumMod val="50000"/>
                  </a:schemeClr>
                </a:solidFill>
              </a:rPr>
              <a:t>Mengde vare </a:t>
            </a:r>
            <a:r>
              <a:rPr lang="nb-NO" sz="2000" i="1" dirty="0" smtClean="0">
                <a:solidFill>
                  <a:schemeClr val="accent5">
                    <a:lumMod val="50000"/>
                  </a:schemeClr>
                </a:solidFill>
              </a:rPr>
              <a:t>c</a:t>
            </a:r>
            <a:r>
              <a:rPr lang="nb-NO" sz="2000" b="0" dirty="0" smtClean="0">
                <a:solidFill>
                  <a:schemeClr val="accent5">
                    <a:lumMod val="50000"/>
                  </a:schemeClr>
                </a:solidFill>
              </a:rPr>
              <a:t> forbrukt/produsert i teknologi </a:t>
            </a:r>
            <a:r>
              <a:rPr lang="nb-NO" sz="2000" i="1" dirty="0" smtClean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nb-NO" sz="2000" b="0" dirty="0" smtClean="0">
                <a:solidFill>
                  <a:schemeClr val="accent5">
                    <a:lumMod val="50000"/>
                  </a:schemeClr>
                </a:solidFill>
              </a:rPr>
              <a:t> i region </a:t>
            </a:r>
            <a:r>
              <a:rPr lang="nb-NO" sz="2000" i="1" dirty="0" smtClean="0">
                <a:solidFill>
                  <a:schemeClr val="accent5">
                    <a:lumMod val="50000"/>
                  </a:schemeClr>
                </a:solidFill>
              </a:rPr>
              <a:t>r</a:t>
            </a:r>
            <a:r>
              <a:rPr lang="nb-NO" sz="2000" b="0" dirty="0" smtClean="0">
                <a:solidFill>
                  <a:schemeClr val="accent5">
                    <a:lumMod val="50000"/>
                  </a:schemeClr>
                </a:solidFill>
              </a:rPr>
              <a:t> og periode </a:t>
            </a:r>
            <a:r>
              <a:rPr lang="nb-NO" sz="2000" i="1" dirty="0" smtClean="0">
                <a:solidFill>
                  <a:schemeClr val="accent5">
                    <a:lumMod val="50000"/>
                  </a:schemeClr>
                </a:solidFill>
              </a:rPr>
              <a:t>t</a:t>
            </a:r>
            <a:r>
              <a:rPr lang="nb-NO" sz="2000" b="0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nb-NO" sz="2000" i="1" dirty="0" smtClean="0">
                <a:solidFill>
                  <a:schemeClr val="accent5">
                    <a:lumMod val="50000"/>
                  </a:schemeClr>
                </a:solidFill>
              </a:rPr>
              <a:t>v</a:t>
            </a:r>
            <a:r>
              <a:rPr lang="nb-NO" sz="2000" b="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nb-NO" sz="2000" b="0" dirty="0">
                <a:solidFill>
                  <a:schemeClr val="accent5">
                    <a:lumMod val="50000"/>
                  </a:schemeClr>
                </a:solidFill>
              </a:rPr>
              <a:t>= årgang og </a:t>
            </a:r>
            <a:r>
              <a:rPr lang="nb-NO" sz="2000" i="1" dirty="0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nb-NO" sz="2000" b="0" dirty="0">
                <a:solidFill>
                  <a:schemeClr val="accent5">
                    <a:lumMod val="50000"/>
                  </a:schemeClr>
                </a:solidFill>
              </a:rPr>
              <a:t> = </a:t>
            </a:r>
            <a:r>
              <a:rPr lang="nb-NO" sz="2000" b="0" dirty="0" smtClean="0">
                <a:solidFill>
                  <a:schemeClr val="accent5">
                    <a:lumMod val="50000"/>
                  </a:schemeClr>
                </a:solidFill>
              </a:rPr>
              <a:t>tidsinndeling). </a:t>
            </a:r>
          </a:p>
          <a:p>
            <a:r>
              <a:rPr lang="nb-NO" sz="2000" b="0" u="sng" dirty="0" smtClean="0">
                <a:solidFill>
                  <a:schemeClr val="accent5">
                    <a:lumMod val="50000"/>
                  </a:schemeClr>
                </a:solidFill>
              </a:rPr>
              <a:t>Typisk enhet: GWh</a:t>
            </a:r>
            <a:endParaRPr lang="nb-NO" sz="2000" b="0" u="sng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9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ssholder for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fld id="{11AD6729-3614-45A0-9602-DBA471556CB4}" type="datetime1">
              <a:rPr lang="nb-NO" smtClean="0">
                <a:solidFill>
                  <a:srgbClr val="595959"/>
                </a:solidFill>
              </a:rPr>
              <a:pPr/>
              <a:t>24.10.2013</a:t>
            </a:fld>
            <a:endParaRPr lang="nb-NO" dirty="0" smtClean="0">
              <a:solidFill>
                <a:srgbClr val="595959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04664"/>
            <a:ext cx="8640960" cy="990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nb-NO" dirty="0" smtClean="0"/>
              <a:t>Beslutningsvariable: Lagring og handel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78489" y="1710113"/>
                <a:ext cx="3693511" cy="494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nb-NO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𝑺𝑰𝑵</m:t>
                              </m:r>
                            </m:e>
                            <m:sub>
                              <m:r>
                                <a:rPr lang="nb-NO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𝒓</m:t>
                              </m:r>
                              <m:r>
                                <a:rPr lang="nb-NO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nb-NO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𝒗</m:t>
                              </m:r>
                              <m:r>
                                <a:rPr lang="nb-NO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nb-NO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𝒕</m:t>
                              </m:r>
                              <m:r>
                                <a:rPr lang="nb-NO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nb-NO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𝒑</m:t>
                              </m:r>
                              <m:r>
                                <a:rPr lang="nb-NO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nb-NO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𝒄</m:t>
                              </m:r>
                              <m:r>
                                <a:rPr lang="nb-NO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nb-NO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sub>
                          </m:sSub>
                          <m:r>
                            <a:rPr lang="nb-NO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nb-NO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𝑺𝑶𝑼𝑻</m:t>
                          </m:r>
                        </m:e>
                        <m:sub>
                          <m:r>
                            <a:rPr lang="nb-NO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𝒓</m:t>
                          </m:r>
                          <m:r>
                            <a:rPr lang="nb-NO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nb-NO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𝒗</m:t>
                          </m:r>
                          <m:r>
                            <a:rPr lang="nb-NO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nb-NO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𝒕</m:t>
                          </m:r>
                          <m:r>
                            <a:rPr lang="nb-NO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nb-NO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𝒑</m:t>
                          </m:r>
                          <m:r>
                            <a:rPr lang="nb-NO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nb-NO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𝒄</m:t>
                          </m:r>
                          <m:r>
                            <a:rPr lang="nb-NO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nb-NO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89" y="1710113"/>
                <a:ext cx="3693511" cy="494751"/>
              </a:xfrm>
              <a:prstGeom prst="rect">
                <a:avLst/>
              </a:prstGeom>
              <a:blipFill rotWithShape="1">
                <a:blip r:embed="rId2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571999" y="1568986"/>
            <a:ext cx="43204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0" dirty="0" smtClean="0">
                <a:solidFill>
                  <a:srgbClr val="C00000"/>
                </a:solidFill>
              </a:rPr>
              <a:t>Mengde vare </a:t>
            </a:r>
            <a:r>
              <a:rPr lang="nb-NO" sz="2000" i="1" dirty="0" smtClean="0">
                <a:solidFill>
                  <a:srgbClr val="C00000"/>
                </a:solidFill>
              </a:rPr>
              <a:t>c</a:t>
            </a:r>
            <a:r>
              <a:rPr lang="nb-NO" sz="2000" b="0" dirty="0" smtClean="0">
                <a:solidFill>
                  <a:srgbClr val="C00000"/>
                </a:solidFill>
              </a:rPr>
              <a:t> lagret eller avgitt av lagringsprosess </a:t>
            </a:r>
            <a:r>
              <a:rPr lang="nb-NO" sz="2000" i="1" dirty="0" smtClean="0">
                <a:solidFill>
                  <a:srgbClr val="C00000"/>
                </a:solidFill>
              </a:rPr>
              <a:t>p</a:t>
            </a:r>
            <a:r>
              <a:rPr lang="nb-NO" sz="2000" b="0" dirty="0" smtClean="0">
                <a:solidFill>
                  <a:srgbClr val="C00000"/>
                </a:solidFill>
              </a:rPr>
              <a:t> i </a:t>
            </a:r>
            <a:r>
              <a:rPr lang="nb-NO" sz="2000" b="0" dirty="0" err="1" smtClean="0">
                <a:solidFill>
                  <a:srgbClr val="C00000"/>
                </a:solidFill>
              </a:rPr>
              <a:t>tidssteg</a:t>
            </a:r>
            <a:r>
              <a:rPr lang="nb-NO" sz="2000" b="0" dirty="0" smtClean="0">
                <a:solidFill>
                  <a:srgbClr val="C00000"/>
                </a:solidFill>
              </a:rPr>
              <a:t> </a:t>
            </a:r>
            <a:r>
              <a:rPr lang="nb-NO" sz="2000" i="1" dirty="0" smtClean="0">
                <a:solidFill>
                  <a:srgbClr val="C00000"/>
                </a:solidFill>
              </a:rPr>
              <a:t>s</a:t>
            </a:r>
            <a:r>
              <a:rPr lang="nb-NO" sz="2000" b="0" dirty="0" smtClean="0">
                <a:solidFill>
                  <a:srgbClr val="C00000"/>
                </a:solidFill>
              </a:rPr>
              <a:t>, periode </a:t>
            </a:r>
            <a:r>
              <a:rPr lang="nb-NO" sz="2000" i="1" dirty="0" smtClean="0">
                <a:solidFill>
                  <a:srgbClr val="C00000"/>
                </a:solidFill>
              </a:rPr>
              <a:t>t</a:t>
            </a:r>
            <a:r>
              <a:rPr lang="nb-NO" sz="2000" b="0" dirty="0" smtClean="0">
                <a:solidFill>
                  <a:srgbClr val="C00000"/>
                </a:solidFill>
              </a:rPr>
              <a:t> (valgfritt </a:t>
            </a:r>
            <a:r>
              <a:rPr lang="nb-NO" sz="2000" i="1" dirty="0" smtClean="0">
                <a:solidFill>
                  <a:srgbClr val="C00000"/>
                </a:solidFill>
              </a:rPr>
              <a:t>v</a:t>
            </a:r>
            <a:r>
              <a:rPr lang="nb-NO" sz="2000" b="0" dirty="0" smtClean="0">
                <a:solidFill>
                  <a:srgbClr val="C00000"/>
                </a:solidFill>
              </a:rPr>
              <a:t> = årgang) og region </a:t>
            </a:r>
            <a:r>
              <a:rPr lang="nb-NO" sz="2000" i="1" dirty="0" smtClean="0">
                <a:solidFill>
                  <a:srgbClr val="C00000"/>
                </a:solidFill>
              </a:rPr>
              <a:t>r</a:t>
            </a:r>
            <a:r>
              <a:rPr lang="nb-NO" sz="2000" b="0" dirty="0" smtClean="0">
                <a:solidFill>
                  <a:srgbClr val="C00000"/>
                </a:solidFill>
              </a:rPr>
              <a:t>.</a:t>
            </a:r>
          </a:p>
          <a:p>
            <a:r>
              <a:rPr lang="nb-NO" sz="2000" b="0" u="sng" dirty="0" smtClean="0">
                <a:solidFill>
                  <a:srgbClr val="C00000"/>
                </a:solidFill>
              </a:rPr>
              <a:t>Typisk enhet: GWh</a:t>
            </a:r>
            <a:endParaRPr lang="nb-NO" sz="2000" b="0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48066" y="4174048"/>
                <a:ext cx="2561855" cy="494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𝑻𝑹𝑨𝑫𝑬</m:t>
                          </m:r>
                        </m:e>
                        <m:sub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𝒓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𝒕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𝒑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𝒄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𝒔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𝒊𝒎𝒑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066" y="4174048"/>
                <a:ext cx="2561855" cy="494751"/>
              </a:xfrm>
              <a:prstGeom prst="rect">
                <a:avLst/>
              </a:prstGeom>
              <a:blipFill rotWithShape="1"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572000" y="4102040"/>
            <a:ext cx="43924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0" dirty="0" smtClean="0">
                <a:solidFill>
                  <a:schemeClr val="accent5">
                    <a:lumMod val="50000"/>
                  </a:schemeClr>
                </a:solidFill>
              </a:rPr>
              <a:t>Mengde vare </a:t>
            </a:r>
            <a:r>
              <a:rPr lang="nb-NO" sz="2000" i="1" dirty="0" smtClean="0">
                <a:solidFill>
                  <a:schemeClr val="accent5">
                    <a:lumMod val="50000"/>
                  </a:schemeClr>
                </a:solidFill>
              </a:rPr>
              <a:t>c</a:t>
            </a:r>
            <a:r>
              <a:rPr lang="nb-NO" sz="2000" b="0" dirty="0" smtClean="0">
                <a:solidFill>
                  <a:schemeClr val="accent5">
                    <a:lumMod val="50000"/>
                  </a:schemeClr>
                </a:solidFill>
              </a:rPr>
              <a:t> solgt (</a:t>
            </a:r>
            <a:r>
              <a:rPr lang="nb-NO" sz="2000" b="0" dirty="0" err="1" smtClean="0">
                <a:solidFill>
                  <a:schemeClr val="accent5">
                    <a:lumMod val="50000"/>
                  </a:schemeClr>
                </a:solidFill>
              </a:rPr>
              <a:t>exp</a:t>
            </a:r>
            <a:r>
              <a:rPr lang="nb-NO" sz="2000" b="0" dirty="0" smtClean="0">
                <a:solidFill>
                  <a:schemeClr val="accent5">
                    <a:lumMod val="50000"/>
                  </a:schemeClr>
                </a:solidFill>
              </a:rPr>
              <a:t>) eller kjøpt (imp) av region </a:t>
            </a:r>
            <a:r>
              <a:rPr lang="nb-NO" sz="2000" i="1" dirty="0" smtClean="0">
                <a:solidFill>
                  <a:schemeClr val="accent5">
                    <a:lumMod val="50000"/>
                  </a:schemeClr>
                </a:solidFill>
              </a:rPr>
              <a:t>r</a:t>
            </a:r>
            <a:r>
              <a:rPr lang="nb-NO" sz="2000" b="0" dirty="0" smtClean="0">
                <a:solidFill>
                  <a:schemeClr val="accent5">
                    <a:lumMod val="50000"/>
                  </a:schemeClr>
                </a:solidFill>
              </a:rPr>
              <a:t> gjennom eksport-/importprosess </a:t>
            </a:r>
            <a:r>
              <a:rPr lang="nb-NO" sz="2000" i="1" dirty="0" smtClean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nb-NO" sz="2000" b="0" dirty="0" smtClean="0">
                <a:solidFill>
                  <a:schemeClr val="accent5">
                    <a:lumMod val="50000"/>
                  </a:schemeClr>
                </a:solidFill>
              </a:rPr>
              <a:t> in periode </a:t>
            </a:r>
            <a:r>
              <a:rPr lang="nb-NO" sz="2000" i="1" dirty="0" smtClean="0">
                <a:solidFill>
                  <a:schemeClr val="accent5">
                    <a:lumMod val="50000"/>
                  </a:schemeClr>
                </a:solidFill>
              </a:rPr>
              <a:t>t </a:t>
            </a:r>
            <a:r>
              <a:rPr lang="nb-NO" sz="2000" b="0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nb-NO" sz="2000" i="1" dirty="0" smtClean="0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nb-NO" sz="2000" b="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nb-NO" sz="2000" b="0" dirty="0">
                <a:solidFill>
                  <a:schemeClr val="accent5">
                    <a:lumMod val="50000"/>
                  </a:schemeClr>
                </a:solidFill>
              </a:rPr>
              <a:t>= </a:t>
            </a:r>
            <a:r>
              <a:rPr lang="nb-NO" sz="2000" b="0" dirty="0" smtClean="0">
                <a:solidFill>
                  <a:schemeClr val="accent5">
                    <a:lumMod val="50000"/>
                  </a:schemeClr>
                </a:solidFill>
              </a:rPr>
              <a:t>tidsinndeling). </a:t>
            </a:r>
          </a:p>
          <a:p>
            <a:r>
              <a:rPr lang="nb-NO" sz="2000" b="0" u="sng" dirty="0" smtClean="0">
                <a:solidFill>
                  <a:schemeClr val="accent5">
                    <a:lumMod val="50000"/>
                  </a:schemeClr>
                </a:solidFill>
              </a:rPr>
              <a:t>Typisk enhet: GWh</a:t>
            </a:r>
            <a:endParaRPr lang="nb-NO" sz="2000" b="0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27584" y="4590433"/>
                <a:ext cx="2523383" cy="494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𝑻𝑹𝑨𝑫𝑬</m:t>
                          </m:r>
                        </m:e>
                        <m:sub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𝒓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𝒕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𝒑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𝒄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𝒔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nb-NO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𝒆𝒙𝒑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590433"/>
                <a:ext cx="2523383" cy="494751"/>
              </a:xfrm>
              <a:prstGeom prst="rect">
                <a:avLst/>
              </a:prstGeom>
              <a:blipFill rotWithShape="1">
                <a:blip r:embed="rId4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30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ssholder for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fld id="{11AD6729-3614-45A0-9602-DBA471556CB4}" type="datetime1">
              <a:rPr lang="nb-NO" smtClean="0">
                <a:solidFill>
                  <a:srgbClr val="595959"/>
                </a:solidFill>
              </a:rPr>
              <a:pPr/>
              <a:t>24.10.2013</a:t>
            </a:fld>
            <a:endParaRPr lang="nb-NO" dirty="0" smtClean="0">
              <a:solidFill>
                <a:srgbClr val="595959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04664"/>
            <a:ext cx="8640960" cy="990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nb-NO" dirty="0" smtClean="0"/>
              <a:t>Beslutningsvariable: Etterspørsel og øvrige variable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1999" y="1568986"/>
            <a:ext cx="43204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0" dirty="0" smtClean="0">
                <a:solidFill>
                  <a:srgbClr val="C00000"/>
                </a:solidFill>
              </a:rPr>
              <a:t>Etterspørsel etter energitjeneste </a:t>
            </a:r>
            <a:r>
              <a:rPr lang="nb-NO" sz="2000" i="1" dirty="0" smtClean="0">
                <a:solidFill>
                  <a:srgbClr val="C00000"/>
                </a:solidFill>
              </a:rPr>
              <a:t>d</a:t>
            </a:r>
            <a:r>
              <a:rPr lang="nb-NO" sz="2000" b="0" dirty="0" smtClean="0">
                <a:solidFill>
                  <a:srgbClr val="C00000"/>
                </a:solidFill>
              </a:rPr>
              <a:t> i region </a:t>
            </a:r>
            <a:r>
              <a:rPr lang="nb-NO" sz="2000" i="1" dirty="0" smtClean="0">
                <a:solidFill>
                  <a:srgbClr val="C00000"/>
                </a:solidFill>
              </a:rPr>
              <a:t>r</a:t>
            </a:r>
            <a:r>
              <a:rPr lang="nb-NO" sz="2000" b="0" dirty="0" smtClean="0">
                <a:solidFill>
                  <a:srgbClr val="C00000"/>
                </a:solidFill>
              </a:rPr>
              <a:t> og periode </a:t>
            </a:r>
            <a:r>
              <a:rPr lang="nb-NO" sz="2000" i="1" dirty="0" smtClean="0">
                <a:solidFill>
                  <a:srgbClr val="C00000"/>
                </a:solidFill>
              </a:rPr>
              <a:t>t</a:t>
            </a:r>
            <a:r>
              <a:rPr lang="nb-NO" sz="2000" b="0" dirty="0" smtClean="0">
                <a:solidFill>
                  <a:srgbClr val="C00000"/>
                </a:solidFill>
              </a:rPr>
              <a:t>.</a:t>
            </a:r>
          </a:p>
          <a:p>
            <a:r>
              <a:rPr lang="nb-NO" sz="2000" b="0" u="sng" dirty="0" smtClean="0">
                <a:solidFill>
                  <a:srgbClr val="C00000"/>
                </a:solidFill>
              </a:rPr>
              <a:t>Typisk enhet: GWh</a:t>
            </a:r>
            <a:endParaRPr lang="nb-NO" sz="2000" b="0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50507" y="4174048"/>
                <a:ext cx="25779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𝑨𝒏𝒅𝒓𝒆</m:t>
                      </m:r>
                      <m:r>
                        <a:rPr lang="nb-NO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nb-NO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𝒗𝒂𝒓𝒊𝒂𝒃𝒍𝒆</m:t>
                      </m:r>
                    </m:oMath>
                  </m:oMathPara>
                </a14:m>
                <a:endParaRPr lang="en-GB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507" y="4174048"/>
                <a:ext cx="2577950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572000" y="3573016"/>
            <a:ext cx="43924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0" dirty="0" smtClean="0">
                <a:solidFill>
                  <a:schemeClr val="accent5">
                    <a:lumMod val="50000"/>
                  </a:schemeClr>
                </a:solidFill>
              </a:rPr>
              <a:t>Man kan også benytte et utvalg av øvrige «vare-relaterte» variable ved behov, f eks ved innføring av restriksjoner.</a:t>
            </a:r>
          </a:p>
          <a:p>
            <a:r>
              <a:rPr lang="nb-NO" sz="2000" b="0" u="sng" dirty="0" smtClean="0">
                <a:solidFill>
                  <a:schemeClr val="accent5">
                    <a:lumMod val="50000"/>
                  </a:schemeClr>
                </a:solidFill>
              </a:rPr>
              <a:t>COMPRD</a:t>
            </a:r>
            <a:r>
              <a:rPr lang="nb-NO" sz="2000" b="0" dirty="0" smtClean="0">
                <a:solidFill>
                  <a:schemeClr val="accent5">
                    <a:lumMod val="50000"/>
                  </a:schemeClr>
                </a:solidFill>
              </a:rPr>
              <a:t> = Total mengde produsert av en handelsvare</a:t>
            </a:r>
          </a:p>
          <a:p>
            <a:r>
              <a:rPr lang="nb-NO" sz="2000" b="0" u="sng" dirty="0" smtClean="0">
                <a:solidFill>
                  <a:schemeClr val="accent5">
                    <a:lumMod val="50000"/>
                  </a:schemeClr>
                </a:solidFill>
              </a:rPr>
              <a:t>COMCON</a:t>
            </a:r>
            <a:r>
              <a:rPr lang="nb-NO" sz="2000" b="0" dirty="0" smtClean="0">
                <a:solidFill>
                  <a:schemeClr val="accent5">
                    <a:lumMod val="50000"/>
                  </a:schemeClr>
                </a:solidFill>
              </a:rPr>
              <a:t> = Total mengde konsumert av en handelsvare</a:t>
            </a:r>
            <a:endParaRPr lang="nb-NO" sz="20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71600" y="1700807"/>
                <a:ext cx="957250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𝑫</m:t>
                          </m:r>
                        </m:e>
                        <m:sub>
                          <m:r>
                            <a:rPr lang="nb-NO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𝒓</m:t>
                          </m:r>
                          <m:r>
                            <a:rPr lang="nb-NO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nb-NO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𝒕</m:t>
                          </m:r>
                          <m:r>
                            <a:rPr lang="nb-NO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nb-NO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𝒅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700807"/>
                <a:ext cx="957250" cy="477888"/>
              </a:xfrm>
              <a:prstGeom prst="rect">
                <a:avLst/>
              </a:prstGeom>
              <a:blipFill rotWithShape="1">
                <a:blip r:embed="rId3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434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ssholder for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fld id="{11AD6729-3614-45A0-9602-DBA471556CB4}" type="datetime1">
              <a:rPr lang="nb-NO" smtClean="0">
                <a:solidFill>
                  <a:srgbClr val="595959"/>
                </a:solidFill>
              </a:rPr>
              <a:pPr/>
              <a:t>24.10.2013</a:t>
            </a:fld>
            <a:endParaRPr lang="en-GB" dirty="0" smtClean="0">
              <a:solidFill>
                <a:srgbClr val="595959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4664"/>
            <a:ext cx="7072313" cy="990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nb-NO" dirty="0" smtClean="0"/>
              <a:t>Målfunksjon</a:t>
            </a:r>
            <a:r>
              <a:rPr lang="nb-NO" dirty="0" smtClean="0"/>
              <a:t>: Diskonterte, totale systemkostnader</a:t>
            </a:r>
            <a:endParaRPr lang="nb-NO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04800" y="1556792"/>
            <a:ext cx="844366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normAutofit/>
          </a:bodyPr>
          <a:lstStyle/>
          <a:p>
            <a:pPr marL="342900" lvl="1" indent="-342900">
              <a:lnSpc>
                <a:spcPct val="150000"/>
              </a:lnSpc>
              <a:spcBef>
                <a:spcPct val="20000"/>
              </a:spcBef>
              <a:buClr>
                <a:srgbClr val="FD7347"/>
              </a:buClr>
              <a:buFontTx/>
              <a:buChar char="•"/>
            </a:pPr>
            <a:r>
              <a:rPr lang="nb-NO" sz="2000" b="0" dirty="0" smtClean="0">
                <a:solidFill>
                  <a:srgbClr val="666465"/>
                </a:solidFill>
                <a:latin typeface="Arial" charset="0"/>
              </a:rPr>
              <a:t>Maksimering av totalt overskudd blir transformert til et ekvivalent problem → </a:t>
            </a:r>
            <a:r>
              <a:rPr lang="nb-NO" sz="2000" b="0" dirty="0" smtClean="0">
                <a:solidFill>
                  <a:srgbClr val="C00000"/>
                </a:solidFill>
                <a:latin typeface="Arial" charset="0"/>
              </a:rPr>
              <a:t>[- totalt overskudd = Totale systemkostnader]</a:t>
            </a:r>
            <a:endParaRPr lang="nb-NO" sz="2000" b="0" dirty="0">
              <a:solidFill>
                <a:srgbClr val="C0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2000" b="0" dirty="0">
                <a:solidFill>
                  <a:srgbClr val="666465"/>
                </a:solidFill>
                <a:latin typeface="Arial" charset="0"/>
              </a:rPr>
              <a:t>Medfører at objektet blir å minimere de totale systemkostnadene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rgbClr val="FD7347"/>
              </a:buClr>
              <a:buFont typeface="Wingdings" pitchFamily="2" charset="2"/>
              <a:buChar char="Ø"/>
            </a:pPr>
            <a:r>
              <a:rPr lang="nb-NO" sz="1800" b="0" dirty="0">
                <a:solidFill>
                  <a:srgbClr val="666465"/>
                </a:solidFill>
                <a:latin typeface="Arial" charset="0"/>
              </a:rPr>
              <a:t>Alle kostnadselementer blir diskontert til et valgt </a:t>
            </a: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år</a:t>
            </a: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2000" b="0" dirty="0">
                <a:solidFill>
                  <a:srgbClr val="666465"/>
                </a:solidFill>
                <a:latin typeface="Arial" charset="0"/>
              </a:rPr>
              <a:t>Systemkostnad-komponentene blir uttrykt for hvert </a:t>
            </a:r>
            <a:r>
              <a:rPr lang="nb-NO" sz="2000" b="0" i="1" u="sng" dirty="0">
                <a:solidFill>
                  <a:srgbClr val="666465"/>
                </a:solidFill>
                <a:latin typeface="Arial" charset="0"/>
              </a:rPr>
              <a:t>år</a:t>
            </a:r>
            <a:r>
              <a:rPr lang="nb-NO" sz="2000" b="0" dirty="0">
                <a:solidFill>
                  <a:srgbClr val="666465"/>
                </a:solidFill>
                <a:latin typeface="Arial" charset="0"/>
              </a:rPr>
              <a:t> i modellhorisonten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rgbClr val="FD7347"/>
              </a:buClr>
              <a:buFont typeface="Wingdings" pitchFamily="2" charset="2"/>
              <a:buChar char="Ø"/>
            </a:pP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Restriksjoner og variable er derimot relatert til en </a:t>
            </a:r>
            <a:r>
              <a:rPr lang="nb-NO" sz="1800" b="0" i="1" u="sng" dirty="0" smtClean="0">
                <a:solidFill>
                  <a:srgbClr val="666465"/>
                </a:solidFill>
                <a:latin typeface="Arial" charset="0"/>
              </a:rPr>
              <a:t>periode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Dette gir en mer realistisk tolkning av pengestrømmene relatert til energisystemet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rgbClr val="FD7347"/>
              </a:buClr>
              <a:buFont typeface="Wingdings" pitchFamily="2" charset="2"/>
              <a:buChar char="Ø"/>
            </a:pPr>
            <a:r>
              <a:rPr lang="nb-NO" sz="1800" b="0" dirty="0">
                <a:solidFill>
                  <a:srgbClr val="666465"/>
                </a:solidFill>
                <a:latin typeface="Arial" charset="0"/>
              </a:rPr>
              <a:t>Spesielt relevant for investeringer og </a:t>
            </a: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avviklinger/demonteringer</a:t>
            </a:r>
            <a:endParaRPr lang="nb-NO" sz="1800" b="0" dirty="0">
              <a:solidFill>
                <a:srgbClr val="666465"/>
              </a:solidFill>
              <a:latin typeface="Arial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D7347"/>
              </a:buClr>
              <a:buFont typeface="Wingdings" pitchFamily="2" charset="2"/>
              <a:buChar char="Ø"/>
            </a:pPr>
            <a:endParaRPr lang="nb-NO" sz="1800" b="0" dirty="0">
              <a:solidFill>
                <a:srgbClr val="666465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D7347"/>
              </a:buClr>
            </a:pPr>
            <a:endParaRPr lang="nb-NO" sz="1800" b="0" dirty="0">
              <a:solidFill>
                <a:srgbClr val="66646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5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ssholder for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fld id="{11AD6729-3614-45A0-9602-DBA471556CB4}" type="datetime1">
              <a:rPr lang="nb-NO" smtClean="0">
                <a:solidFill>
                  <a:srgbClr val="595959"/>
                </a:solidFill>
              </a:rPr>
              <a:pPr/>
              <a:t>24.10.2013</a:t>
            </a:fld>
            <a:endParaRPr lang="en-GB" dirty="0" smtClean="0">
              <a:solidFill>
                <a:srgbClr val="595959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352928" cy="990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nb-NO" dirty="0" smtClean="0"/>
              <a:t>Totalkostnadene består av</a:t>
            </a:r>
            <a:endParaRPr lang="nb-NO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04800" y="1556792"/>
            <a:ext cx="844366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normAutofit fontScale="92500" lnSpcReduction="20000"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Kapitalkostnader: Investeringer/nedleggelser av prosesser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Faste og variable drifts- og vedlikeholdskostnader + </a:t>
            </a:r>
            <a:r>
              <a:rPr lang="nb-NO" sz="1800" b="0" dirty="0" err="1" smtClean="0">
                <a:solidFill>
                  <a:srgbClr val="666465"/>
                </a:solidFill>
                <a:latin typeface="Arial" charset="0"/>
              </a:rPr>
              <a:t>evnt</a:t>
            </a: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 årlige kostnader forbundet med nedleggelser av prosesser</a:t>
            </a:r>
            <a:endParaRPr lang="nb-NO" sz="1800" b="0" i="1" u="sng" dirty="0" smtClean="0">
              <a:solidFill>
                <a:srgbClr val="666465"/>
              </a:solidFill>
              <a:latin typeface="Arial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Kostnader forbundet med eksogen import og innenlands utvinning av ressurser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Inntekter fra eksogen eksport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Leveringsomkostninger for vareforbruk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Skatter og subsidier forbundet med varestrømmer, prosessaktiviteter eller investeringer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Inntekter fra varer som blir frigitt under nedleggelser av </a:t>
            </a:r>
            <a:r>
              <a:rPr lang="nb-NO" sz="1800" b="0" dirty="0" err="1" smtClean="0">
                <a:solidFill>
                  <a:srgbClr val="666465"/>
                </a:solidFill>
                <a:latin typeface="Arial" charset="0"/>
              </a:rPr>
              <a:t>prossser</a:t>
            </a:r>
            <a:endParaRPr lang="nb-NO" sz="1800" b="0" dirty="0" smtClean="0">
              <a:solidFill>
                <a:srgbClr val="666465"/>
              </a:solidFill>
              <a:latin typeface="Arial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Skrapverdi fra prosesser og varer ved slutten av planleggingsperioden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Velferdstap som et resultat av redusert sluttbruk av energitjenester</a:t>
            </a:r>
            <a:endParaRPr lang="nb-NO" sz="1800" b="0" dirty="0">
              <a:solidFill>
                <a:srgbClr val="666465"/>
              </a:solidFill>
              <a:latin typeface="Arial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FD7347"/>
              </a:buClr>
              <a:buFont typeface="Wingdings" pitchFamily="2" charset="2"/>
              <a:buChar char="Ø"/>
            </a:pPr>
            <a:endParaRPr lang="nb-NO" sz="1800" b="0" dirty="0">
              <a:solidFill>
                <a:srgbClr val="666465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D7347"/>
              </a:buClr>
            </a:pPr>
            <a:endParaRPr lang="nb-NO" sz="1800" b="0" dirty="0">
              <a:solidFill>
                <a:srgbClr val="66646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65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9776"/>
            <a:ext cx="7772400" cy="1143000"/>
          </a:xfrm>
        </p:spPr>
        <p:txBody>
          <a:bodyPr/>
          <a:lstStyle/>
          <a:p>
            <a:r>
              <a:rPr lang="nb-NO" dirty="0" smtClean="0"/>
              <a:t>Introduksjon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4114800"/>
          </a:xfrm>
        </p:spPr>
        <p:txBody>
          <a:bodyPr/>
          <a:lstStyle/>
          <a:p>
            <a:r>
              <a:rPr lang="nb-NO" sz="2000" dirty="0" smtClean="0"/>
              <a:t>TIMES =  </a:t>
            </a:r>
            <a:r>
              <a:rPr lang="nb-NO" sz="2000" u="sng" dirty="0" smtClean="0"/>
              <a:t>T</a:t>
            </a:r>
            <a:r>
              <a:rPr lang="nb-NO" sz="2000" dirty="0" smtClean="0"/>
              <a:t>he </a:t>
            </a:r>
            <a:r>
              <a:rPr lang="nb-NO" sz="2000" u="sng" dirty="0" smtClean="0"/>
              <a:t>I</a:t>
            </a:r>
            <a:r>
              <a:rPr lang="nb-NO" sz="2000" dirty="0" smtClean="0"/>
              <a:t>ntegrated </a:t>
            </a:r>
            <a:r>
              <a:rPr lang="nb-NO" sz="2000" u="sng" dirty="0" smtClean="0"/>
              <a:t>M</a:t>
            </a:r>
            <a:r>
              <a:rPr lang="nb-NO" sz="2000" dirty="0" smtClean="0"/>
              <a:t>ARKAL-</a:t>
            </a:r>
            <a:r>
              <a:rPr lang="nb-NO" sz="2000" u="sng" dirty="0" smtClean="0"/>
              <a:t>E</a:t>
            </a:r>
            <a:r>
              <a:rPr lang="nb-NO" sz="2000" dirty="0" smtClean="0"/>
              <a:t>FOM </a:t>
            </a:r>
            <a:r>
              <a:rPr lang="nb-NO" sz="2000" u="sng" dirty="0" smtClean="0"/>
              <a:t>S</a:t>
            </a:r>
            <a:r>
              <a:rPr lang="nb-NO" sz="2000" dirty="0" smtClean="0"/>
              <a:t>ystem</a:t>
            </a:r>
          </a:p>
          <a:p>
            <a:endParaRPr lang="nb-NO" sz="1000" dirty="0" smtClean="0"/>
          </a:p>
          <a:p>
            <a:r>
              <a:rPr lang="nb-NO" sz="2000" dirty="0" smtClean="0"/>
              <a:t>TIMES er et modellverktøy utviklet av ETSAP i regi av IEA</a:t>
            </a:r>
          </a:p>
          <a:p>
            <a:pPr lvl="1"/>
            <a:r>
              <a:rPr lang="nb-NO" sz="1600" dirty="0" smtClean="0"/>
              <a:t>Optimerer beslutninger i energisystemet for å dekke fremtidig etterspørsel</a:t>
            </a:r>
          </a:p>
          <a:p>
            <a:pPr lvl="1"/>
            <a:r>
              <a:rPr lang="nb-NO" sz="1600" dirty="0" smtClean="0"/>
              <a:t>Primært anvendt for langsiktige analyser av energisystemet </a:t>
            </a:r>
          </a:p>
          <a:p>
            <a:pPr lvl="1"/>
            <a:r>
              <a:rPr lang="nb-NO" sz="1600" dirty="0" smtClean="0"/>
              <a:t>Ligningssett i GAMS under kontinuerlig utvikling </a:t>
            </a:r>
          </a:p>
          <a:p>
            <a:pPr lvl="1"/>
            <a:r>
              <a:rPr lang="nb-NO" sz="1600" dirty="0" smtClean="0"/>
              <a:t>Brukerspesifikk modelldata og modellstruktur </a:t>
            </a:r>
          </a:p>
          <a:p>
            <a:pPr lvl="1"/>
            <a:r>
              <a:rPr lang="nb-NO" sz="1600" dirty="0" smtClean="0"/>
              <a:t>Omstendelig dokumentert</a:t>
            </a:r>
          </a:p>
          <a:p>
            <a:pPr marL="457200" lvl="1" indent="0">
              <a:buNone/>
            </a:pPr>
            <a:endParaRPr lang="nb-NO" sz="1000" dirty="0" smtClean="0"/>
          </a:p>
          <a:p>
            <a:r>
              <a:rPr lang="nb-NO" sz="2000" dirty="0" smtClean="0"/>
              <a:t>ETSAP = </a:t>
            </a:r>
            <a:r>
              <a:rPr lang="nb-NO" sz="2000" u="sng" dirty="0" smtClean="0"/>
              <a:t>E</a:t>
            </a:r>
            <a:r>
              <a:rPr lang="nb-NO" sz="2000" dirty="0" smtClean="0"/>
              <a:t>nergy </a:t>
            </a:r>
            <a:r>
              <a:rPr lang="nb-NO" sz="2000" u="sng" dirty="0" smtClean="0"/>
              <a:t>T</a:t>
            </a:r>
            <a:r>
              <a:rPr lang="nb-NO" sz="2000" dirty="0" smtClean="0"/>
              <a:t>echnology </a:t>
            </a:r>
            <a:r>
              <a:rPr lang="nb-NO" sz="2000" u="sng" dirty="0" smtClean="0"/>
              <a:t>S</a:t>
            </a:r>
            <a:r>
              <a:rPr lang="nb-NO" sz="2000" dirty="0" smtClean="0"/>
              <a:t>ystems </a:t>
            </a:r>
            <a:r>
              <a:rPr lang="nb-NO" sz="2000" u="sng" dirty="0" smtClean="0"/>
              <a:t>A</a:t>
            </a:r>
            <a:r>
              <a:rPr lang="nb-NO" sz="2000" dirty="0" smtClean="0"/>
              <a:t>nalysis </a:t>
            </a:r>
            <a:r>
              <a:rPr lang="nb-NO" sz="2000" u="sng" dirty="0" err="1" smtClean="0"/>
              <a:t>P</a:t>
            </a:r>
            <a:r>
              <a:rPr lang="nb-NO" sz="2000" dirty="0" err="1" smtClean="0"/>
              <a:t>rogramme</a:t>
            </a:r>
            <a:endParaRPr lang="nb-NO" sz="2000" dirty="0"/>
          </a:p>
          <a:p>
            <a:pPr lvl="1"/>
            <a:r>
              <a:rPr lang="nb-NO" sz="1600" dirty="0"/>
              <a:t>17 betalende </a:t>
            </a:r>
            <a:r>
              <a:rPr lang="nb-NO" sz="1600" dirty="0" smtClean="0"/>
              <a:t>medlemmer (inkl. Norge) &amp; brukere </a:t>
            </a:r>
            <a:r>
              <a:rPr lang="nb-NO" sz="1600" dirty="0"/>
              <a:t>i </a:t>
            </a:r>
            <a:r>
              <a:rPr lang="nb-NO" sz="1600" dirty="0" smtClean="0"/>
              <a:t>ca. </a:t>
            </a:r>
            <a:r>
              <a:rPr lang="nb-NO" sz="1600" dirty="0"/>
              <a:t>70 land</a:t>
            </a:r>
          </a:p>
          <a:p>
            <a:pPr lvl="1"/>
            <a:r>
              <a:rPr lang="nb-NO" sz="1600" dirty="0" smtClean="0"/>
              <a:t>Møter </a:t>
            </a:r>
            <a:r>
              <a:rPr lang="nb-NO" sz="1600" dirty="0"/>
              <a:t>to ganger i året</a:t>
            </a:r>
          </a:p>
          <a:p>
            <a:pPr lvl="1"/>
            <a:r>
              <a:rPr lang="nb-NO" sz="1600" dirty="0" smtClean="0"/>
              <a:t>Velfungerende support </a:t>
            </a:r>
          </a:p>
          <a:p>
            <a:pPr lvl="1"/>
            <a:r>
              <a:rPr lang="nb-NO" sz="1600" dirty="0">
                <a:hlinkClick r:id="rId3"/>
              </a:rPr>
              <a:t>http://</a:t>
            </a:r>
            <a:r>
              <a:rPr lang="nb-NO" sz="1600" dirty="0" smtClean="0">
                <a:hlinkClick r:id="rId3"/>
              </a:rPr>
              <a:t>www.iea-etsap.org</a:t>
            </a:r>
            <a:endParaRPr lang="nb-NO" sz="1600" dirty="0" smtClean="0"/>
          </a:p>
          <a:p>
            <a:pPr lvl="1"/>
            <a:endParaRPr lang="nb-NO" sz="1600" dirty="0" smtClean="0"/>
          </a:p>
          <a:p>
            <a:pPr lvl="1"/>
            <a:endParaRPr lang="nb-NO" sz="1600" dirty="0" smtClean="0"/>
          </a:p>
          <a:p>
            <a:pPr marL="457200" lvl="1" indent="0">
              <a:buNone/>
            </a:pPr>
            <a:endParaRPr lang="nb-NO" sz="1600" dirty="0"/>
          </a:p>
          <a:p>
            <a:pPr lvl="1"/>
            <a:endParaRPr lang="nb-NO" sz="1800" dirty="0" smtClean="0"/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pPr marL="457200" lvl="1" indent="0">
              <a:buNone/>
            </a:pP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2008-06-11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8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ssholder for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fld id="{11AD6729-3614-45A0-9602-DBA471556CB4}" type="datetime1">
              <a:rPr lang="nb-NO" smtClean="0">
                <a:solidFill>
                  <a:srgbClr val="595959"/>
                </a:solidFill>
              </a:rPr>
              <a:pPr/>
              <a:t>24.10.2013</a:t>
            </a:fld>
            <a:endParaRPr lang="en-GB" dirty="0" smtClean="0">
              <a:solidFill>
                <a:srgbClr val="595959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352928" cy="990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nb-NO" dirty="0" smtClean="0"/>
              <a:t>Målfunksjon</a:t>
            </a:r>
            <a:endParaRPr lang="nb-NO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2" r="68787" b="47288"/>
          <a:stretch/>
        </p:blipFill>
        <p:spPr bwMode="auto">
          <a:xfrm>
            <a:off x="251511" y="1484779"/>
            <a:ext cx="7040154" cy="324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88" r="85056" b="51408"/>
          <a:stretch/>
        </p:blipFill>
        <p:spPr bwMode="auto">
          <a:xfrm>
            <a:off x="4644006" y="4581128"/>
            <a:ext cx="3735043" cy="143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77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ssholder for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fld id="{11AD6729-3614-45A0-9602-DBA471556CB4}" type="datetime1">
              <a:rPr lang="nb-NO" smtClean="0">
                <a:solidFill>
                  <a:srgbClr val="595959"/>
                </a:solidFill>
              </a:rPr>
              <a:pPr/>
              <a:t>24.10.2013</a:t>
            </a:fld>
            <a:endParaRPr lang="nb-NO" dirty="0" smtClean="0">
              <a:solidFill>
                <a:srgbClr val="595959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352928" cy="990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nb-NO" dirty="0" smtClean="0"/>
              <a:t>Restriksjoner</a:t>
            </a:r>
            <a:endParaRPr lang="nb-NO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1395722"/>
            <a:ext cx="4278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chemeClr val="accent1">
                    <a:lumMod val="50000"/>
                  </a:schemeClr>
                </a:solidFill>
              </a:rPr>
              <a:t>Kapasitetsoverføring (total kapasitet)</a:t>
            </a:r>
            <a:endParaRPr lang="nb-NO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940443"/>
            <a:ext cx="4432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chemeClr val="accent1">
                    <a:lumMod val="50000"/>
                  </a:schemeClr>
                </a:solidFill>
              </a:rPr>
              <a:t>Definering av prosessaktivitetsvariable</a:t>
            </a:r>
            <a:endParaRPr lang="nb-NO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81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ssholder for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fld id="{11AD6729-3614-45A0-9602-DBA471556CB4}" type="datetime1">
              <a:rPr lang="nb-NO" smtClean="0">
                <a:solidFill>
                  <a:srgbClr val="595959"/>
                </a:solidFill>
              </a:rPr>
              <a:pPr/>
              <a:t>24.10.2013</a:t>
            </a:fld>
            <a:endParaRPr lang="nb-NO" dirty="0" smtClean="0">
              <a:solidFill>
                <a:srgbClr val="595959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352928" cy="990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nb-NO" dirty="0" smtClean="0"/>
              <a:t>Restriksjoner</a:t>
            </a:r>
            <a:endParaRPr lang="nb-NO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1395722"/>
            <a:ext cx="4278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chemeClr val="accent1">
                    <a:lumMod val="50000"/>
                  </a:schemeClr>
                </a:solidFill>
              </a:rPr>
              <a:t>Kapasitetsoverføring (total kapasitet)</a:t>
            </a:r>
            <a:endParaRPr lang="nb-NO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940443"/>
            <a:ext cx="4432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chemeClr val="accent1">
                    <a:lumMod val="50000"/>
                  </a:schemeClr>
                </a:solidFill>
              </a:rPr>
              <a:t>Definering av prosessaktivitetsvariable</a:t>
            </a:r>
            <a:endParaRPr lang="nb-NO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817" y="2440302"/>
            <a:ext cx="5137785" cy="120472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3635896" y="2340553"/>
            <a:ext cx="5072706" cy="1304471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04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ssholder for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fld id="{11AD6729-3614-45A0-9602-DBA471556CB4}" type="datetime1">
              <a:rPr lang="nb-NO" smtClean="0">
                <a:solidFill>
                  <a:srgbClr val="595959"/>
                </a:solidFill>
              </a:rPr>
              <a:pPr/>
              <a:t>24.10.2013</a:t>
            </a:fld>
            <a:endParaRPr lang="nb-NO" dirty="0" smtClean="0">
              <a:solidFill>
                <a:srgbClr val="595959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352928" cy="990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nb-NO" dirty="0" smtClean="0"/>
              <a:t>Restriksjoner</a:t>
            </a:r>
            <a:endParaRPr lang="nb-NO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1395722"/>
            <a:ext cx="4278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chemeClr val="accent1">
                    <a:lumMod val="50000"/>
                  </a:schemeClr>
                </a:solidFill>
              </a:rPr>
              <a:t>Kapasitetsoverføring (total kapasitet)</a:t>
            </a:r>
            <a:endParaRPr lang="nb-NO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940443"/>
            <a:ext cx="4432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chemeClr val="accent1">
                    <a:lumMod val="50000"/>
                  </a:schemeClr>
                </a:solidFill>
              </a:rPr>
              <a:t>Definering av prosessaktivitetsvariable</a:t>
            </a:r>
            <a:endParaRPr lang="nb-NO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9263" y="2524834"/>
            <a:ext cx="3179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chemeClr val="accent1">
                    <a:lumMod val="50000"/>
                  </a:schemeClr>
                </a:solidFill>
              </a:rPr>
              <a:t>Bruk av installert kapasitet</a:t>
            </a:r>
            <a:endParaRPr lang="nb-NO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459" y="3140968"/>
            <a:ext cx="4762500" cy="1143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3758459" y="3140968"/>
            <a:ext cx="4917997" cy="1143000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74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ssholder for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fld id="{11AD6729-3614-45A0-9602-DBA471556CB4}" type="datetime1">
              <a:rPr lang="nb-NO" smtClean="0">
                <a:solidFill>
                  <a:srgbClr val="595959"/>
                </a:solidFill>
              </a:rPr>
              <a:pPr/>
              <a:t>24.10.2013</a:t>
            </a:fld>
            <a:endParaRPr lang="nb-NO" dirty="0" smtClean="0">
              <a:solidFill>
                <a:srgbClr val="595959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352928" cy="990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nb-NO" dirty="0" smtClean="0"/>
              <a:t>Restriksjoner</a:t>
            </a:r>
            <a:endParaRPr lang="nb-NO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1395722"/>
            <a:ext cx="4278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chemeClr val="accent1">
                    <a:lumMod val="50000"/>
                  </a:schemeClr>
                </a:solidFill>
              </a:rPr>
              <a:t>Kapasitetsoverføring (total kapasitet)</a:t>
            </a:r>
            <a:endParaRPr lang="nb-NO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940443"/>
            <a:ext cx="4432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chemeClr val="accent1">
                    <a:lumMod val="50000"/>
                  </a:schemeClr>
                </a:solidFill>
              </a:rPr>
              <a:t>Definering av prosessaktivitetsvariable</a:t>
            </a:r>
            <a:endParaRPr lang="nb-NO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9263" y="2524834"/>
            <a:ext cx="3179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chemeClr val="accent1">
                    <a:lumMod val="50000"/>
                  </a:schemeClr>
                </a:solidFill>
              </a:rPr>
              <a:t>Bruk av installert kapasitet</a:t>
            </a:r>
            <a:endParaRPr lang="nb-NO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3068960"/>
            <a:ext cx="1523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chemeClr val="accent1">
                    <a:lumMod val="50000"/>
                  </a:schemeClr>
                </a:solidFill>
              </a:rPr>
              <a:t>Varebalanse</a:t>
            </a:r>
            <a:endParaRPr lang="nb-NO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273778"/>
            <a:ext cx="4723448" cy="111442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3851920" y="3269015"/>
            <a:ext cx="4896544" cy="1240105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83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ssholder for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fld id="{11AD6729-3614-45A0-9602-DBA471556CB4}" type="datetime1">
              <a:rPr lang="nb-NO" smtClean="0">
                <a:solidFill>
                  <a:srgbClr val="595959"/>
                </a:solidFill>
              </a:rPr>
              <a:pPr/>
              <a:t>24.10.2013</a:t>
            </a:fld>
            <a:endParaRPr lang="nb-NO" dirty="0" smtClean="0">
              <a:solidFill>
                <a:srgbClr val="595959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352928" cy="990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nb-NO" dirty="0" smtClean="0"/>
              <a:t>Restriksjoner</a:t>
            </a:r>
            <a:endParaRPr lang="nb-NO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1395722"/>
            <a:ext cx="4278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chemeClr val="accent1">
                    <a:lumMod val="50000"/>
                  </a:schemeClr>
                </a:solidFill>
              </a:rPr>
              <a:t>Kapasitetsoverføring (total kapasitet)</a:t>
            </a:r>
            <a:endParaRPr lang="nb-NO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940443"/>
            <a:ext cx="4432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chemeClr val="accent1">
                    <a:lumMod val="50000"/>
                  </a:schemeClr>
                </a:solidFill>
              </a:rPr>
              <a:t>Definering av prosessaktivitetsvariable</a:t>
            </a:r>
            <a:endParaRPr lang="nb-NO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9263" y="2524834"/>
            <a:ext cx="3179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chemeClr val="accent1">
                    <a:lumMod val="50000"/>
                  </a:schemeClr>
                </a:solidFill>
              </a:rPr>
              <a:t>Bruk av installert kapasitet</a:t>
            </a:r>
            <a:endParaRPr lang="nb-NO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3068960"/>
            <a:ext cx="1523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chemeClr val="accent1">
                    <a:lumMod val="50000"/>
                  </a:schemeClr>
                </a:solidFill>
              </a:rPr>
              <a:t>Varebalanse</a:t>
            </a:r>
            <a:endParaRPr lang="nb-NO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2018" y="3645024"/>
            <a:ext cx="4510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chemeClr val="accent1">
                    <a:lumMod val="50000"/>
                  </a:schemeClr>
                </a:solidFill>
              </a:rPr>
              <a:t>Definering av varestrømmer i prosesser</a:t>
            </a:r>
            <a:endParaRPr lang="nb-NO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293096"/>
            <a:ext cx="4972050" cy="113157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3779912" y="4293096"/>
            <a:ext cx="5112568" cy="1224136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82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ssholder for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fld id="{11AD6729-3614-45A0-9602-DBA471556CB4}" type="datetime1">
              <a:rPr lang="nb-NO" smtClean="0">
                <a:solidFill>
                  <a:srgbClr val="595959"/>
                </a:solidFill>
              </a:rPr>
              <a:pPr/>
              <a:t>24.10.2013</a:t>
            </a:fld>
            <a:endParaRPr lang="nb-NO" dirty="0" smtClean="0">
              <a:solidFill>
                <a:srgbClr val="595959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352928" cy="990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nb-NO" dirty="0" smtClean="0"/>
              <a:t>Restriksjoner</a:t>
            </a:r>
            <a:endParaRPr lang="nb-NO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1395722"/>
            <a:ext cx="4278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chemeClr val="accent1">
                    <a:lumMod val="50000"/>
                  </a:schemeClr>
                </a:solidFill>
              </a:rPr>
              <a:t>Kapasitetsoverføring (total kapasitet)</a:t>
            </a:r>
            <a:endParaRPr lang="nb-NO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940443"/>
            <a:ext cx="4432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chemeClr val="accent1">
                    <a:lumMod val="50000"/>
                  </a:schemeClr>
                </a:solidFill>
              </a:rPr>
              <a:t>Definering av prosessaktivitetsvariable</a:t>
            </a:r>
            <a:endParaRPr lang="nb-NO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9263" y="2524834"/>
            <a:ext cx="3179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chemeClr val="accent1">
                    <a:lumMod val="50000"/>
                  </a:schemeClr>
                </a:solidFill>
              </a:rPr>
              <a:t>Bruk av installert kapasitet</a:t>
            </a:r>
            <a:endParaRPr lang="nb-NO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3068960"/>
            <a:ext cx="1523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chemeClr val="accent1">
                    <a:lumMod val="50000"/>
                  </a:schemeClr>
                </a:solidFill>
              </a:rPr>
              <a:t>Varebalanse</a:t>
            </a:r>
            <a:endParaRPr lang="nb-NO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2018" y="3645024"/>
            <a:ext cx="4510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chemeClr val="accent1">
                    <a:lumMod val="50000"/>
                  </a:schemeClr>
                </a:solidFill>
              </a:rPr>
              <a:t>Definering av varestrømmer i prosesser</a:t>
            </a:r>
            <a:endParaRPr lang="nb-NO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2015" y="4221088"/>
            <a:ext cx="7206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chemeClr val="accent1">
                    <a:lumMod val="50000"/>
                  </a:schemeClr>
                </a:solidFill>
              </a:rPr>
              <a:t>Begrensninger knyttet til strømningsandeler i fleksible prosesser</a:t>
            </a:r>
            <a:endParaRPr lang="nb-NO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4415" y="4797152"/>
            <a:ext cx="3751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chemeClr val="accent1">
                    <a:lumMod val="50000"/>
                  </a:schemeClr>
                </a:solidFill>
              </a:rPr>
              <a:t>Driftsreserve ved «effekttopper»</a:t>
            </a:r>
            <a:endParaRPr lang="nb-NO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0580" y="5301208"/>
            <a:ext cx="2259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chemeClr val="accent1">
                    <a:lumMod val="50000"/>
                  </a:schemeClr>
                </a:solidFill>
              </a:rPr>
              <a:t>Varebegrensninger</a:t>
            </a:r>
            <a:endParaRPr lang="nb-NO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96127" y="5733256"/>
            <a:ext cx="3573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chemeClr val="accent1">
                    <a:lumMod val="50000"/>
                  </a:schemeClr>
                </a:solidFill>
              </a:rPr>
              <a:t>Bruker-genererte restriksjoner</a:t>
            </a:r>
            <a:endParaRPr lang="nb-NO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04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024" y="2420888"/>
            <a:ext cx="7772400" cy="1143000"/>
          </a:xfrm>
        </p:spPr>
        <p:txBody>
          <a:bodyPr/>
          <a:lstStyle/>
          <a:p>
            <a:r>
              <a:rPr lang="nb-NO" dirty="0" smtClean="0"/>
              <a:t>Modellvarianter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B3AE-D121-4FF3-9A36-F6AA0CBA0C13}" type="datetime1">
              <a:rPr lang="nb-NO" smtClean="0"/>
              <a:pPr/>
              <a:t>24.10.2013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6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ssholder for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fld id="{11AD6729-3614-45A0-9602-DBA471556CB4}" type="datetime1">
              <a:rPr lang="nb-NO" smtClean="0">
                <a:solidFill>
                  <a:srgbClr val="595959"/>
                </a:solidFill>
              </a:rPr>
              <a:pPr/>
              <a:t>24.10.2013</a:t>
            </a:fld>
            <a:endParaRPr lang="en-GB" dirty="0" smtClean="0">
              <a:solidFill>
                <a:srgbClr val="595959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4664"/>
            <a:ext cx="7072313" cy="990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nb-NO" dirty="0" smtClean="0"/>
              <a:t>Modellvarianter</a:t>
            </a:r>
            <a:endParaRPr lang="nb-NO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04800" y="1556792"/>
            <a:ext cx="844366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normAutofit/>
          </a:bodyPr>
          <a:lstStyle/>
          <a:p>
            <a:pPr marL="342900" indent="-342900">
              <a:spcBef>
                <a:spcPct val="20000"/>
              </a:spcBef>
              <a:buClr>
                <a:srgbClr val="FD7347"/>
              </a:buClr>
              <a:buFontTx/>
              <a:buChar char="•"/>
            </a:pPr>
            <a:r>
              <a:rPr lang="nb-NO" sz="2000" b="0" dirty="0" smtClean="0">
                <a:solidFill>
                  <a:srgbClr val="666465"/>
                </a:solidFill>
                <a:latin typeface="Arial" charset="0"/>
              </a:rPr>
              <a:t>TIMES koden inkluderer ulike modellvarianter som kan benyttes</a:t>
            </a: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Tx/>
              <a:buChar char="•"/>
            </a:pP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Alle muligheter er som oftest ikke samtidig</a:t>
            </a: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Tx/>
              <a:buChar char="•"/>
            </a:pP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IFE har ikke benyttet alle muligheter</a:t>
            </a:r>
          </a:p>
          <a:p>
            <a:pPr lvl="1">
              <a:spcBef>
                <a:spcPct val="20000"/>
              </a:spcBef>
              <a:buClr>
                <a:srgbClr val="FD7347"/>
              </a:buClr>
            </a:pPr>
            <a:endParaRPr lang="nb-NO" sz="1000" b="0" dirty="0">
              <a:solidFill>
                <a:srgbClr val="666465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Tx/>
              <a:buChar char="•"/>
            </a:pPr>
            <a:r>
              <a:rPr lang="nb-NO" sz="2000" b="0" dirty="0" smtClean="0">
                <a:solidFill>
                  <a:srgbClr val="666465"/>
                </a:solidFill>
                <a:latin typeface="Arial" charset="0"/>
              </a:rPr>
              <a:t>Eksempler på modellvarianter </a:t>
            </a: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Tx/>
              <a:buChar char="•"/>
            </a:pP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Elastisk etterspørsel og tilbudskurve</a:t>
            </a: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Tx/>
              <a:buChar char="•"/>
            </a:pP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Endogen teknologilæring</a:t>
            </a: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Tx/>
              <a:buChar char="•"/>
            </a:pP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Klima modul</a:t>
            </a: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Tx/>
              <a:buChar char="•"/>
            </a:pP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Modellering av usikkerhet</a:t>
            </a: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Tx/>
              <a:buChar char="•"/>
            </a:pP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«</a:t>
            </a:r>
            <a:r>
              <a:rPr lang="nb-NO" sz="1800" b="0" dirty="0" err="1" smtClean="0">
                <a:solidFill>
                  <a:srgbClr val="666465"/>
                </a:solidFill>
                <a:latin typeface="Arial" charset="0"/>
              </a:rPr>
              <a:t>Lumpy</a:t>
            </a: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» investeringer</a:t>
            </a:r>
          </a:p>
          <a:p>
            <a:pPr lvl="1">
              <a:spcBef>
                <a:spcPct val="20000"/>
              </a:spcBef>
              <a:buClr>
                <a:srgbClr val="FD7347"/>
              </a:buClr>
            </a:pPr>
            <a:endParaRPr lang="nb-NO" sz="1800" b="0" dirty="0" smtClean="0">
              <a:solidFill>
                <a:srgbClr val="666465"/>
              </a:solidFill>
              <a:latin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Tx/>
              <a:buChar char="•"/>
            </a:pPr>
            <a:endParaRPr lang="nb-NO" sz="1800" b="0" dirty="0">
              <a:solidFill>
                <a:srgbClr val="666465"/>
              </a:solidFill>
              <a:latin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 typeface="Wingdings" pitchFamily="2" charset="2"/>
              <a:buChar char="Ø"/>
            </a:pPr>
            <a:endParaRPr lang="nb-NO" sz="1800" b="0" dirty="0" smtClean="0">
              <a:solidFill>
                <a:srgbClr val="666465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D7347"/>
              </a:buClr>
            </a:pPr>
            <a:endParaRPr lang="nb-NO" sz="1800" b="0" dirty="0">
              <a:solidFill>
                <a:srgbClr val="666465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D7347"/>
              </a:buClr>
            </a:pPr>
            <a:endParaRPr lang="nb-NO" sz="1800" b="0" dirty="0">
              <a:solidFill>
                <a:srgbClr val="66646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85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ssholder for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fld id="{11AD6729-3614-45A0-9602-DBA471556CB4}" type="datetime1">
              <a:rPr lang="nb-NO" smtClean="0">
                <a:solidFill>
                  <a:srgbClr val="595959"/>
                </a:solidFill>
              </a:rPr>
              <a:pPr/>
              <a:t>24.10.2013</a:t>
            </a:fld>
            <a:endParaRPr lang="en-GB" dirty="0" smtClean="0">
              <a:solidFill>
                <a:srgbClr val="595959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4664"/>
            <a:ext cx="7072313" cy="990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nb-NO" dirty="0" smtClean="0"/>
              <a:t>Modellvarianter</a:t>
            </a:r>
            <a:endParaRPr lang="nb-NO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04800" y="1556792"/>
            <a:ext cx="844366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normAutofit/>
          </a:bodyPr>
          <a:lstStyle/>
          <a:p>
            <a:pPr>
              <a:spcBef>
                <a:spcPct val="20000"/>
              </a:spcBef>
              <a:buClr>
                <a:srgbClr val="FD7347"/>
              </a:buClr>
            </a:pPr>
            <a:r>
              <a:rPr lang="nb-NO" sz="2000" dirty="0" smtClean="0">
                <a:solidFill>
                  <a:srgbClr val="666465"/>
                </a:solidFill>
                <a:latin typeface="Arial" charset="0"/>
              </a:rPr>
              <a:t>Elastisk etterspørsel</a:t>
            </a:r>
          </a:p>
          <a:p>
            <a:pPr marL="285750" indent="-28575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Elastisiteten </a:t>
            </a:r>
            <a:r>
              <a:rPr lang="nb-NO" sz="1800" b="0" dirty="0">
                <a:solidFill>
                  <a:srgbClr val="666465"/>
                </a:solidFill>
                <a:latin typeface="Arial" charset="0"/>
              </a:rPr>
              <a:t>er ikke på en energibærer men en </a:t>
            </a: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energitjeneste</a:t>
            </a: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Eks. oppvarming av gamle enfamiliehus</a:t>
            </a: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endParaRPr lang="nb-NO" sz="500" b="0" dirty="0">
              <a:solidFill>
                <a:srgbClr val="666465"/>
              </a:solidFill>
              <a:latin typeface="Arial" charset="0"/>
            </a:endParaRPr>
          </a:p>
          <a:p>
            <a:pPr marL="342900" lvl="1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800" b="0" dirty="0">
                <a:solidFill>
                  <a:srgbClr val="666465"/>
                </a:solidFill>
                <a:latin typeface="Arial" charset="0"/>
              </a:rPr>
              <a:t>Lite tilgjengelig data på </a:t>
            </a: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elastisiteter</a:t>
            </a:r>
          </a:p>
          <a:p>
            <a:pPr marL="342900" lvl="1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endParaRPr lang="nb-NO" sz="500" b="0" dirty="0" smtClean="0">
              <a:solidFill>
                <a:srgbClr val="666465"/>
              </a:solidFill>
              <a:latin typeface="Arial" charset="0"/>
            </a:endParaRPr>
          </a:p>
          <a:p>
            <a:pPr marL="342900" lvl="1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800" b="0" dirty="0" err="1" smtClean="0">
                <a:solidFill>
                  <a:srgbClr val="666465"/>
                </a:solidFill>
                <a:latin typeface="Arial" charset="0"/>
              </a:rPr>
              <a:t>Integralitet</a:t>
            </a:r>
            <a:endParaRPr lang="nb-NO" sz="1800" b="0" dirty="0" smtClean="0">
              <a:solidFill>
                <a:srgbClr val="666465"/>
              </a:solidFill>
              <a:latin typeface="Arial" charset="0"/>
            </a:endParaRPr>
          </a:p>
          <a:p>
            <a:pPr marL="342900" lvl="1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endParaRPr lang="nb-NO" sz="500" b="0" dirty="0" smtClean="0">
              <a:solidFill>
                <a:srgbClr val="666465"/>
              </a:solidFill>
              <a:latin typeface="Arial" charset="0"/>
            </a:endParaRPr>
          </a:p>
          <a:p>
            <a:pPr marL="342900" lvl="1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800" b="0" dirty="0" err="1" smtClean="0">
                <a:solidFill>
                  <a:srgbClr val="666465"/>
                </a:solidFill>
                <a:latin typeface="Arial" charset="0"/>
              </a:rPr>
              <a:t>Krysspriselasitet</a:t>
            </a: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 krever heltallsvariable</a:t>
            </a:r>
          </a:p>
          <a:p>
            <a:pPr marL="800100" lvl="2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Fornuftig å bruke ved modalskift i transport</a:t>
            </a:r>
          </a:p>
          <a:p>
            <a:pPr marL="457200" lvl="2">
              <a:spcBef>
                <a:spcPct val="20000"/>
              </a:spcBef>
              <a:buClr>
                <a:srgbClr val="FD7347"/>
              </a:buClr>
            </a:pPr>
            <a:endParaRPr lang="nb-NO" sz="500" b="0" dirty="0">
              <a:solidFill>
                <a:srgbClr val="666465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endParaRPr lang="nb-NO" sz="2000" b="0" dirty="0" smtClean="0">
              <a:solidFill>
                <a:srgbClr val="666465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D7347"/>
              </a:buClr>
            </a:pPr>
            <a:endParaRPr lang="nb-NO" sz="2000" b="0" dirty="0" smtClean="0">
              <a:solidFill>
                <a:srgbClr val="666465"/>
              </a:solidFill>
              <a:latin typeface="Arial" charset="0"/>
            </a:endParaRPr>
          </a:p>
          <a:p>
            <a:pPr lvl="1">
              <a:spcBef>
                <a:spcPct val="20000"/>
              </a:spcBef>
              <a:buClr>
                <a:srgbClr val="FD7347"/>
              </a:buClr>
            </a:pPr>
            <a:endParaRPr lang="nb-NO" sz="1800" b="0" dirty="0">
              <a:solidFill>
                <a:srgbClr val="666465"/>
              </a:solidFill>
              <a:latin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 typeface="Wingdings" pitchFamily="2" charset="2"/>
              <a:buChar char="Ø"/>
            </a:pPr>
            <a:endParaRPr lang="nb-NO" sz="1800" b="0" dirty="0" smtClean="0">
              <a:solidFill>
                <a:srgbClr val="666465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D7347"/>
              </a:buClr>
            </a:pPr>
            <a:endParaRPr lang="nb-NO" sz="1800" b="0" dirty="0">
              <a:solidFill>
                <a:srgbClr val="666465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D7347"/>
              </a:buClr>
            </a:pPr>
            <a:endParaRPr lang="nb-NO" sz="1800" b="0" dirty="0">
              <a:solidFill>
                <a:srgbClr val="666465"/>
              </a:solidFill>
              <a:latin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37580"/>
            <a:ext cx="2523662" cy="55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7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024" y="2420888"/>
            <a:ext cx="7772400" cy="1143000"/>
          </a:xfrm>
        </p:spPr>
        <p:txBody>
          <a:bodyPr/>
          <a:lstStyle/>
          <a:p>
            <a:r>
              <a:rPr lang="nb-NO" dirty="0" smtClean="0"/>
              <a:t>Modellstruktur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B3AE-D121-4FF3-9A36-F6AA0CBA0C13}" type="datetime1">
              <a:rPr lang="nb-NO" smtClean="0"/>
              <a:pPr/>
              <a:t>24.10.2013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4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ssholder for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fld id="{11AD6729-3614-45A0-9602-DBA471556CB4}" type="datetime1">
              <a:rPr lang="nb-NO" smtClean="0">
                <a:solidFill>
                  <a:srgbClr val="595959"/>
                </a:solidFill>
              </a:rPr>
              <a:pPr/>
              <a:t>24.10.2013</a:t>
            </a:fld>
            <a:endParaRPr lang="en-GB" dirty="0" smtClean="0">
              <a:solidFill>
                <a:srgbClr val="595959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4664"/>
            <a:ext cx="7072313" cy="990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nb-NO" dirty="0" smtClean="0"/>
              <a:t>Modellvarianter</a:t>
            </a:r>
            <a:endParaRPr lang="nb-NO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04800" y="1556792"/>
            <a:ext cx="844366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normAutofit/>
          </a:bodyPr>
          <a:lstStyle/>
          <a:p>
            <a:pPr>
              <a:spcBef>
                <a:spcPct val="20000"/>
              </a:spcBef>
              <a:buClr>
                <a:srgbClr val="FD7347"/>
              </a:buClr>
            </a:pPr>
            <a:r>
              <a:rPr lang="nb-NO" sz="2000" dirty="0" smtClean="0">
                <a:solidFill>
                  <a:srgbClr val="666465"/>
                </a:solidFill>
                <a:latin typeface="Arial" charset="0"/>
              </a:rPr>
              <a:t>Elastisk tilbudskurve</a:t>
            </a: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Import/ eksportpris som funksjon av kvantum</a:t>
            </a:r>
            <a:endParaRPr lang="nb-NO" sz="1800" b="0" dirty="0">
              <a:solidFill>
                <a:srgbClr val="666465"/>
              </a:solidFill>
              <a:latin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800" b="0" dirty="0">
                <a:solidFill>
                  <a:srgbClr val="666465"/>
                </a:solidFill>
                <a:latin typeface="Arial" charset="0"/>
              </a:rPr>
              <a:t>Eks. </a:t>
            </a: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elektrisitets og oljepris</a:t>
            </a:r>
            <a:endParaRPr lang="nb-NO" sz="1800" b="0" dirty="0">
              <a:solidFill>
                <a:srgbClr val="666465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Igjen utfordringen med data på elastisiteter</a:t>
            </a:r>
            <a:endParaRPr lang="nb-NO" sz="1800" b="0" dirty="0">
              <a:solidFill>
                <a:srgbClr val="666465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Alternativt benytte ulike kostnadsklasser for </a:t>
            </a:r>
          </a:p>
          <a:p>
            <a:pPr>
              <a:spcBef>
                <a:spcPct val="20000"/>
              </a:spcBef>
              <a:buClr>
                <a:srgbClr val="FD7347"/>
              </a:buClr>
            </a:pP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      import-/ eksportteknologier</a:t>
            </a:r>
            <a:endParaRPr lang="nb-NO" sz="1800" b="0" dirty="0">
              <a:solidFill>
                <a:srgbClr val="666465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D7347"/>
              </a:buClr>
            </a:pPr>
            <a:endParaRPr lang="nb-NO" sz="2000" b="0" dirty="0" smtClean="0">
              <a:solidFill>
                <a:srgbClr val="666465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D7347"/>
              </a:buClr>
            </a:pPr>
            <a:endParaRPr lang="nb-NO" sz="2000" b="0" dirty="0" smtClean="0">
              <a:solidFill>
                <a:srgbClr val="666465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D7347"/>
              </a:buClr>
            </a:pPr>
            <a:endParaRPr lang="nb-NO" sz="2000" b="0" dirty="0" smtClean="0">
              <a:solidFill>
                <a:srgbClr val="666465"/>
              </a:solidFill>
              <a:latin typeface="Arial" charset="0"/>
            </a:endParaRPr>
          </a:p>
          <a:p>
            <a:pPr lvl="1">
              <a:spcBef>
                <a:spcPct val="20000"/>
              </a:spcBef>
              <a:buClr>
                <a:srgbClr val="FD7347"/>
              </a:buClr>
            </a:pPr>
            <a:endParaRPr lang="nb-NO" sz="1800" b="0" dirty="0">
              <a:solidFill>
                <a:srgbClr val="666465"/>
              </a:solidFill>
              <a:latin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 typeface="Wingdings" pitchFamily="2" charset="2"/>
              <a:buChar char="Ø"/>
            </a:pPr>
            <a:endParaRPr lang="nb-NO" sz="1800" b="0" dirty="0" smtClean="0">
              <a:solidFill>
                <a:srgbClr val="666465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D7347"/>
              </a:buClr>
            </a:pPr>
            <a:endParaRPr lang="nb-NO" sz="1800" b="0" dirty="0">
              <a:solidFill>
                <a:srgbClr val="666465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D7347"/>
              </a:buClr>
            </a:pPr>
            <a:endParaRPr lang="nb-NO" sz="1800" b="0" dirty="0">
              <a:solidFill>
                <a:srgbClr val="666465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96136" y="2132856"/>
                <a:ext cx="1843518" cy="10113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𝑃</m:t>
                          </m:r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GB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/>
                                    </a:rPr>
                                    <m:t>𝑄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𝐸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132856"/>
                <a:ext cx="1843518" cy="10113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401688"/>
              </p:ext>
            </p:extLst>
          </p:nvPr>
        </p:nvGraphicFramePr>
        <p:xfrm>
          <a:off x="467544" y="3717032"/>
          <a:ext cx="5240446" cy="2232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8" name="Visio" r:id="rId5" imgW="3741017" imgH="1593648" progId="Visio.Drawing.11">
                  <p:embed/>
                </p:oleObj>
              </mc:Choice>
              <mc:Fallback>
                <p:oleObj name="Visio" r:id="rId5" imgW="3741017" imgH="159364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544" y="3717032"/>
                        <a:ext cx="5240446" cy="2232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66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ssholder for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fld id="{11AD6729-3614-45A0-9602-DBA471556CB4}" type="datetime1">
              <a:rPr lang="nb-NO" smtClean="0">
                <a:solidFill>
                  <a:srgbClr val="595959"/>
                </a:solidFill>
              </a:rPr>
              <a:pPr/>
              <a:t>24.10.2013</a:t>
            </a:fld>
            <a:endParaRPr lang="en-GB" dirty="0" smtClean="0">
              <a:solidFill>
                <a:srgbClr val="595959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4664"/>
            <a:ext cx="7072313" cy="990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nb-NO" dirty="0" smtClean="0"/>
              <a:t>Modellvarianter</a:t>
            </a:r>
            <a:endParaRPr lang="nb-NO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04800" y="1556792"/>
            <a:ext cx="844366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normAutofit/>
          </a:bodyPr>
          <a:lstStyle/>
          <a:p>
            <a:pPr>
              <a:spcBef>
                <a:spcPct val="20000"/>
              </a:spcBef>
              <a:buClr>
                <a:srgbClr val="FD7347"/>
              </a:buClr>
            </a:pPr>
            <a:r>
              <a:rPr lang="nb-NO" sz="2000" dirty="0" smtClean="0">
                <a:solidFill>
                  <a:srgbClr val="666465"/>
                </a:solidFill>
                <a:latin typeface="Arial" charset="0"/>
              </a:rPr>
              <a:t>Endogen teknologilæring</a:t>
            </a: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Vanligvis er teknologilæring modellert eksogent </a:t>
            </a: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Mest egnet for globale modeller/ modeller med store regioner </a:t>
            </a: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Hittil kun på investeringskostnad, ikke virkningsgrad</a:t>
            </a: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Gir en blandet heltallsmodell</a:t>
            </a: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Benytter en stykkevis lineær kostnadskurve</a:t>
            </a:r>
          </a:p>
          <a:p>
            <a:pPr>
              <a:spcBef>
                <a:spcPct val="20000"/>
              </a:spcBef>
              <a:buClr>
                <a:srgbClr val="FD7347"/>
              </a:buClr>
            </a:pPr>
            <a:endParaRPr lang="nb-NO" sz="500" b="0" dirty="0" smtClean="0">
              <a:solidFill>
                <a:srgbClr val="666465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D7347"/>
              </a:buClr>
            </a:pPr>
            <a:endParaRPr lang="nb-NO" sz="500" b="0" dirty="0">
              <a:solidFill>
                <a:srgbClr val="666465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D7347"/>
              </a:buClr>
            </a:pPr>
            <a:r>
              <a:rPr lang="nb-NO" sz="2000" dirty="0" smtClean="0">
                <a:solidFill>
                  <a:srgbClr val="666465"/>
                </a:solidFill>
                <a:latin typeface="Arial" charset="0"/>
              </a:rPr>
              <a:t>Klimamodul</a:t>
            </a:r>
            <a:endParaRPr lang="nb-NO" sz="2000" b="0" dirty="0" smtClean="0">
              <a:solidFill>
                <a:srgbClr val="666465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Input: utslipp av CO</a:t>
            </a:r>
            <a:r>
              <a:rPr lang="nb-NO" sz="1800" b="0" baseline="-25000" dirty="0" smtClean="0">
                <a:solidFill>
                  <a:srgbClr val="666465"/>
                </a:solidFill>
                <a:latin typeface="Arial" charset="0"/>
              </a:rPr>
              <a:t>2</a:t>
            </a: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, CH</a:t>
            </a:r>
            <a:r>
              <a:rPr lang="nb-NO" sz="1800" b="0" baseline="-25000" dirty="0" smtClean="0">
                <a:solidFill>
                  <a:srgbClr val="666465"/>
                </a:solidFill>
                <a:latin typeface="Arial" charset="0"/>
              </a:rPr>
              <a:t>4</a:t>
            </a: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 og N</a:t>
            </a:r>
            <a:r>
              <a:rPr lang="nb-NO" sz="1800" b="0" baseline="-25000" dirty="0" smtClean="0">
                <a:solidFill>
                  <a:srgbClr val="666465"/>
                </a:solidFill>
                <a:latin typeface="Arial" charset="0"/>
              </a:rPr>
              <a:t>2</a:t>
            </a: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O</a:t>
            </a: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Ligningssett som beregner konsentrasjon av klimagasser i atmosfæren og estimert atmosfærisk temperaturøkning</a:t>
            </a: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Krever en global modell</a:t>
            </a: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endParaRPr lang="nb-NO" sz="1800" b="0" dirty="0" smtClean="0">
              <a:solidFill>
                <a:srgbClr val="666465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endParaRPr lang="nb-NO" sz="500" b="0" dirty="0" smtClean="0">
              <a:solidFill>
                <a:srgbClr val="666465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endParaRPr lang="nb-NO" sz="2000" b="0" dirty="0">
              <a:solidFill>
                <a:srgbClr val="666465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D7347"/>
              </a:buClr>
            </a:pPr>
            <a:endParaRPr lang="nb-NO" sz="2000" dirty="0">
              <a:solidFill>
                <a:srgbClr val="666465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D7347"/>
              </a:buClr>
            </a:pPr>
            <a:endParaRPr lang="nb-NO" sz="2000" b="0" dirty="0" smtClean="0">
              <a:solidFill>
                <a:srgbClr val="666465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endParaRPr lang="nb-NO" sz="2000" b="0" dirty="0" smtClean="0">
              <a:solidFill>
                <a:srgbClr val="666465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D7347"/>
              </a:buClr>
            </a:pPr>
            <a:endParaRPr lang="nb-NO" sz="2000" b="0" dirty="0" smtClean="0">
              <a:solidFill>
                <a:srgbClr val="666465"/>
              </a:solidFill>
              <a:latin typeface="Arial" charset="0"/>
            </a:endParaRPr>
          </a:p>
          <a:p>
            <a:pPr lvl="1">
              <a:spcBef>
                <a:spcPct val="20000"/>
              </a:spcBef>
              <a:buClr>
                <a:srgbClr val="FD7347"/>
              </a:buClr>
            </a:pPr>
            <a:endParaRPr lang="nb-NO" sz="1800" b="0" dirty="0">
              <a:solidFill>
                <a:srgbClr val="666465"/>
              </a:solidFill>
              <a:latin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 typeface="Wingdings" pitchFamily="2" charset="2"/>
              <a:buChar char="Ø"/>
            </a:pPr>
            <a:endParaRPr lang="nb-NO" sz="1800" b="0" dirty="0" smtClean="0">
              <a:solidFill>
                <a:srgbClr val="666465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D7347"/>
              </a:buClr>
            </a:pPr>
            <a:endParaRPr lang="nb-NO" sz="1800" b="0" dirty="0">
              <a:solidFill>
                <a:srgbClr val="666465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D7347"/>
              </a:buClr>
            </a:pPr>
            <a:endParaRPr lang="nb-NO" sz="1800" b="0" dirty="0">
              <a:solidFill>
                <a:srgbClr val="66646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78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ssholder for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fld id="{11AD6729-3614-45A0-9602-DBA471556CB4}" type="datetime1">
              <a:rPr lang="nb-NO" smtClean="0">
                <a:solidFill>
                  <a:srgbClr val="595959"/>
                </a:solidFill>
              </a:rPr>
              <a:pPr/>
              <a:t>24.10.2013</a:t>
            </a:fld>
            <a:endParaRPr lang="en-GB" dirty="0" smtClean="0">
              <a:solidFill>
                <a:srgbClr val="595959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4664"/>
            <a:ext cx="7072313" cy="990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nb-NO" dirty="0" smtClean="0"/>
              <a:t>Modellvarianter</a:t>
            </a:r>
            <a:endParaRPr lang="nb-NO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04800" y="1556792"/>
            <a:ext cx="844366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normAutofit/>
          </a:bodyPr>
          <a:lstStyle/>
          <a:p>
            <a:pPr>
              <a:spcBef>
                <a:spcPct val="20000"/>
              </a:spcBef>
              <a:buClr>
                <a:srgbClr val="FD7347"/>
              </a:buClr>
            </a:pPr>
            <a:r>
              <a:rPr lang="nb-NO" sz="2000" dirty="0" smtClean="0">
                <a:solidFill>
                  <a:srgbClr val="666465"/>
                </a:solidFill>
                <a:latin typeface="Arial" charset="0"/>
              </a:rPr>
              <a:t>Modellering av usikkerhet/ stokastisk modellering</a:t>
            </a:r>
          </a:p>
          <a:p>
            <a:pPr marL="285750" indent="-28575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Stokastisk ligninger</a:t>
            </a: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600" b="0" dirty="0" smtClean="0">
                <a:solidFill>
                  <a:srgbClr val="666465"/>
                </a:solidFill>
                <a:latin typeface="Arial" charset="0"/>
              </a:rPr>
              <a:t>Målfunksjon: Minimerer forventede kostnader</a:t>
            </a: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600" b="0" dirty="0">
                <a:solidFill>
                  <a:srgbClr val="666465"/>
                </a:solidFill>
                <a:latin typeface="Arial" charset="0"/>
              </a:rPr>
              <a:t>A</a:t>
            </a:r>
            <a:r>
              <a:rPr lang="nb-NO" sz="1600" b="0" dirty="0" smtClean="0">
                <a:solidFill>
                  <a:srgbClr val="666465"/>
                </a:solidFill>
                <a:latin typeface="Arial" charset="0"/>
              </a:rPr>
              <a:t>ndre ligninger tilfredsstilles i hvert scenario</a:t>
            </a: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600" b="0" dirty="0" err="1" smtClean="0">
                <a:solidFill>
                  <a:srgbClr val="666465"/>
                </a:solidFill>
                <a:latin typeface="Arial" charset="0"/>
              </a:rPr>
              <a:t>Flerstegsmodell</a:t>
            </a:r>
            <a:endParaRPr lang="nb-NO" sz="1000" b="0" dirty="0">
              <a:solidFill>
                <a:srgbClr val="666465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D7347"/>
              </a:buClr>
            </a:pPr>
            <a:endParaRPr lang="nb-NO" sz="1000" b="0" dirty="0">
              <a:solidFill>
                <a:srgbClr val="666465"/>
              </a:solidFill>
              <a:latin typeface="Arial" charset="0"/>
            </a:endParaRPr>
          </a:p>
          <a:p>
            <a:pPr marL="285750" indent="-28575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Modellbegrensninger</a:t>
            </a:r>
            <a:endParaRPr lang="nb-NO" sz="1800" b="0" dirty="0">
              <a:solidFill>
                <a:srgbClr val="666465"/>
              </a:solidFill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600" b="0" dirty="0" smtClean="0">
                <a:solidFill>
                  <a:srgbClr val="666465"/>
                </a:solidFill>
                <a:latin typeface="Arial" charset="0"/>
              </a:rPr>
              <a:t>Kun diskrete usikre parametere</a:t>
            </a:r>
          </a:p>
          <a:p>
            <a:pPr marL="742950" lvl="1" indent="-28575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600" b="0" dirty="0" smtClean="0">
                <a:solidFill>
                  <a:srgbClr val="666465"/>
                </a:solidFill>
                <a:latin typeface="Arial" charset="0"/>
              </a:rPr>
              <a:t>Løser som deterministisk ekvivalent</a:t>
            </a:r>
            <a:endParaRPr lang="nb-NO" sz="1600" b="0" dirty="0">
              <a:solidFill>
                <a:srgbClr val="666465"/>
              </a:solidFill>
              <a:latin typeface="Arial" charset="0"/>
            </a:endParaRPr>
          </a:p>
          <a:p>
            <a:pPr lvl="1">
              <a:spcBef>
                <a:spcPct val="20000"/>
              </a:spcBef>
              <a:buClr>
                <a:srgbClr val="FD7347"/>
              </a:buClr>
            </a:pPr>
            <a:r>
              <a:rPr lang="nb-NO" sz="1600" b="0" dirty="0" smtClean="0">
                <a:solidFill>
                  <a:srgbClr val="666465"/>
                </a:solidFill>
                <a:latin typeface="Arial" charset="0"/>
              </a:rPr>
              <a:t>→ dekomponeringsmetoder kan ikke benyttes</a:t>
            </a: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endParaRPr lang="nb-NO" sz="1000" b="0" dirty="0" smtClean="0">
              <a:solidFill>
                <a:srgbClr val="666465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800" b="0" dirty="0" smtClean="0">
                <a:solidFill>
                  <a:srgbClr val="666465"/>
                </a:solidFill>
                <a:latin typeface="Arial" charset="0"/>
              </a:rPr>
              <a:t>To metoder for modellering av usikkerhet</a:t>
            </a: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600" b="0" dirty="0" smtClean="0">
                <a:solidFill>
                  <a:srgbClr val="666465"/>
                </a:solidFill>
                <a:latin typeface="Arial" charset="0"/>
              </a:rPr>
              <a:t>Kortsiktig usikkerhet</a:t>
            </a: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600" b="0" dirty="0" smtClean="0">
                <a:solidFill>
                  <a:srgbClr val="666465"/>
                </a:solidFill>
                <a:latin typeface="Arial" charset="0"/>
              </a:rPr>
              <a:t>Langsiktig usikkerhet</a:t>
            </a:r>
          </a:p>
          <a:p>
            <a:pPr>
              <a:spcBef>
                <a:spcPct val="20000"/>
              </a:spcBef>
              <a:buClr>
                <a:srgbClr val="FD7347"/>
              </a:buClr>
            </a:pPr>
            <a:endParaRPr lang="nb-NO" sz="2000" b="0" dirty="0" smtClean="0">
              <a:solidFill>
                <a:srgbClr val="666465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endParaRPr lang="nb-NO" sz="2000" b="0" dirty="0">
              <a:solidFill>
                <a:srgbClr val="666465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endParaRPr lang="nb-NO" sz="2000" b="0" dirty="0" smtClean="0">
              <a:solidFill>
                <a:srgbClr val="666465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endParaRPr lang="nb-NO" sz="2000" b="0" dirty="0">
              <a:solidFill>
                <a:srgbClr val="666465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D7347"/>
              </a:buClr>
            </a:pPr>
            <a:endParaRPr lang="nb-NO" sz="2000" dirty="0">
              <a:solidFill>
                <a:srgbClr val="666465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D7347"/>
              </a:buClr>
            </a:pPr>
            <a:endParaRPr lang="nb-NO" sz="2000" b="0" dirty="0" smtClean="0">
              <a:solidFill>
                <a:srgbClr val="666465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endParaRPr lang="nb-NO" sz="2000" b="0" dirty="0" smtClean="0">
              <a:solidFill>
                <a:srgbClr val="666465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D7347"/>
              </a:buClr>
            </a:pPr>
            <a:endParaRPr lang="nb-NO" sz="2000" b="0" dirty="0" smtClean="0">
              <a:solidFill>
                <a:srgbClr val="666465"/>
              </a:solidFill>
              <a:latin typeface="Arial" charset="0"/>
            </a:endParaRPr>
          </a:p>
          <a:p>
            <a:pPr lvl="1">
              <a:spcBef>
                <a:spcPct val="20000"/>
              </a:spcBef>
              <a:buClr>
                <a:srgbClr val="FD7347"/>
              </a:buClr>
            </a:pPr>
            <a:endParaRPr lang="nb-NO" sz="1800" b="0" dirty="0">
              <a:solidFill>
                <a:srgbClr val="666465"/>
              </a:solidFill>
              <a:latin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 typeface="Wingdings" pitchFamily="2" charset="2"/>
              <a:buChar char="Ø"/>
            </a:pPr>
            <a:endParaRPr lang="nb-NO" sz="1800" b="0" dirty="0" smtClean="0">
              <a:solidFill>
                <a:srgbClr val="666465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D7347"/>
              </a:buClr>
            </a:pPr>
            <a:endParaRPr lang="nb-NO" sz="1800" b="0" dirty="0">
              <a:solidFill>
                <a:srgbClr val="666465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D7347"/>
              </a:buClr>
            </a:pPr>
            <a:endParaRPr lang="nb-NO" sz="1800" b="0" dirty="0">
              <a:solidFill>
                <a:srgbClr val="666465"/>
              </a:solidFill>
              <a:latin typeface="Arial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827531"/>
              </p:ext>
            </p:extLst>
          </p:nvPr>
        </p:nvGraphicFramePr>
        <p:xfrm>
          <a:off x="5580112" y="1988840"/>
          <a:ext cx="2917046" cy="36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Visio" r:id="rId3" imgW="1538461" imgH="1898640" progId="Visio.Drawing.11">
                  <p:embed/>
                </p:oleObj>
              </mc:Choice>
              <mc:Fallback>
                <p:oleObj name="Visio" r:id="rId3" imgW="1538461" imgH="189864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80112" y="1988840"/>
                        <a:ext cx="2917046" cy="36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892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ssholder for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fld id="{11AD6729-3614-45A0-9602-DBA471556CB4}" type="datetime1">
              <a:rPr lang="nb-NO" smtClean="0">
                <a:solidFill>
                  <a:srgbClr val="595959"/>
                </a:solidFill>
              </a:rPr>
              <a:pPr/>
              <a:t>24.10.2013</a:t>
            </a:fld>
            <a:endParaRPr lang="en-GB" dirty="0" smtClean="0">
              <a:solidFill>
                <a:srgbClr val="595959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4664"/>
            <a:ext cx="7072313" cy="990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nb-NO" dirty="0" smtClean="0"/>
              <a:t>Modellvarianter</a:t>
            </a:r>
            <a:endParaRPr lang="nb-NO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04800" y="1340768"/>
            <a:ext cx="844366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normAutofit fontScale="85000" lnSpcReduction="20000"/>
          </a:bodyPr>
          <a:lstStyle/>
          <a:p>
            <a:pPr>
              <a:spcBef>
                <a:spcPct val="20000"/>
              </a:spcBef>
              <a:buClr>
                <a:srgbClr val="FD7347"/>
              </a:buClr>
            </a:pPr>
            <a:r>
              <a:rPr lang="nb-NO" sz="2000" dirty="0">
                <a:solidFill>
                  <a:srgbClr val="666465"/>
                </a:solidFill>
                <a:latin typeface="Arial" charset="0"/>
              </a:rPr>
              <a:t>U</a:t>
            </a:r>
            <a:r>
              <a:rPr lang="nb-NO" sz="2000" dirty="0" smtClean="0">
                <a:solidFill>
                  <a:srgbClr val="666465"/>
                </a:solidFill>
                <a:latin typeface="Arial" charset="0"/>
              </a:rPr>
              <a:t>sikre parametere</a:t>
            </a: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900" b="0" dirty="0" smtClean="0">
                <a:solidFill>
                  <a:srgbClr val="666465"/>
                </a:solidFill>
                <a:latin typeface="Arial" charset="0"/>
              </a:rPr>
              <a:t>Fremtidig etterspørsel </a:t>
            </a: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endParaRPr lang="nb-NO" sz="500" b="0" dirty="0" smtClean="0">
              <a:solidFill>
                <a:srgbClr val="666465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900" b="0" dirty="0" smtClean="0">
                <a:solidFill>
                  <a:srgbClr val="666465"/>
                </a:solidFill>
                <a:latin typeface="Arial" charset="0"/>
              </a:rPr>
              <a:t>Begrensning på installert kapasitet</a:t>
            </a: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600" b="0" dirty="0" smtClean="0">
                <a:solidFill>
                  <a:srgbClr val="666465"/>
                </a:solidFill>
                <a:latin typeface="Arial" charset="0"/>
              </a:rPr>
              <a:t>Eks. akseptert nivå for kjernekraftutbygging</a:t>
            </a: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endParaRPr lang="nb-NO" sz="600" b="0" dirty="0" smtClean="0">
              <a:solidFill>
                <a:srgbClr val="666465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900" b="0" dirty="0" smtClean="0">
                <a:solidFill>
                  <a:srgbClr val="666465"/>
                </a:solidFill>
                <a:latin typeface="Arial" charset="0"/>
              </a:rPr>
              <a:t>Begrensninger for </a:t>
            </a:r>
            <a:r>
              <a:rPr lang="nb-NO" sz="1900" b="0" dirty="0">
                <a:solidFill>
                  <a:srgbClr val="666465"/>
                </a:solidFill>
                <a:latin typeface="Arial" charset="0"/>
              </a:rPr>
              <a:t>produksjon av </a:t>
            </a:r>
            <a:r>
              <a:rPr lang="nb-NO" sz="1900" b="0" dirty="0" smtClean="0">
                <a:solidFill>
                  <a:srgbClr val="666465"/>
                </a:solidFill>
                <a:latin typeface="Arial" charset="0"/>
              </a:rPr>
              <a:t>energibærere </a:t>
            </a: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600" b="0" dirty="0" smtClean="0">
                <a:solidFill>
                  <a:srgbClr val="666465"/>
                </a:solidFill>
                <a:latin typeface="Arial" charset="0"/>
              </a:rPr>
              <a:t>Eks. mulig </a:t>
            </a:r>
            <a:r>
              <a:rPr lang="nb-NO" sz="1600" b="0" dirty="0" err="1" smtClean="0">
                <a:solidFill>
                  <a:srgbClr val="666465"/>
                </a:solidFill>
                <a:latin typeface="Arial" charset="0"/>
              </a:rPr>
              <a:t>injeksjonsrate</a:t>
            </a:r>
            <a:r>
              <a:rPr lang="nb-NO" sz="1600" b="0" dirty="0" smtClean="0">
                <a:solidFill>
                  <a:srgbClr val="666465"/>
                </a:solidFill>
                <a:latin typeface="Arial" charset="0"/>
              </a:rPr>
              <a:t> i CO</a:t>
            </a:r>
            <a:r>
              <a:rPr lang="nb-NO" sz="1600" b="0" baseline="-25000" dirty="0" smtClean="0">
                <a:solidFill>
                  <a:srgbClr val="666465"/>
                </a:solidFill>
                <a:latin typeface="Arial" charset="0"/>
              </a:rPr>
              <a:t>2</a:t>
            </a:r>
            <a:r>
              <a:rPr lang="nb-NO" sz="1600" b="0" dirty="0" smtClean="0">
                <a:solidFill>
                  <a:srgbClr val="666465"/>
                </a:solidFill>
                <a:latin typeface="Arial" charset="0"/>
              </a:rPr>
              <a:t>-lagre</a:t>
            </a: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endParaRPr lang="nb-NO" sz="600" b="0" dirty="0">
              <a:solidFill>
                <a:srgbClr val="666465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900" b="0" dirty="0" smtClean="0">
                <a:solidFill>
                  <a:srgbClr val="666465"/>
                </a:solidFill>
                <a:latin typeface="Arial" charset="0"/>
              </a:rPr>
              <a:t>Kumulativ begrensing for produksjon av energibærere </a:t>
            </a: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600" b="0" dirty="0" smtClean="0">
                <a:solidFill>
                  <a:srgbClr val="666465"/>
                </a:solidFill>
                <a:latin typeface="Arial" charset="0"/>
              </a:rPr>
              <a:t> Eks. olje-</a:t>
            </a:r>
            <a:r>
              <a:rPr lang="nb-NO" sz="1600" b="0" dirty="0">
                <a:solidFill>
                  <a:srgbClr val="666465"/>
                </a:solidFill>
                <a:latin typeface="Arial" charset="0"/>
              </a:rPr>
              <a:t> </a:t>
            </a:r>
            <a:r>
              <a:rPr lang="nb-NO" sz="1600" b="0" dirty="0" smtClean="0">
                <a:solidFill>
                  <a:srgbClr val="666465"/>
                </a:solidFill>
                <a:latin typeface="Arial" charset="0"/>
              </a:rPr>
              <a:t>og biomasseressurser</a:t>
            </a: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endParaRPr lang="nb-NO" sz="600" b="0" dirty="0" smtClean="0">
              <a:solidFill>
                <a:srgbClr val="666465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900" b="0" dirty="0" smtClean="0">
                <a:solidFill>
                  <a:srgbClr val="666465"/>
                </a:solidFill>
                <a:latin typeface="Arial" charset="0"/>
              </a:rPr>
              <a:t>Tilgjengelighet av en ressurs for en gitt tidsinndeling</a:t>
            </a: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600" b="0" dirty="0" smtClean="0">
                <a:solidFill>
                  <a:srgbClr val="666465"/>
                </a:solidFill>
                <a:latin typeface="Arial" charset="0"/>
              </a:rPr>
              <a:t>Eks. tilgjengeligheten av fornybare ressurser som vann, vind &amp; sol </a:t>
            </a:r>
            <a:endParaRPr lang="nb-NO" sz="1600" b="0" dirty="0">
              <a:solidFill>
                <a:srgbClr val="666465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endParaRPr lang="nb-NO" sz="600" b="0" dirty="0" smtClean="0">
              <a:solidFill>
                <a:srgbClr val="666465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900" b="0" dirty="0" smtClean="0">
                <a:solidFill>
                  <a:srgbClr val="666465"/>
                </a:solidFill>
                <a:latin typeface="Arial" charset="0"/>
              </a:rPr>
              <a:t>Virkningsgrad og investeringskostnad</a:t>
            </a: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700" b="0" dirty="0" smtClean="0">
                <a:solidFill>
                  <a:srgbClr val="666465"/>
                </a:solidFill>
                <a:latin typeface="Arial" charset="0"/>
              </a:rPr>
              <a:t>Eks. utviklingen av umodne teknologier</a:t>
            </a: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endParaRPr lang="nb-NO" sz="600" b="0" dirty="0" smtClean="0">
              <a:solidFill>
                <a:srgbClr val="666465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900" b="0" dirty="0" smtClean="0">
                <a:solidFill>
                  <a:srgbClr val="666465"/>
                </a:solidFill>
                <a:latin typeface="Arial" charset="0"/>
              </a:rPr>
              <a:t>Brukerspesifikke restriksjoner</a:t>
            </a: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600" b="0" dirty="0">
                <a:solidFill>
                  <a:srgbClr val="666465"/>
                </a:solidFill>
                <a:latin typeface="Arial" charset="0"/>
              </a:rPr>
              <a:t>Eks. </a:t>
            </a:r>
            <a:r>
              <a:rPr lang="nb-NO" sz="1600" b="0" dirty="0" smtClean="0">
                <a:solidFill>
                  <a:srgbClr val="666465"/>
                </a:solidFill>
                <a:latin typeface="Arial" charset="0"/>
              </a:rPr>
              <a:t>politiske målsetninger </a:t>
            </a: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endParaRPr lang="nb-NO" sz="600" b="0" dirty="0">
              <a:solidFill>
                <a:srgbClr val="666465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900" b="0" dirty="0" smtClean="0">
                <a:solidFill>
                  <a:srgbClr val="666465"/>
                </a:solidFill>
                <a:latin typeface="Arial" charset="0"/>
              </a:rPr>
              <a:t>Klimamål</a:t>
            </a: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900" b="0" dirty="0" smtClean="0">
                <a:solidFill>
                  <a:srgbClr val="666465"/>
                </a:solidFill>
                <a:latin typeface="Arial" charset="0"/>
              </a:rPr>
              <a:t>Skadekostnader for ulike utslipp</a:t>
            </a:r>
            <a:endParaRPr lang="nb-NO" sz="2000" b="0" dirty="0" smtClean="0">
              <a:solidFill>
                <a:srgbClr val="666465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endParaRPr lang="nb-NO" sz="2000" b="0" dirty="0" smtClean="0">
              <a:solidFill>
                <a:srgbClr val="666465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endParaRPr lang="nb-NO" sz="2000" dirty="0" smtClean="0">
              <a:solidFill>
                <a:srgbClr val="666465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D7347"/>
              </a:buClr>
            </a:pPr>
            <a:endParaRPr lang="nb-NO" sz="2000" b="0" dirty="0">
              <a:solidFill>
                <a:srgbClr val="666465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endParaRPr lang="nb-NO" sz="2000" b="0" dirty="0" smtClean="0">
              <a:solidFill>
                <a:srgbClr val="666465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endParaRPr lang="nb-NO" sz="2000" b="0" dirty="0">
              <a:solidFill>
                <a:srgbClr val="666465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D7347"/>
              </a:buClr>
            </a:pPr>
            <a:endParaRPr lang="nb-NO" sz="2000" dirty="0">
              <a:solidFill>
                <a:srgbClr val="666465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D7347"/>
              </a:buClr>
            </a:pPr>
            <a:endParaRPr lang="nb-NO" sz="2000" b="0" dirty="0" smtClean="0">
              <a:solidFill>
                <a:srgbClr val="666465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endParaRPr lang="nb-NO" sz="2000" b="0" dirty="0" smtClean="0">
              <a:solidFill>
                <a:srgbClr val="666465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D7347"/>
              </a:buClr>
            </a:pPr>
            <a:endParaRPr lang="nb-NO" sz="2000" b="0" dirty="0" smtClean="0">
              <a:solidFill>
                <a:srgbClr val="666465"/>
              </a:solidFill>
              <a:latin typeface="Arial" charset="0"/>
            </a:endParaRPr>
          </a:p>
          <a:p>
            <a:pPr lvl="1">
              <a:spcBef>
                <a:spcPct val="20000"/>
              </a:spcBef>
              <a:buClr>
                <a:srgbClr val="FD7347"/>
              </a:buClr>
            </a:pPr>
            <a:endParaRPr lang="nb-NO" sz="1800" b="0" dirty="0">
              <a:solidFill>
                <a:srgbClr val="666465"/>
              </a:solidFill>
              <a:latin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 typeface="Wingdings" pitchFamily="2" charset="2"/>
              <a:buChar char="Ø"/>
            </a:pPr>
            <a:endParaRPr lang="nb-NO" sz="1800" b="0" dirty="0" smtClean="0">
              <a:solidFill>
                <a:srgbClr val="666465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D7347"/>
              </a:buClr>
            </a:pPr>
            <a:endParaRPr lang="nb-NO" sz="1800" b="0" dirty="0">
              <a:solidFill>
                <a:srgbClr val="666465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D7347"/>
              </a:buClr>
            </a:pPr>
            <a:endParaRPr lang="nb-NO" sz="1800" b="0" dirty="0">
              <a:solidFill>
                <a:srgbClr val="66646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68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ssholder for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fld id="{11AD6729-3614-45A0-9602-DBA471556CB4}" type="datetime1">
              <a:rPr lang="nb-NO" smtClean="0">
                <a:solidFill>
                  <a:srgbClr val="595959"/>
                </a:solidFill>
              </a:rPr>
              <a:pPr/>
              <a:t>24.10.2013</a:t>
            </a:fld>
            <a:endParaRPr lang="en-GB" dirty="0" smtClean="0">
              <a:solidFill>
                <a:srgbClr val="595959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4664"/>
            <a:ext cx="7072313" cy="990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nb-NO" dirty="0" smtClean="0"/>
              <a:t>Modellvarianter</a:t>
            </a:r>
            <a:endParaRPr lang="nb-NO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04800" y="1340768"/>
            <a:ext cx="844366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normAutofit/>
          </a:bodyPr>
          <a:lstStyle/>
          <a:p>
            <a:pPr>
              <a:spcBef>
                <a:spcPct val="20000"/>
              </a:spcBef>
              <a:buClr>
                <a:srgbClr val="FD7347"/>
              </a:buClr>
            </a:pPr>
            <a:r>
              <a:rPr lang="nb-NO" sz="2000" b="0" dirty="0" smtClean="0">
                <a:solidFill>
                  <a:srgbClr val="666465"/>
                </a:solidFill>
                <a:latin typeface="Arial" charset="0"/>
              </a:rPr>
              <a:t>Langsiktig usikkerhet</a:t>
            </a: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600" b="0" dirty="0" smtClean="0">
                <a:solidFill>
                  <a:srgbClr val="666465"/>
                </a:solidFill>
                <a:latin typeface="Arial" charset="0"/>
              </a:rPr>
              <a:t>For eksempel fremtidig klimamål; ingen, 2 grader, 4 grader</a:t>
            </a: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600" b="0" dirty="0" smtClean="0">
                <a:solidFill>
                  <a:srgbClr val="666465"/>
                </a:solidFill>
                <a:latin typeface="Arial" charset="0"/>
              </a:rPr>
              <a:t>Realiseringen av usikker parameter skjer en til et par ganger i løpet av tidsperioden </a:t>
            </a:r>
            <a:endParaRPr lang="nb-NO" sz="1600" b="0" dirty="0">
              <a:solidFill>
                <a:srgbClr val="666465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600" b="0" dirty="0" smtClean="0">
                <a:solidFill>
                  <a:srgbClr val="666465"/>
                </a:solidFill>
                <a:latin typeface="Arial" charset="0"/>
              </a:rPr>
              <a:t>Investering- og driftsbeslutninger er scenarioavhengig etter realisering av usikker parameter</a:t>
            </a:r>
            <a:endParaRPr lang="nb-NO" sz="2000" dirty="0" smtClean="0">
              <a:solidFill>
                <a:srgbClr val="666465"/>
              </a:solidFill>
              <a:latin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endParaRPr lang="nb-NO" sz="600" b="0" dirty="0">
              <a:solidFill>
                <a:srgbClr val="666465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D7347"/>
              </a:buClr>
            </a:pPr>
            <a:endParaRPr lang="nb-NO" sz="2000" b="0" dirty="0" smtClean="0">
              <a:solidFill>
                <a:srgbClr val="666465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endParaRPr lang="nb-NO" sz="2000" b="0" dirty="0" smtClean="0">
              <a:solidFill>
                <a:srgbClr val="666465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endParaRPr lang="nb-NO" sz="2000" dirty="0" smtClean="0">
              <a:solidFill>
                <a:srgbClr val="666465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D7347"/>
              </a:buClr>
            </a:pPr>
            <a:endParaRPr lang="nb-NO" sz="2000" b="0" dirty="0">
              <a:solidFill>
                <a:srgbClr val="666465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endParaRPr lang="nb-NO" sz="2000" b="0" dirty="0" smtClean="0">
              <a:solidFill>
                <a:srgbClr val="666465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endParaRPr lang="nb-NO" sz="2000" b="0" dirty="0">
              <a:solidFill>
                <a:srgbClr val="666465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D7347"/>
              </a:buClr>
            </a:pPr>
            <a:endParaRPr lang="nb-NO" sz="2000" dirty="0">
              <a:solidFill>
                <a:srgbClr val="666465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D7347"/>
              </a:buClr>
            </a:pPr>
            <a:endParaRPr lang="nb-NO" sz="2000" b="0" dirty="0" smtClean="0">
              <a:solidFill>
                <a:srgbClr val="666465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endParaRPr lang="nb-NO" sz="2000" b="0" dirty="0" smtClean="0">
              <a:solidFill>
                <a:srgbClr val="666465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D7347"/>
              </a:buClr>
            </a:pPr>
            <a:endParaRPr lang="nb-NO" sz="2000" b="0" dirty="0" smtClean="0">
              <a:solidFill>
                <a:srgbClr val="666465"/>
              </a:solidFill>
              <a:latin typeface="Arial" charset="0"/>
            </a:endParaRPr>
          </a:p>
          <a:p>
            <a:pPr lvl="1">
              <a:spcBef>
                <a:spcPct val="20000"/>
              </a:spcBef>
              <a:buClr>
                <a:srgbClr val="FD7347"/>
              </a:buClr>
            </a:pPr>
            <a:endParaRPr lang="nb-NO" sz="1800" b="0" dirty="0">
              <a:solidFill>
                <a:srgbClr val="666465"/>
              </a:solidFill>
              <a:latin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 typeface="Wingdings" pitchFamily="2" charset="2"/>
              <a:buChar char="Ø"/>
            </a:pPr>
            <a:endParaRPr lang="nb-NO" sz="1800" b="0" dirty="0" smtClean="0">
              <a:solidFill>
                <a:srgbClr val="666465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D7347"/>
              </a:buClr>
            </a:pPr>
            <a:endParaRPr lang="nb-NO" sz="1800" b="0" dirty="0">
              <a:solidFill>
                <a:srgbClr val="666465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D7347"/>
              </a:buClr>
            </a:pPr>
            <a:endParaRPr lang="nb-NO" sz="1800" b="0" dirty="0">
              <a:solidFill>
                <a:srgbClr val="666465"/>
              </a:solidFill>
              <a:latin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561703"/>
              </p:ext>
            </p:extLst>
          </p:nvPr>
        </p:nvGraphicFramePr>
        <p:xfrm>
          <a:off x="611560" y="2420888"/>
          <a:ext cx="7013905" cy="2773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name="Visio" r:id="rId3" imgW="5488669" imgH="2170800" progId="Visio.Drawing.11">
                  <p:embed/>
                </p:oleObj>
              </mc:Choice>
              <mc:Fallback>
                <p:oleObj name="Visio" r:id="rId3" imgW="5488669" imgH="217080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2420888"/>
                        <a:ext cx="7013905" cy="2773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402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ssholder for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fld id="{11AD6729-3614-45A0-9602-DBA471556CB4}" type="datetime1">
              <a:rPr lang="nb-NO" smtClean="0">
                <a:solidFill>
                  <a:srgbClr val="595959"/>
                </a:solidFill>
              </a:rPr>
              <a:pPr/>
              <a:t>24.10.2013</a:t>
            </a:fld>
            <a:endParaRPr lang="en-GB" dirty="0" smtClean="0">
              <a:solidFill>
                <a:srgbClr val="595959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4664"/>
            <a:ext cx="7072313" cy="990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nb-NO" dirty="0" smtClean="0"/>
              <a:t>Modellvarianter</a:t>
            </a:r>
            <a:endParaRPr lang="nb-NO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04800" y="1340768"/>
            <a:ext cx="844366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normAutofit/>
          </a:bodyPr>
          <a:lstStyle/>
          <a:p>
            <a:pPr>
              <a:spcBef>
                <a:spcPct val="20000"/>
              </a:spcBef>
              <a:buClr>
                <a:srgbClr val="FD7347"/>
              </a:buClr>
            </a:pPr>
            <a:r>
              <a:rPr lang="nb-NO" sz="2000" b="0" dirty="0" smtClean="0">
                <a:solidFill>
                  <a:srgbClr val="666465"/>
                </a:solidFill>
                <a:latin typeface="Arial" charset="0"/>
              </a:rPr>
              <a:t>Kortsiktig usikkerhet</a:t>
            </a: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600" b="0" dirty="0" smtClean="0">
                <a:solidFill>
                  <a:srgbClr val="666465"/>
                </a:solidFill>
                <a:latin typeface="Arial" charset="0"/>
              </a:rPr>
              <a:t>For eksempel tilgjengeligheten av vindkraft</a:t>
            </a: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600" b="0" dirty="0" smtClean="0">
                <a:solidFill>
                  <a:srgbClr val="666465"/>
                </a:solidFill>
                <a:latin typeface="Arial" charset="0"/>
              </a:rPr>
              <a:t>Investeringsbeslutnings bestemmes </a:t>
            </a:r>
            <a:r>
              <a:rPr lang="nb-NO" sz="1600" b="0" u="sng" dirty="0" smtClean="0">
                <a:solidFill>
                  <a:srgbClr val="666465"/>
                </a:solidFill>
                <a:latin typeface="Arial" charset="0"/>
              </a:rPr>
              <a:t>før</a:t>
            </a:r>
            <a:r>
              <a:rPr lang="nb-NO" sz="1600" b="0" dirty="0" smtClean="0">
                <a:solidFill>
                  <a:srgbClr val="666465"/>
                </a:solidFill>
                <a:latin typeface="Arial" charset="0"/>
              </a:rPr>
              <a:t> realisering av usikre parametere</a:t>
            </a: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r>
              <a:rPr lang="nb-NO" sz="1600" b="0" dirty="0" smtClean="0">
                <a:solidFill>
                  <a:srgbClr val="666465"/>
                </a:solidFill>
                <a:latin typeface="Arial" charset="0"/>
              </a:rPr>
              <a:t>Driftsbeslutninger </a:t>
            </a:r>
            <a:r>
              <a:rPr lang="nb-NO" sz="1600" b="0" dirty="0">
                <a:solidFill>
                  <a:srgbClr val="666465"/>
                </a:solidFill>
                <a:latin typeface="Arial" charset="0"/>
              </a:rPr>
              <a:t>bestemmes </a:t>
            </a:r>
            <a:r>
              <a:rPr lang="nb-NO" sz="1600" b="0" u="sng" dirty="0" smtClean="0">
                <a:solidFill>
                  <a:srgbClr val="666465"/>
                </a:solidFill>
                <a:latin typeface="Arial" charset="0"/>
              </a:rPr>
              <a:t>etter</a:t>
            </a:r>
            <a:r>
              <a:rPr lang="nb-NO" sz="1600" b="0" dirty="0" smtClean="0">
                <a:solidFill>
                  <a:srgbClr val="666465"/>
                </a:solidFill>
                <a:latin typeface="Arial" charset="0"/>
              </a:rPr>
              <a:t> realisering </a:t>
            </a:r>
            <a:r>
              <a:rPr lang="nb-NO" sz="1600" b="0" dirty="0">
                <a:solidFill>
                  <a:srgbClr val="666465"/>
                </a:solidFill>
                <a:latin typeface="Arial" charset="0"/>
              </a:rPr>
              <a:t>av </a:t>
            </a:r>
            <a:r>
              <a:rPr lang="nb-NO" sz="1600" b="0" dirty="0" smtClean="0">
                <a:solidFill>
                  <a:srgbClr val="666465"/>
                </a:solidFill>
                <a:latin typeface="Arial" charset="0"/>
              </a:rPr>
              <a:t>usikre </a:t>
            </a:r>
            <a:r>
              <a:rPr lang="nb-NO" sz="1600" b="0" dirty="0">
                <a:solidFill>
                  <a:srgbClr val="666465"/>
                </a:solidFill>
                <a:latin typeface="Arial" charset="0"/>
              </a:rPr>
              <a:t>parametere</a:t>
            </a:r>
            <a:endParaRPr lang="nb-NO" sz="1600" b="0" dirty="0" smtClean="0">
              <a:solidFill>
                <a:srgbClr val="666465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D7347"/>
              </a:buClr>
            </a:pPr>
            <a:r>
              <a:rPr lang="nb-NO" sz="1600" b="0" dirty="0">
                <a:solidFill>
                  <a:srgbClr val="666465"/>
                </a:solidFill>
                <a:latin typeface="Arial" charset="0"/>
              </a:rPr>
              <a:t> </a:t>
            </a:r>
            <a:r>
              <a:rPr lang="nb-NO" sz="1600" b="0" dirty="0" smtClean="0">
                <a:solidFill>
                  <a:srgbClr val="666465"/>
                </a:solidFill>
                <a:latin typeface="Arial" charset="0"/>
              </a:rPr>
              <a:t>    → Investeringer tar hensyn til kortsiktig usikkerhet </a:t>
            </a:r>
          </a:p>
          <a:p>
            <a:pPr>
              <a:spcBef>
                <a:spcPct val="20000"/>
              </a:spcBef>
              <a:buClr>
                <a:srgbClr val="FD7347"/>
              </a:buClr>
            </a:pPr>
            <a:endParaRPr lang="nb-NO" sz="2000" dirty="0" smtClean="0">
              <a:solidFill>
                <a:srgbClr val="666465"/>
              </a:solidFill>
              <a:latin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endParaRPr lang="nb-NO" sz="600" b="0" dirty="0">
              <a:solidFill>
                <a:srgbClr val="666465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D7347"/>
              </a:buClr>
            </a:pPr>
            <a:endParaRPr lang="nb-NO" sz="2000" b="0" dirty="0" smtClean="0">
              <a:solidFill>
                <a:srgbClr val="666465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endParaRPr lang="nb-NO" sz="2000" b="0" dirty="0" smtClean="0">
              <a:solidFill>
                <a:srgbClr val="666465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endParaRPr lang="nb-NO" sz="2000" dirty="0" smtClean="0">
              <a:solidFill>
                <a:srgbClr val="666465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D7347"/>
              </a:buClr>
            </a:pPr>
            <a:endParaRPr lang="nb-NO" sz="2000" b="0" dirty="0">
              <a:solidFill>
                <a:srgbClr val="666465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endParaRPr lang="nb-NO" sz="2000" b="0" dirty="0" smtClean="0">
              <a:solidFill>
                <a:srgbClr val="666465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endParaRPr lang="nb-NO" sz="2000" b="0" dirty="0">
              <a:solidFill>
                <a:srgbClr val="666465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D7347"/>
              </a:buClr>
            </a:pPr>
            <a:endParaRPr lang="nb-NO" sz="2000" dirty="0">
              <a:solidFill>
                <a:srgbClr val="666465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D7347"/>
              </a:buClr>
            </a:pPr>
            <a:endParaRPr lang="nb-NO" sz="2000" b="0" dirty="0" smtClean="0">
              <a:solidFill>
                <a:srgbClr val="666465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D7347"/>
              </a:buClr>
              <a:buFont typeface="Arial" panose="020B0604020202020204" pitchFamily="34" charset="0"/>
              <a:buChar char="•"/>
            </a:pPr>
            <a:endParaRPr lang="nb-NO" sz="2000" b="0" dirty="0" smtClean="0">
              <a:solidFill>
                <a:srgbClr val="666465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D7347"/>
              </a:buClr>
            </a:pPr>
            <a:endParaRPr lang="nb-NO" sz="2000" b="0" dirty="0" smtClean="0">
              <a:solidFill>
                <a:srgbClr val="666465"/>
              </a:solidFill>
              <a:latin typeface="Arial" charset="0"/>
            </a:endParaRPr>
          </a:p>
          <a:p>
            <a:pPr lvl="1">
              <a:spcBef>
                <a:spcPct val="20000"/>
              </a:spcBef>
              <a:buClr>
                <a:srgbClr val="FD7347"/>
              </a:buClr>
            </a:pPr>
            <a:endParaRPr lang="nb-NO" sz="1800" b="0" dirty="0">
              <a:solidFill>
                <a:srgbClr val="666465"/>
              </a:solidFill>
              <a:latin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D7347"/>
              </a:buClr>
              <a:buFont typeface="Wingdings" pitchFamily="2" charset="2"/>
              <a:buChar char="Ø"/>
            </a:pPr>
            <a:endParaRPr lang="nb-NO" sz="1800" b="0" dirty="0" smtClean="0">
              <a:solidFill>
                <a:srgbClr val="666465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D7347"/>
              </a:buClr>
            </a:pPr>
            <a:endParaRPr lang="nb-NO" sz="1800" b="0" dirty="0">
              <a:solidFill>
                <a:srgbClr val="666465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D7347"/>
              </a:buClr>
            </a:pPr>
            <a:endParaRPr lang="nb-NO" sz="1800" b="0" dirty="0">
              <a:solidFill>
                <a:srgbClr val="666465"/>
              </a:solidFill>
              <a:latin typeface="Arial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733377"/>
              </p:ext>
            </p:extLst>
          </p:nvPr>
        </p:nvGraphicFramePr>
        <p:xfrm>
          <a:off x="1115616" y="3212976"/>
          <a:ext cx="6373111" cy="2093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" name="Visio" r:id="rId3" imgW="4848994" imgH="1591704" progId="Visio.Drawing.11">
                  <p:embed/>
                </p:oleObj>
              </mc:Choice>
              <mc:Fallback>
                <p:oleObj name="Visio" r:id="rId3" imgW="4848994" imgH="159170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616" y="3212976"/>
                        <a:ext cx="6373111" cy="20930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668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024" y="2420888"/>
            <a:ext cx="7772400" cy="1143000"/>
          </a:xfrm>
        </p:spPr>
        <p:txBody>
          <a:bodyPr/>
          <a:lstStyle/>
          <a:p>
            <a:r>
              <a:rPr lang="nb-NO" dirty="0" smtClean="0"/>
              <a:t>Modelleksempler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B3AE-D121-4FF3-9A36-F6AA0CBA0C13}" type="datetime1">
              <a:rPr lang="nb-NO" smtClean="0"/>
              <a:pPr/>
              <a:t>24.10.2013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5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46538"/>
            <a:ext cx="1536325" cy="1914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772400" cy="1143000"/>
          </a:xfrm>
        </p:spPr>
        <p:txBody>
          <a:bodyPr/>
          <a:lstStyle/>
          <a:p>
            <a:pPr eaLnBrk="1" hangingPunct="1"/>
            <a:r>
              <a:rPr lang="nb-NO" dirty="0" smtClean="0"/>
              <a:t>Nasjonal energisystemmodell </a:t>
            </a:r>
            <a:br>
              <a:rPr lang="nb-NO" dirty="0" smtClean="0"/>
            </a:br>
            <a:r>
              <a:rPr lang="nb-NO" dirty="0" smtClean="0"/>
              <a:t>(TIMES-Norway)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2" y="1700212"/>
            <a:ext cx="8136259" cy="4393083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nb-NO" sz="2000" dirty="0" smtClean="0"/>
              <a:t>TIMES-Norway er en tekno-økonomisk, «</a:t>
            </a:r>
            <a:r>
              <a:rPr lang="nb-NO" sz="2000" dirty="0" err="1" smtClean="0"/>
              <a:t>bottom</a:t>
            </a:r>
            <a:r>
              <a:rPr lang="nb-NO" sz="2000" dirty="0" smtClean="0"/>
              <a:t>-up» energisystemmodell av det norske energisystemet</a:t>
            </a:r>
          </a:p>
          <a:p>
            <a:pPr lvl="1" eaLnBrk="1" hangingPunct="1">
              <a:buSzPct val="85000"/>
              <a:buFont typeface="Wingdings" pitchFamily="2" charset="2"/>
              <a:buChar char="Ø"/>
              <a:defRPr/>
            </a:pPr>
            <a:r>
              <a:rPr lang="nb-NO" sz="1800" dirty="0">
                <a:cs typeface="Arial" charset="0"/>
              </a:rPr>
              <a:t>Utviklet av IFE i samarbeid med </a:t>
            </a:r>
            <a:r>
              <a:rPr lang="nb-NO" sz="1800" dirty="0" smtClean="0">
                <a:cs typeface="Arial" charset="0"/>
              </a:rPr>
              <a:t>NVE</a:t>
            </a:r>
          </a:p>
          <a:p>
            <a:pPr lvl="1" eaLnBrk="1" hangingPunct="1">
              <a:buSzPct val="85000"/>
              <a:buFont typeface="Wingdings" pitchFamily="2" charset="2"/>
              <a:buChar char="Ø"/>
              <a:defRPr/>
            </a:pPr>
            <a:r>
              <a:rPr lang="nb-NO" sz="1800" dirty="0" smtClean="0">
                <a:cs typeface="Arial" charset="0"/>
              </a:rPr>
              <a:t>Norge </a:t>
            </a:r>
            <a:r>
              <a:rPr lang="nb-NO" sz="1800" dirty="0">
                <a:cs typeface="Arial" charset="0"/>
              </a:rPr>
              <a:t>er inndelt i 7 regioner</a:t>
            </a:r>
          </a:p>
          <a:p>
            <a:pPr lvl="1" eaLnBrk="1" hangingPunct="1">
              <a:buSzPct val="85000"/>
              <a:buFont typeface="Wingdings" pitchFamily="2" charset="2"/>
              <a:buChar char="Ø"/>
              <a:defRPr/>
            </a:pPr>
            <a:r>
              <a:rPr lang="nb-NO" sz="1800" dirty="0" smtClean="0">
                <a:cs typeface="Arial" charset="0"/>
              </a:rPr>
              <a:t>Modellen </a:t>
            </a:r>
            <a:r>
              <a:rPr lang="nb-NO" sz="1800" dirty="0">
                <a:cs typeface="Arial" charset="0"/>
              </a:rPr>
              <a:t>har høy tidsoppløsning</a:t>
            </a:r>
          </a:p>
          <a:p>
            <a:pPr lvl="1" eaLnBrk="1" hangingPunct="1">
              <a:buSzPct val="85000"/>
              <a:buFont typeface="Wingdings" pitchFamily="2" charset="2"/>
              <a:buChar char="Ø"/>
              <a:defRPr/>
            </a:pPr>
            <a:r>
              <a:rPr lang="nb-NO" sz="1800" dirty="0">
                <a:cs typeface="Arial" charset="0"/>
              </a:rPr>
              <a:t>Modellhorisont: 2006 </a:t>
            </a:r>
            <a:r>
              <a:rPr lang="nb-NO" sz="1800" dirty="0" smtClean="0">
                <a:cs typeface="Arial" charset="0"/>
              </a:rPr>
              <a:t>– 2050</a:t>
            </a:r>
          </a:p>
          <a:p>
            <a:pPr lvl="1" eaLnBrk="1" hangingPunct="1">
              <a:buSzPct val="85000"/>
              <a:buFont typeface="Wingdings" pitchFamily="2" charset="2"/>
              <a:buChar char="Ø"/>
              <a:defRPr/>
            </a:pPr>
            <a:r>
              <a:rPr lang="nb-NO" sz="1800" dirty="0" smtClean="0">
                <a:cs typeface="Arial" charset="0"/>
              </a:rPr>
              <a:t>Kan linkes med Samkjøringsmodellen</a:t>
            </a:r>
            <a:endParaRPr lang="nb-NO" sz="2200" dirty="0">
              <a:cs typeface="Arial" charset="0"/>
            </a:endParaRPr>
          </a:p>
          <a:p>
            <a:pPr eaLnBrk="1" hangingPunct="1">
              <a:buSzPct val="85000"/>
              <a:buFont typeface="Arial" pitchFamily="34" charset="0"/>
              <a:buChar char="•"/>
              <a:defRPr/>
            </a:pPr>
            <a:r>
              <a:rPr lang="nb-NO" sz="2000" dirty="0"/>
              <a:t>Modellen antar perfekt konkurranse og forutseenhet og drives av fremtidig </a:t>
            </a:r>
            <a:r>
              <a:rPr lang="nb-NO" sz="2000" dirty="0" smtClean="0"/>
              <a:t>energietterspørsel</a:t>
            </a:r>
          </a:p>
          <a:p>
            <a:pPr eaLnBrk="1" hangingPunct="1">
              <a:buSzPct val="85000"/>
              <a:buFont typeface="Arial" pitchFamily="34" charset="0"/>
              <a:buChar char="•"/>
              <a:defRPr/>
            </a:pPr>
            <a:r>
              <a:rPr lang="nb-NO" sz="2200" dirty="0">
                <a:cs typeface="Arial" charset="0"/>
              </a:rPr>
              <a:t>Energietterspørsel er eksogen input til modellen</a:t>
            </a:r>
          </a:p>
          <a:p>
            <a:pPr lvl="1" eaLnBrk="1" hangingPunct="1">
              <a:buSzPct val="85000"/>
              <a:buFont typeface="Wingdings" pitchFamily="2" charset="2"/>
              <a:buChar char="Ø"/>
              <a:defRPr/>
            </a:pPr>
            <a:r>
              <a:rPr lang="nb-NO" sz="1800" dirty="0">
                <a:cs typeface="Arial" charset="0"/>
              </a:rPr>
              <a:t>Det er 75-78 etterspørselskategorier i hver region</a:t>
            </a:r>
          </a:p>
          <a:p>
            <a:pPr lvl="1" eaLnBrk="1" hangingPunct="1">
              <a:buSzPct val="85000"/>
              <a:buFont typeface="Wingdings" pitchFamily="2" charset="2"/>
              <a:buChar char="Ø"/>
              <a:defRPr/>
            </a:pPr>
            <a:r>
              <a:rPr lang="nb-NO" sz="1800" dirty="0">
                <a:cs typeface="Arial" charset="0"/>
              </a:rPr>
              <a:t>Hver etterspørselssektor er delt inn i undersektorer og etterspørselstyper:</a:t>
            </a:r>
          </a:p>
          <a:p>
            <a:pPr lvl="2" eaLnBrk="1" hangingPunct="1">
              <a:buSzPct val="85000"/>
              <a:buFont typeface="Wingdings" pitchFamily="2" charset="2"/>
              <a:buChar char="ü"/>
              <a:defRPr/>
            </a:pPr>
            <a:r>
              <a:rPr lang="nb-NO" sz="1600" dirty="0">
                <a:cs typeface="Arial" charset="0"/>
              </a:rPr>
              <a:t>Elektrisitet, varme, kjøling, råstoff, kjøretøy-km, tonn-km</a:t>
            </a:r>
          </a:p>
          <a:p>
            <a:pPr eaLnBrk="1" hangingPunct="1">
              <a:buSzPct val="85000"/>
              <a:buFont typeface="Arial" pitchFamily="34" charset="0"/>
              <a:buChar char="•"/>
              <a:defRPr/>
            </a:pPr>
            <a:endParaRPr lang="nb-NO" sz="2200" dirty="0" smtClean="0">
              <a:cs typeface="Arial" charset="0"/>
            </a:endParaRPr>
          </a:p>
          <a:p>
            <a:pPr marL="0" indent="0" eaLnBrk="1" hangingPunct="1">
              <a:buFontTx/>
              <a:buNone/>
              <a:defRPr/>
            </a:pPr>
            <a:endParaRPr lang="nb-NO" dirty="0" smtClean="0"/>
          </a:p>
          <a:p>
            <a:pPr eaLnBrk="1" hangingPunct="1">
              <a:buFontTx/>
              <a:buNone/>
              <a:defRPr/>
            </a:pPr>
            <a:endParaRPr lang="nb-NO" sz="1200" dirty="0" smtClean="0"/>
          </a:p>
        </p:txBody>
      </p:sp>
    </p:spTree>
    <p:extLst>
      <p:ext uri="{BB962C8B-B14F-4D97-AF65-F5344CB8AC3E}">
        <p14:creationId xmlns:p14="http://schemas.microsoft.com/office/powerpoint/2010/main" val="187120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ssholder for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fld id="{11AD6729-3614-45A0-9602-DBA471556CB4}" type="datetime1">
              <a:rPr lang="nb-NO" smtClean="0">
                <a:solidFill>
                  <a:srgbClr val="595959"/>
                </a:solidFill>
              </a:rPr>
              <a:pPr/>
              <a:t>24.10.2013</a:t>
            </a:fld>
            <a:endParaRPr lang="en-GB" dirty="0" smtClean="0">
              <a:solidFill>
                <a:srgbClr val="595959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352928" cy="990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nb-NO" dirty="0" smtClean="0"/>
              <a:t>NET-Model</a:t>
            </a:r>
            <a:endParaRPr lang="nb-NO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04800" y="1556792"/>
            <a:ext cx="844366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normAutofit fontScale="85000" lnSpcReduction="10000"/>
          </a:bodyPr>
          <a:lstStyle/>
          <a:p>
            <a:pPr marL="342900" lvl="1" indent="-342900">
              <a:lnSpc>
                <a:spcPct val="150000"/>
              </a:lnSpc>
              <a:spcBef>
                <a:spcPct val="20000"/>
              </a:spcBef>
              <a:buClr>
                <a:srgbClr val="FD7347"/>
              </a:buClr>
              <a:buFontTx/>
              <a:buChar char="•"/>
            </a:pPr>
            <a:r>
              <a:rPr lang="nb-NO" sz="2000" b="0" u="sng" dirty="0" smtClean="0">
                <a:solidFill>
                  <a:srgbClr val="666465"/>
                </a:solidFill>
                <a:latin typeface="Arial" charset="0"/>
              </a:rPr>
              <a:t>N</a:t>
            </a:r>
            <a:r>
              <a:rPr lang="nb-NO" sz="2000" b="0" dirty="0" smtClean="0">
                <a:solidFill>
                  <a:srgbClr val="666465"/>
                </a:solidFill>
                <a:latin typeface="Arial" charset="0"/>
              </a:rPr>
              <a:t>ord </a:t>
            </a:r>
            <a:r>
              <a:rPr lang="nb-NO" sz="2000" b="0" u="sng" dirty="0" smtClean="0">
                <a:solidFill>
                  <a:srgbClr val="666465"/>
                </a:solidFill>
                <a:latin typeface="Arial" charset="0"/>
              </a:rPr>
              <a:t>E</a:t>
            </a:r>
            <a:r>
              <a:rPr lang="nb-NO" sz="2000" b="0" dirty="0" smtClean="0">
                <a:solidFill>
                  <a:srgbClr val="666465"/>
                </a:solidFill>
                <a:latin typeface="Arial" charset="0"/>
              </a:rPr>
              <a:t>uropeisk </a:t>
            </a:r>
            <a:r>
              <a:rPr lang="nb-NO" sz="2000" b="0" u="sng" dirty="0" smtClean="0">
                <a:solidFill>
                  <a:srgbClr val="666465"/>
                </a:solidFill>
                <a:latin typeface="Arial" charset="0"/>
              </a:rPr>
              <a:t>T</a:t>
            </a:r>
            <a:r>
              <a:rPr lang="nb-NO" sz="2000" b="0" dirty="0" smtClean="0">
                <a:solidFill>
                  <a:srgbClr val="666465"/>
                </a:solidFill>
                <a:latin typeface="Arial" charset="0"/>
              </a:rPr>
              <a:t>IMES modell</a:t>
            </a:r>
          </a:p>
          <a:p>
            <a:pPr marL="342900" lvl="1" indent="-342900">
              <a:lnSpc>
                <a:spcPct val="150000"/>
              </a:lnSpc>
              <a:spcBef>
                <a:spcPct val="20000"/>
              </a:spcBef>
              <a:buClr>
                <a:srgbClr val="FD7347"/>
              </a:buClr>
              <a:buFontTx/>
              <a:buChar char="•"/>
            </a:pPr>
            <a:endParaRPr lang="nb-NO" sz="600" b="0" dirty="0" smtClean="0">
              <a:solidFill>
                <a:srgbClr val="666465"/>
              </a:solidFill>
              <a:latin typeface="Arial" charset="0"/>
            </a:endParaRPr>
          </a:p>
          <a:p>
            <a:pPr marL="342900" lvl="1" indent="-342900">
              <a:lnSpc>
                <a:spcPct val="150000"/>
              </a:lnSpc>
              <a:spcBef>
                <a:spcPct val="20000"/>
              </a:spcBef>
              <a:buClr>
                <a:srgbClr val="FD7347"/>
              </a:buClr>
              <a:buFontTx/>
              <a:buChar char="•"/>
            </a:pPr>
            <a:r>
              <a:rPr lang="nb-NO" sz="2000" b="0" dirty="0" smtClean="0">
                <a:solidFill>
                  <a:srgbClr val="666465"/>
                </a:solidFill>
                <a:latin typeface="Arial" charset="0"/>
              </a:rPr>
              <a:t>Modell under utvikling</a:t>
            </a:r>
          </a:p>
          <a:p>
            <a:pPr marL="342900" lvl="1" indent="-342900">
              <a:lnSpc>
                <a:spcPct val="150000"/>
              </a:lnSpc>
              <a:spcBef>
                <a:spcPct val="20000"/>
              </a:spcBef>
              <a:buClr>
                <a:srgbClr val="FD7347"/>
              </a:buClr>
              <a:buFontTx/>
              <a:buChar char="•"/>
            </a:pPr>
            <a:endParaRPr lang="nb-NO" sz="500" b="0" dirty="0" smtClean="0">
              <a:solidFill>
                <a:srgbClr val="666465"/>
              </a:solidFill>
              <a:latin typeface="Arial" charset="0"/>
            </a:endParaRPr>
          </a:p>
          <a:p>
            <a:pPr marL="342900" lvl="1" indent="-342900">
              <a:lnSpc>
                <a:spcPct val="150000"/>
              </a:lnSpc>
              <a:spcBef>
                <a:spcPct val="20000"/>
              </a:spcBef>
              <a:buClr>
                <a:srgbClr val="FD7347"/>
              </a:buClr>
              <a:buFontTx/>
              <a:buChar char="•"/>
            </a:pPr>
            <a:r>
              <a:rPr lang="nb-NO" sz="2000" b="0" dirty="0" smtClean="0">
                <a:solidFill>
                  <a:srgbClr val="666465"/>
                </a:solidFill>
                <a:latin typeface="Arial" charset="0"/>
              </a:rPr>
              <a:t>Utgangspunkt i TIMES-Norway</a:t>
            </a:r>
          </a:p>
          <a:p>
            <a:pPr marL="342900" lvl="1" indent="-342900">
              <a:lnSpc>
                <a:spcPct val="150000"/>
              </a:lnSpc>
              <a:spcBef>
                <a:spcPct val="20000"/>
              </a:spcBef>
              <a:buClr>
                <a:srgbClr val="FD7347"/>
              </a:buClr>
              <a:buFontTx/>
              <a:buChar char="•"/>
            </a:pPr>
            <a:endParaRPr lang="nb-NO" sz="600" b="0" dirty="0" smtClean="0">
              <a:solidFill>
                <a:srgbClr val="666465"/>
              </a:solidFill>
              <a:latin typeface="Arial" charset="0"/>
            </a:endParaRPr>
          </a:p>
          <a:p>
            <a:pPr marL="342900" lvl="1" indent="-342900">
              <a:lnSpc>
                <a:spcPct val="150000"/>
              </a:lnSpc>
              <a:spcBef>
                <a:spcPct val="20000"/>
              </a:spcBef>
              <a:buClr>
                <a:srgbClr val="FD7347"/>
              </a:buClr>
              <a:buFontTx/>
              <a:buChar char="•"/>
            </a:pPr>
            <a:r>
              <a:rPr lang="nb-NO" sz="2000" b="0" dirty="0" smtClean="0">
                <a:solidFill>
                  <a:srgbClr val="666465"/>
                </a:solidFill>
                <a:latin typeface="Arial" charset="0"/>
              </a:rPr>
              <a:t>Regioner: DK(2), SE(4), NO(7), FI, UK, DE, NL, +</a:t>
            </a:r>
          </a:p>
          <a:p>
            <a:pPr marL="800100" lvl="2" indent="-342900">
              <a:lnSpc>
                <a:spcPct val="150000"/>
              </a:lnSpc>
              <a:spcBef>
                <a:spcPct val="20000"/>
              </a:spcBef>
              <a:buClr>
                <a:srgbClr val="FD7347"/>
              </a:buClr>
              <a:buFontTx/>
              <a:buChar char="•"/>
            </a:pPr>
            <a:r>
              <a:rPr lang="nb-NO" sz="1600" b="0" dirty="0" smtClean="0">
                <a:solidFill>
                  <a:srgbClr val="666465"/>
                </a:solidFill>
                <a:latin typeface="Arial" charset="0"/>
              </a:rPr>
              <a:t>Detaljert energisystemmodell av Danmark, Sverige og Norge</a:t>
            </a:r>
          </a:p>
          <a:p>
            <a:pPr marL="800100" lvl="2" indent="-342900">
              <a:lnSpc>
                <a:spcPct val="150000"/>
              </a:lnSpc>
              <a:spcBef>
                <a:spcPct val="20000"/>
              </a:spcBef>
              <a:buClr>
                <a:srgbClr val="FD7347"/>
              </a:buClr>
              <a:buFontTx/>
              <a:buChar char="•"/>
            </a:pPr>
            <a:r>
              <a:rPr lang="nb-NO" sz="1600" b="0" dirty="0" smtClean="0">
                <a:solidFill>
                  <a:srgbClr val="666465"/>
                </a:solidFill>
                <a:latin typeface="Arial" charset="0"/>
              </a:rPr>
              <a:t>Andre regioner – kun elektrisitetssystemet</a:t>
            </a:r>
          </a:p>
          <a:p>
            <a:pPr marL="800100" lvl="2" indent="-342900">
              <a:lnSpc>
                <a:spcPct val="150000"/>
              </a:lnSpc>
              <a:spcBef>
                <a:spcPct val="20000"/>
              </a:spcBef>
              <a:buClr>
                <a:srgbClr val="FD7347"/>
              </a:buClr>
              <a:buFontTx/>
              <a:buChar char="•"/>
            </a:pPr>
            <a:endParaRPr lang="nb-NO" sz="600" b="0" dirty="0" smtClean="0">
              <a:solidFill>
                <a:srgbClr val="666465"/>
              </a:solidFill>
              <a:latin typeface="Arial" charset="0"/>
            </a:endParaRPr>
          </a:p>
          <a:p>
            <a:pPr marL="342900" lvl="1" indent="-342900">
              <a:lnSpc>
                <a:spcPct val="150000"/>
              </a:lnSpc>
              <a:spcBef>
                <a:spcPct val="20000"/>
              </a:spcBef>
              <a:buClr>
                <a:srgbClr val="FD7347"/>
              </a:buClr>
              <a:buFontTx/>
              <a:buChar char="•"/>
            </a:pPr>
            <a:r>
              <a:rPr lang="nb-NO" sz="2000" b="0" dirty="0" smtClean="0">
                <a:solidFill>
                  <a:srgbClr val="666465"/>
                </a:solidFill>
                <a:latin typeface="Arial" charset="0"/>
              </a:rPr>
              <a:t>Hovedmål med modell = analysere Norge i en nord Europeisk sammenheng </a:t>
            </a:r>
          </a:p>
          <a:p>
            <a:pPr marL="800100" lvl="2" indent="-342900">
              <a:lnSpc>
                <a:spcPct val="150000"/>
              </a:lnSpc>
              <a:spcBef>
                <a:spcPct val="20000"/>
              </a:spcBef>
              <a:buClr>
                <a:srgbClr val="FD7347"/>
              </a:buClr>
              <a:buFontTx/>
              <a:buChar char="•"/>
            </a:pPr>
            <a:r>
              <a:rPr lang="nb-NO" sz="1700" b="0" dirty="0" smtClean="0">
                <a:solidFill>
                  <a:srgbClr val="666465"/>
                </a:solidFill>
                <a:latin typeface="Arial" charset="0"/>
              </a:rPr>
              <a:t>Optimalt </a:t>
            </a:r>
            <a:r>
              <a:rPr lang="nb-NO" sz="1700" b="0" dirty="0">
                <a:solidFill>
                  <a:srgbClr val="666465"/>
                </a:solidFill>
                <a:latin typeface="Arial" charset="0"/>
              </a:rPr>
              <a:t>samspill med Norge energisystemet og resten av Europa/ </a:t>
            </a:r>
            <a:r>
              <a:rPr lang="nb-NO" sz="1700" b="0" dirty="0" smtClean="0">
                <a:solidFill>
                  <a:srgbClr val="666465"/>
                </a:solidFill>
                <a:latin typeface="Arial" charset="0"/>
              </a:rPr>
              <a:t>verden</a:t>
            </a:r>
          </a:p>
          <a:p>
            <a:pPr marL="800100" lvl="2" indent="-342900">
              <a:lnSpc>
                <a:spcPct val="150000"/>
              </a:lnSpc>
              <a:spcBef>
                <a:spcPct val="20000"/>
              </a:spcBef>
              <a:buClr>
                <a:srgbClr val="FD7347"/>
              </a:buClr>
              <a:buFontTx/>
              <a:buChar char="•"/>
            </a:pPr>
            <a:r>
              <a:rPr lang="nb-NO" sz="1700" b="0" dirty="0" smtClean="0">
                <a:solidFill>
                  <a:srgbClr val="666465"/>
                </a:solidFill>
                <a:latin typeface="Arial" charset="0"/>
              </a:rPr>
              <a:t>Hvordan påvirker ulik Europeisk og global utvikling Norges energisystem</a:t>
            </a:r>
            <a:endParaRPr lang="nb-NO" sz="2000" b="0" dirty="0">
              <a:solidFill>
                <a:srgbClr val="666465"/>
              </a:solidFill>
              <a:latin typeface="Arial" charset="0"/>
            </a:endParaRPr>
          </a:p>
          <a:p>
            <a:pPr marL="800100" lvl="2" indent="-342900">
              <a:lnSpc>
                <a:spcPct val="150000"/>
              </a:lnSpc>
              <a:spcBef>
                <a:spcPct val="20000"/>
              </a:spcBef>
              <a:buClr>
                <a:srgbClr val="FD7347"/>
              </a:buClr>
              <a:buFontTx/>
              <a:buChar char="•"/>
            </a:pPr>
            <a:endParaRPr lang="nb-NO" sz="2000" b="0" dirty="0" smtClean="0">
              <a:solidFill>
                <a:srgbClr val="666465"/>
              </a:solidFill>
              <a:latin typeface="Arial" charset="0"/>
            </a:endParaRPr>
          </a:p>
          <a:p>
            <a:pPr marL="800100" lvl="2" indent="-342900">
              <a:lnSpc>
                <a:spcPct val="150000"/>
              </a:lnSpc>
              <a:spcBef>
                <a:spcPct val="20000"/>
              </a:spcBef>
              <a:buClr>
                <a:srgbClr val="FD7347"/>
              </a:buClr>
              <a:buFontTx/>
              <a:buChar char="•"/>
            </a:pPr>
            <a:endParaRPr lang="nb-NO" sz="2000" b="0" dirty="0" smtClean="0">
              <a:solidFill>
                <a:srgbClr val="666465"/>
              </a:solidFill>
              <a:latin typeface="Arial" charset="0"/>
            </a:endParaRPr>
          </a:p>
          <a:p>
            <a:pPr marL="342900" lvl="1" indent="-342900">
              <a:lnSpc>
                <a:spcPct val="150000"/>
              </a:lnSpc>
              <a:spcBef>
                <a:spcPct val="20000"/>
              </a:spcBef>
              <a:buClr>
                <a:srgbClr val="FD7347"/>
              </a:buClr>
              <a:buFontTx/>
              <a:buChar char="•"/>
            </a:pPr>
            <a:endParaRPr lang="nb-NO" sz="1800" b="0" dirty="0">
              <a:solidFill>
                <a:srgbClr val="666465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D7347"/>
              </a:buClr>
            </a:pPr>
            <a:endParaRPr lang="nb-NO" sz="1800" b="0" dirty="0">
              <a:solidFill>
                <a:srgbClr val="66646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14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4" t="55293" r="62363" b="23326"/>
          <a:stretch/>
        </p:blipFill>
        <p:spPr bwMode="auto">
          <a:xfrm>
            <a:off x="5076056" y="1583482"/>
            <a:ext cx="3600400" cy="1947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6" name="Plassholder for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fld id="{11AD6729-3614-45A0-9602-DBA471556CB4}" type="datetime1">
              <a:rPr lang="nb-NO" smtClean="0">
                <a:solidFill>
                  <a:srgbClr val="595959"/>
                </a:solidFill>
              </a:rPr>
              <a:pPr/>
              <a:t>24.10.2013</a:t>
            </a:fld>
            <a:endParaRPr lang="en-GB" dirty="0" smtClean="0">
              <a:solidFill>
                <a:srgbClr val="595959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352928" cy="990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nb-NO" dirty="0" smtClean="0"/>
              <a:t>ETSAP-TIAM</a:t>
            </a:r>
            <a:endParaRPr lang="nb-NO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04800" y="1556792"/>
            <a:ext cx="844366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normAutofit/>
          </a:bodyPr>
          <a:lstStyle/>
          <a:p>
            <a:pPr marL="342900" lvl="1" indent="-342900">
              <a:lnSpc>
                <a:spcPct val="150000"/>
              </a:lnSpc>
              <a:spcBef>
                <a:spcPct val="20000"/>
              </a:spcBef>
              <a:buClr>
                <a:srgbClr val="FD7347"/>
              </a:buClr>
              <a:buFontTx/>
              <a:buChar char="•"/>
            </a:pPr>
            <a:r>
              <a:rPr lang="nb-NO" sz="2000" b="0" dirty="0" smtClean="0">
                <a:solidFill>
                  <a:srgbClr val="666465"/>
                </a:solidFill>
                <a:latin typeface="Arial" charset="0"/>
              </a:rPr>
              <a:t>Global TIMES modell (2005 -2100)</a:t>
            </a:r>
          </a:p>
          <a:p>
            <a:pPr marL="342900" lvl="1" indent="-342900">
              <a:lnSpc>
                <a:spcPct val="150000"/>
              </a:lnSpc>
              <a:spcBef>
                <a:spcPct val="20000"/>
              </a:spcBef>
              <a:buClr>
                <a:srgbClr val="FD7347"/>
              </a:buClr>
              <a:buFontTx/>
              <a:buChar char="•"/>
            </a:pPr>
            <a:r>
              <a:rPr lang="nb-NO" sz="2000" b="0" dirty="0" smtClean="0">
                <a:solidFill>
                  <a:srgbClr val="666465"/>
                </a:solidFill>
                <a:latin typeface="Arial" charset="0"/>
              </a:rPr>
              <a:t>15 regioner</a:t>
            </a:r>
          </a:p>
          <a:p>
            <a:pPr marL="342900" lvl="1" indent="-342900">
              <a:lnSpc>
                <a:spcPct val="150000"/>
              </a:lnSpc>
              <a:spcBef>
                <a:spcPct val="20000"/>
              </a:spcBef>
              <a:buClr>
                <a:srgbClr val="FD7347"/>
              </a:buClr>
              <a:buFontTx/>
              <a:buChar char="•"/>
            </a:pPr>
            <a:r>
              <a:rPr lang="nb-NO" sz="2000" b="0" dirty="0" smtClean="0">
                <a:solidFill>
                  <a:srgbClr val="666465"/>
                </a:solidFill>
                <a:latin typeface="Arial" charset="0"/>
              </a:rPr>
              <a:t>Modellegenskaper</a:t>
            </a:r>
          </a:p>
          <a:p>
            <a:pPr marL="800100" lvl="2" indent="-342900">
              <a:lnSpc>
                <a:spcPct val="150000"/>
              </a:lnSpc>
              <a:spcBef>
                <a:spcPct val="20000"/>
              </a:spcBef>
              <a:buClr>
                <a:srgbClr val="FD7347"/>
              </a:buClr>
              <a:buFontTx/>
              <a:buChar char="•"/>
            </a:pPr>
            <a:r>
              <a:rPr lang="nb-NO" sz="1600" b="0" dirty="0" smtClean="0">
                <a:solidFill>
                  <a:srgbClr val="666465"/>
                </a:solidFill>
                <a:latin typeface="Arial" charset="0"/>
              </a:rPr>
              <a:t>Endogene energipriser inkludert olje og gass</a:t>
            </a:r>
          </a:p>
          <a:p>
            <a:pPr marL="800100" lvl="2" indent="-342900">
              <a:lnSpc>
                <a:spcPct val="150000"/>
              </a:lnSpc>
              <a:spcBef>
                <a:spcPct val="20000"/>
              </a:spcBef>
              <a:buClr>
                <a:srgbClr val="FD7347"/>
              </a:buClr>
              <a:buFontTx/>
              <a:buChar char="•"/>
            </a:pPr>
            <a:r>
              <a:rPr lang="nb-NO" sz="1600" b="0" dirty="0" smtClean="0">
                <a:solidFill>
                  <a:srgbClr val="666465"/>
                </a:solidFill>
                <a:latin typeface="Arial" charset="0"/>
              </a:rPr>
              <a:t>Handel mellom regioner; fossile produkter og noe el. handel</a:t>
            </a:r>
          </a:p>
          <a:p>
            <a:pPr marL="800100" lvl="2" indent="-342900">
              <a:lnSpc>
                <a:spcPct val="150000"/>
              </a:lnSpc>
              <a:spcBef>
                <a:spcPct val="20000"/>
              </a:spcBef>
              <a:buClr>
                <a:srgbClr val="FD7347"/>
              </a:buClr>
              <a:buFontTx/>
              <a:buChar char="•"/>
            </a:pPr>
            <a:r>
              <a:rPr lang="nb-NO" sz="1600" b="0" dirty="0" smtClean="0">
                <a:solidFill>
                  <a:srgbClr val="666465"/>
                </a:solidFill>
                <a:latin typeface="Arial" charset="0"/>
              </a:rPr>
              <a:t>Globale utslipp av drivhusgasser</a:t>
            </a:r>
          </a:p>
          <a:p>
            <a:pPr marL="342900" lvl="1" indent="-342900">
              <a:lnSpc>
                <a:spcPct val="150000"/>
              </a:lnSpc>
              <a:spcBef>
                <a:spcPct val="20000"/>
              </a:spcBef>
              <a:buClr>
                <a:srgbClr val="FD7347"/>
              </a:buClr>
              <a:buFontTx/>
              <a:buChar char="•"/>
            </a:pPr>
            <a:r>
              <a:rPr lang="nb-NO" sz="2000" b="0" dirty="0" smtClean="0">
                <a:solidFill>
                  <a:srgbClr val="666465"/>
                </a:solidFill>
                <a:latin typeface="Arial" charset="0"/>
              </a:rPr>
              <a:t>Kontinuerlig oppdatering basert på samarbeid med andre brukere</a:t>
            </a:r>
            <a:endParaRPr lang="nb-NO" sz="2000" b="0" dirty="0">
              <a:solidFill>
                <a:srgbClr val="666465"/>
              </a:solidFill>
              <a:latin typeface="Arial" charset="0"/>
            </a:endParaRPr>
          </a:p>
          <a:p>
            <a:pPr marL="800100" lvl="2" indent="-342900">
              <a:lnSpc>
                <a:spcPct val="150000"/>
              </a:lnSpc>
              <a:spcBef>
                <a:spcPct val="20000"/>
              </a:spcBef>
              <a:buClr>
                <a:srgbClr val="FD7347"/>
              </a:buClr>
              <a:buFontTx/>
              <a:buChar char="•"/>
            </a:pPr>
            <a:r>
              <a:rPr lang="nb-NO" sz="1600" b="0" dirty="0" smtClean="0">
                <a:solidFill>
                  <a:srgbClr val="666465"/>
                </a:solidFill>
                <a:latin typeface="Arial" charset="0"/>
              </a:rPr>
              <a:t>8 partnere</a:t>
            </a:r>
          </a:p>
          <a:p>
            <a:pPr marL="800100" lvl="2" indent="-342900">
              <a:lnSpc>
                <a:spcPct val="150000"/>
              </a:lnSpc>
              <a:spcBef>
                <a:spcPct val="20000"/>
              </a:spcBef>
              <a:buClr>
                <a:srgbClr val="FD7347"/>
              </a:buClr>
              <a:buFontTx/>
              <a:buChar char="•"/>
            </a:pPr>
            <a:r>
              <a:rPr lang="nb-NO" sz="1600" b="0" dirty="0" smtClean="0">
                <a:solidFill>
                  <a:srgbClr val="666465"/>
                </a:solidFill>
                <a:latin typeface="Arial" charset="0"/>
              </a:rPr>
              <a:t>Delvis finansiert av ETSAP</a:t>
            </a:r>
          </a:p>
          <a:p>
            <a:pPr>
              <a:lnSpc>
                <a:spcPct val="80000"/>
              </a:lnSpc>
            </a:pPr>
            <a:endParaRPr lang="nb-NO" sz="2000" b="0" dirty="0">
              <a:solidFill>
                <a:srgbClr val="666465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nb-NO" sz="2000" b="0" dirty="0" smtClean="0">
              <a:solidFill>
                <a:srgbClr val="666465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nb-NO" sz="2000" b="0" dirty="0">
              <a:solidFill>
                <a:srgbClr val="666465"/>
              </a:solidFill>
              <a:latin typeface="Arial" charset="0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Clr>
                <a:srgbClr val="FD7347"/>
              </a:buClr>
            </a:pPr>
            <a:endParaRPr lang="nb-NO" sz="2000" b="0" dirty="0" smtClean="0">
              <a:solidFill>
                <a:srgbClr val="666465"/>
              </a:solidFill>
              <a:latin typeface="Arial" charset="0"/>
            </a:endParaRPr>
          </a:p>
          <a:p>
            <a:pPr marL="342900" lvl="1" indent="-342900">
              <a:lnSpc>
                <a:spcPct val="150000"/>
              </a:lnSpc>
              <a:spcBef>
                <a:spcPct val="20000"/>
              </a:spcBef>
              <a:buClr>
                <a:srgbClr val="FD7347"/>
              </a:buClr>
              <a:buFontTx/>
              <a:buChar char="•"/>
            </a:pPr>
            <a:endParaRPr lang="nb-NO" sz="1800" b="0" dirty="0">
              <a:solidFill>
                <a:srgbClr val="666465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FD7347"/>
              </a:buClr>
            </a:pPr>
            <a:endParaRPr lang="nb-NO" sz="1800" b="0" dirty="0">
              <a:solidFill>
                <a:srgbClr val="66646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79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1143000"/>
          </a:xfrm>
        </p:spPr>
        <p:txBody>
          <a:bodyPr/>
          <a:lstStyle/>
          <a:p>
            <a:r>
              <a:rPr lang="nb-NO" dirty="0" smtClean="0"/>
              <a:t>Tidsinndeling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4114800"/>
          </a:xfrm>
        </p:spPr>
        <p:txBody>
          <a:bodyPr/>
          <a:lstStyle/>
          <a:p>
            <a:r>
              <a:rPr lang="nb-NO" sz="2000" dirty="0" smtClean="0"/>
              <a:t>Tidsinndeling er definert av bruker</a:t>
            </a:r>
          </a:p>
          <a:p>
            <a:pPr lvl="1"/>
            <a:endParaRPr lang="nb-NO" sz="500" dirty="0"/>
          </a:p>
          <a:p>
            <a:r>
              <a:rPr lang="nb-NO" sz="2000" dirty="0" smtClean="0"/>
              <a:t>Modellhorisont er hele analyseperioden</a:t>
            </a:r>
            <a:endParaRPr lang="nb-NO" sz="1800" dirty="0"/>
          </a:p>
          <a:p>
            <a:pPr marL="457200" lvl="1" indent="0">
              <a:buNone/>
            </a:pPr>
            <a:endParaRPr lang="nb-NO" sz="500" dirty="0" smtClean="0"/>
          </a:p>
          <a:p>
            <a:r>
              <a:rPr lang="nb-NO" sz="2000" dirty="0"/>
              <a:t>Modellhorisont </a:t>
            </a:r>
            <a:r>
              <a:rPr lang="nb-NO" sz="2000" dirty="0" smtClean="0"/>
              <a:t>delt inn i ulike modellperioder</a:t>
            </a:r>
          </a:p>
          <a:p>
            <a:pPr lvl="1"/>
            <a:r>
              <a:rPr lang="nb-NO" sz="1600" dirty="0" smtClean="0"/>
              <a:t>Modellperiode består av ett sett representative år med et milepæls år</a:t>
            </a:r>
          </a:p>
          <a:p>
            <a:pPr lvl="1"/>
            <a:r>
              <a:rPr lang="nb-NO" sz="1600" dirty="0" smtClean="0"/>
              <a:t>Hvert år i en modellperiode er behandlet likt utenom i målfunksjonen</a:t>
            </a:r>
          </a:p>
          <a:p>
            <a:pPr marL="457200" lvl="1" indent="0">
              <a:buNone/>
            </a:pPr>
            <a:endParaRPr lang="nb-NO" sz="1800" dirty="0" smtClean="0"/>
          </a:p>
          <a:p>
            <a:pPr marL="457200" lvl="1" indent="0">
              <a:buNone/>
            </a:pPr>
            <a:endParaRPr lang="nb-NO" sz="1800" dirty="0"/>
          </a:p>
          <a:p>
            <a:pPr marL="457200" lvl="1" indent="0">
              <a:buNone/>
            </a:pPr>
            <a:endParaRPr lang="nb-NO" sz="1800" dirty="0" smtClean="0"/>
          </a:p>
          <a:p>
            <a:pPr marL="457200" lvl="1" indent="0">
              <a:buNone/>
            </a:pPr>
            <a:endParaRPr lang="nb-NO" sz="1800" dirty="0" smtClean="0"/>
          </a:p>
          <a:p>
            <a:pPr lvl="1"/>
            <a:endParaRPr lang="nb-NO" sz="500" dirty="0"/>
          </a:p>
          <a:p>
            <a:endParaRPr lang="nb-NO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2008-06-11</a:t>
            </a:r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535877"/>
              </p:ext>
            </p:extLst>
          </p:nvPr>
        </p:nvGraphicFramePr>
        <p:xfrm>
          <a:off x="1187624" y="3645024"/>
          <a:ext cx="5787094" cy="2278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Visio" r:id="rId3" imgW="3710114" imgH="1460376" progId="Visio.Drawing.11">
                  <p:embed/>
                </p:oleObj>
              </mc:Choice>
              <mc:Fallback>
                <p:oleObj name="Visio" r:id="rId3" imgW="3710114" imgH="146037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624" y="3645024"/>
                        <a:ext cx="5787094" cy="22781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597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772400" cy="1143000"/>
          </a:xfrm>
        </p:spPr>
        <p:txBody>
          <a:bodyPr/>
          <a:lstStyle/>
          <a:p>
            <a:pPr eaLnBrk="1" hangingPunct="1"/>
            <a:r>
              <a:rPr lang="nb-NO" dirty="0" smtClean="0"/>
              <a:t>Prosjekteksempler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2" y="1700213"/>
            <a:ext cx="8136260" cy="42592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nb-NO" sz="2000" dirty="0" smtClean="0"/>
              <a:t>Analyser knyttet til fornybardirektivet</a:t>
            </a:r>
          </a:p>
          <a:p>
            <a:pPr lvl="1" eaLnBrk="1" hangingPunct="1">
              <a:buSzPct val="85000"/>
              <a:buFont typeface="Wingdings" pitchFamily="2" charset="2"/>
              <a:buChar char="Ø"/>
              <a:defRPr/>
            </a:pPr>
            <a:r>
              <a:rPr lang="en-GB" sz="1800" dirty="0" smtClean="0">
                <a:cs typeface="Arial" charset="0"/>
              </a:rPr>
              <a:t>Analysis </a:t>
            </a:r>
            <a:r>
              <a:rPr lang="en-GB" sz="1800" dirty="0">
                <a:cs typeface="Arial" charset="0"/>
              </a:rPr>
              <a:t>of the EU Renewable Energy Directive by a Techno-Economic Optimisation Model</a:t>
            </a:r>
          </a:p>
          <a:p>
            <a:pPr lvl="2" eaLnBrk="1" hangingPunct="1">
              <a:buSzPct val="85000"/>
              <a:buFont typeface="Wingdings" panose="05000000000000000000" pitchFamily="2" charset="2"/>
              <a:buChar char="ü"/>
              <a:defRPr/>
            </a:pPr>
            <a:r>
              <a:rPr lang="en-GB" sz="1600" dirty="0" err="1" smtClean="0">
                <a:cs typeface="Arial" charset="0"/>
              </a:rPr>
              <a:t>Artikkel</a:t>
            </a:r>
            <a:r>
              <a:rPr lang="en-GB" sz="1600" dirty="0" smtClean="0">
                <a:cs typeface="Arial" charset="0"/>
              </a:rPr>
              <a:t>: </a:t>
            </a:r>
            <a:r>
              <a:rPr lang="da-DK" sz="1600" dirty="0" smtClean="0">
                <a:cs typeface="Arial" charset="0"/>
              </a:rPr>
              <a:t>A</a:t>
            </a:r>
            <a:r>
              <a:rPr lang="da-DK" sz="1600" dirty="0">
                <a:cs typeface="Arial" charset="0"/>
              </a:rPr>
              <a:t>. Lind et al. / Energy Policy 60 (2013) </a:t>
            </a:r>
            <a:r>
              <a:rPr lang="da-DK" sz="1600" dirty="0" smtClean="0">
                <a:cs typeface="Arial" charset="0"/>
              </a:rPr>
              <a:t>364–377</a:t>
            </a:r>
          </a:p>
          <a:p>
            <a:pPr lvl="2" eaLnBrk="1" hangingPunct="1">
              <a:buSzPct val="85000"/>
              <a:buFont typeface="Wingdings" panose="05000000000000000000" pitchFamily="2" charset="2"/>
              <a:buChar char="ü"/>
              <a:defRPr/>
            </a:pPr>
            <a:endParaRPr lang="en-GB" sz="500" dirty="0" smtClean="0">
              <a:cs typeface="Arial" charset="0"/>
            </a:endParaRPr>
          </a:p>
          <a:p>
            <a:pPr eaLnBrk="1" hangingPunct="1">
              <a:defRPr/>
            </a:pPr>
            <a:r>
              <a:rPr lang="nb-NO" sz="2000" dirty="0" smtClean="0"/>
              <a:t>Analyser knyttet til innfasing av hydrogeninfrastruktur</a:t>
            </a:r>
          </a:p>
          <a:p>
            <a:pPr lvl="1" eaLnBrk="1" hangingPunct="1">
              <a:defRPr/>
            </a:pPr>
            <a:r>
              <a:rPr lang="en-US" sz="1600" dirty="0"/>
              <a:t>Market penetration analysis of hydrogen </a:t>
            </a:r>
            <a:r>
              <a:rPr lang="en-US" sz="1600" dirty="0" smtClean="0"/>
              <a:t>vehicles in </a:t>
            </a:r>
            <a:r>
              <a:rPr lang="en-US" sz="1600" dirty="0"/>
              <a:t>Norwegian passenger transport towards </a:t>
            </a:r>
            <a:r>
              <a:rPr lang="en-US" sz="1600" dirty="0" smtClean="0"/>
              <a:t>2050</a:t>
            </a:r>
          </a:p>
          <a:p>
            <a:pPr lvl="2" eaLnBrk="1" hangingPunct="1">
              <a:buSzPct val="85000"/>
              <a:buFont typeface="Wingdings" panose="05000000000000000000" pitchFamily="2" charset="2"/>
              <a:buChar char="ü"/>
              <a:defRPr/>
            </a:pPr>
            <a:r>
              <a:rPr lang="en-US" sz="1600" dirty="0" err="1">
                <a:cs typeface="Arial" charset="0"/>
              </a:rPr>
              <a:t>Artikkel</a:t>
            </a:r>
            <a:r>
              <a:rPr lang="en-US" sz="1600" dirty="0">
                <a:cs typeface="Arial" charset="0"/>
              </a:rPr>
              <a:t> </a:t>
            </a:r>
            <a:r>
              <a:rPr lang="en-US" sz="1600" dirty="0" err="1">
                <a:cs typeface="Arial" charset="0"/>
              </a:rPr>
              <a:t>i</a:t>
            </a:r>
            <a:r>
              <a:rPr lang="en-US" sz="1600" dirty="0">
                <a:cs typeface="Arial" charset="0"/>
              </a:rPr>
              <a:t> Hydrogen Energy (Rosenberg et al. / Hydrogen Energy 35 (2010</a:t>
            </a:r>
            <a:r>
              <a:rPr lang="en-US" sz="1600" dirty="0" smtClean="0">
                <a:cs typeface="Arial" charset="0"/>
              </a:rPr>
              <a:t>))</a:t>
            </a:r>
          </a:p>
          <a:p>
            <a:pPr lvl="2" eaLnBrk="1" hangingPunct="1">
              <a:buSzPct val="85000"/>
              <a:buFont typeface="Wingdings" panose="05000000000000000000" pitchFamily="2" charset="2"/>
              <a:buChar char="ü"/>
              <a:defRPr/>
            </a:pPr>
            <a:endParaRPr lang="nb-NO" sz="500" dirty="0">
              <a:cs typeface="Arial" charset="0"/>
            </a:endParaRPr>
          </a:p>
          <a:p>
            <a:pPr eaLnBrk="1" hangingPunct="1">
              <a:defRPr/>
            </a:pPr>
            <a:r>
              <a:rPr lang="nb-NO" sz="2000" dirty="0" smtClean="0"/>
              <a:t>Analyser knyttet til forskjellige forbruksscenarier</a:t>
            </a:r>
          </a:p>
          <a:p>
            <a:pPr lvl="1" eaLnBrk="1" hangingPunct="1">
              <a:buSzPct val="85000"/>
              <a:buFont typeface="Wingdings" pitchFamily="2" charset="2"/>
              <a:buChar char="Ø"/>
              <a:defRPr/>
            </a:pPr>
            <a:r>
              <a:rPr lang="en-US" sz="1800" dirty="0" smtClean="0">
                <a:cs typeface="Arial" charset="0"/>
              </a:rPr>
              <a:t>The </a:t>
            </a:r>
            <a:r>
              <a:rPr lang="en-US" sz="1800" dirty="0">
                <a:cs typeface="Arial" charset="0"/>
              </a:rPr>
              <a:t>impact of future energy demand on renewable energy production – case of Norway</a:t>
            </a:r>
          </a:p>
          <a:p>
            <a:pPr lvl="2" eaLnBrk="1" hangingPunct="1">
              <a:buSzPct val="85000"/>
              <a:buFont typeface="Wingdings" panose="05000000000000000000" pitchFamily="2" charset="2"/>
              <a:buChar char="ü"/>
              <a:defRPr/>
            </a:pPr>
            <a:r>
              <a:rPr lang="nb-NO" sz="1600" dirty="0">
                <a:cs typeface="Arial" charset="0"/>
              </a:rPr>
              <a:t>Artikkel i Energy (E Rosenberg, A Lind &amp; K Espegren / Energy 2013)</a:t>
            </a:r>
            <a:endParaRPr lang="en-GB" sz="1600" dirty="0">
              <a:cs typeface="Arial" charset="0"/>
            </a:endParaRPr>
          </a:p>
          <a:p>
            <a:pPr lvl="1" eaLnBrk="1" hangingPunct="1">
              <a:defRPr/>
            </a:pP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165077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772400" cy="1143000"/>
          </a:xfrm>
        </p:spPr>
        <p:txBody>
          <a:bodyPr/>
          <a:lstStyle/>
          <a:p>
            <a:pPr eaLnBrk="1" hangingPunct="1"/>
            <a:r>
              <a:rPr lang="nb-NO" dirty="0" smtClean="0"/>
              <a:t>Prosjekteksempler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2" y="1700213"/>
            <a:ext cx="8136260" cy="42592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nb-NO" sz="2000" dirty="0" smtClean="0"/>
              <a:t>Analyser knyttet til klimaendringer</a:t>
            </a:r>
          </a:p>
          <a:p>
            <a:pPr lvl="1" eaLnBrk="1" hangingPunct="1">
              <a:buSzPct val="85000"/>
              <a:buFont typeface="Wingdings" pitchFamily="2" charset="2"/>
              <a:buChar char="Ø"/>
              <a:defRPr/>
            </a:pPr>
            <a:r>
              <a:rPr lang="en-US" sz="1800" dirty="0" err="1" smtClean="0">
                <a:cs typeface="Arial" charset="0"/>
              </a:rPr>
              <a:t>Modelling</a:t>
            </a:r>
            <a:r>
              <a:rPr lang="en-US" sz="1800" dirty="0" smtClean="0">
                <a:cs typeface="Arial" charset="0"/>
              </a:rPr>
              <a:t> </a:t>
            </a:r>
            <a:r>
              <a:rPr lang="en-US" sz="1800" dirty="0">
                <a:cs typeface="Arial" charset="0"/>
              </a:rPr>
              <a:t>the effects of climate change on the energy system - A case study of </a:t>
            </a:r>
            <a:r>
              <a:rPr lang="en-US" sz="1800" dirty="0" smtClean="0">
                <a:cs typeface="Arial" charset="0"/>
              </a:rPr>
              <a:t>Norway</a:t>
            </a:r>
          </a:p>
          <a:p>
            <a:pPr lvl="2" eaLnBrk="1" hangingPunct="1">
              <a:buSzPct val="85000"/>
              <a:buFont typeface="Wingdings" panose="05000000000000000000" pitchFamily="2" charset="2"/>
              <a:buChar char="ü"/>
              <a:defRPr/>
            </a:pPr>
            <a:r>
              <a:rPr lang="en-US" sz="1600" dirty="0" err="1">
                <a:cs typeface="Arial" charset="0"/>
              </a:rPr>
              <a:t>Artikkel</a:t>
            </a:r>
            <a:r>
              <a:rPr lang="en-US" sz="1600" dirty="0">
                <a:cs typeface="Arial" charset="0"/>
              </a:rPr>
              <a:t>: P. Seljom et al. / Energy Policy 39 (2011) </a:t>
            </a:r>
            <a:r>
              <a:rPr lang="en-US" sz="1600" dirty="0" smtClean="0">
                <a:cs typeface="Arial" charset="0"/>
              </a:rPr>
              <a:t>7310–7321</a:t>
            </a:r>
          </a:p>
          <a:p>
            <a:pPr lvl="2" eaLnBrk="1" hangingPunct="1">
              <a:buSzPct val="85000"/>
              <a:buFont typeface="Wingdings" panose="05000000000000000000" pitchFamily="2" charset="2"/>
              <a:buChar char="ü"/>
              <a:defRPr/>
            </a:pPr>
            <a:endParaRPr lang="en-US" sz="500" dirty="0">
              <a:cs typeface="Arial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nb-NO" sz="2100" dirty="0"/>
              <a:t>Analyser knyttet til </a:t>
            </a:r>
            <a:r>
              <a:rPr lang="nb-NO" sz="2100" dirty="0" smtClean="0"/>
              <a:t>CCS</a:t>
            </a:r>
          </a:p>
          <a:p>
            <a:pPr lvl="1" eaLnBrk="1" hangingPunct="1">
              <a:buSzPct val="85000"/>
              <a:buFont typeface="Wingdings" pitchFamily="2" charset="2"/>
              <a:buChar char="Ø"/>
              <a:defRPr/>
            </a:pPr>
            <a:r>
              <a:rPr lang="en-US" sz="1800" dirty="0" smtClean="0">
                <a:cs typeface="Arial" charset="0"/>
              </a:rPr>
              <a:t>CCS in the North Sea region: A comparison on the cost-effectiveness of storing CO2 in the </a:t>
            </a:r>
            <a:r>
              <a:rPr lang="en-US" sz="1800" dirty="0" err="1" smtClean="0">
                <a:cs typeface="Arial" charset="0"/>
              </a:rPr>
              <a:t>Utsira</a:t>
            </a:r>
            <a:r>
              <a:rPr lang="en-US" sz="1800" dirty="0" smtClean="0">
                <a:cs typeface="Arial" charset="0"/>
              </a:rPr>
              <a:t> formation at regional and national scales</a:t>
            </a:r>
            <a:endParaRPr lang="en-US" sz="1800" dirty="0">
              <a:cs typeface="Arial" charset="0"/>
            </a:endParaRPr>
          </a:p>
          <a:p>
            <a:pPr lvl="2" eaLnBrk="1" hangingPunct="1">
              <a:buSzPct val="85000"/>
              <a:buFont typeface="Wingdings" panose="05000000000000000000" pitchFamily="2" charset="2"/>
              <a:buChar char="ü"/>
              <a:defRPr/>
            </a:pPr>
            <a:r>
              <a:rPr lang="en-US" sz="1600" dirty="0" err="1">
                <a:cs typeface="Arial" charset="0"/>
              </a:rPr>
              <a:t>Artikkel</a:t>
            </a:r>
            <a:r>
              <a:rPr lang="en-US" sz="1600" dirty="0">
                <a:cs typeface="Arial" charset="0"/>
              </a:rPr>
              <a:t>: </a:t>
            </a:r>
            <a:r>
              <a:rPr lang="en-US" sz="1600" dirty="0" smtClean="0">
                <a:cs typeface="Arial" charset="0"/>
              </a:rPr>
              <a:t>N. Strachan et </a:t>
            </a:r>
            <a:r>
              <a:rPr lang="en-US" sz="1600" dirty="0">
                <a:cs typeface="Arial" charset="0"/>
              </a:rPr>
              <a:t>al. / </a:t>
            </a:r>
            <a:r>
              <a:rPr lang="en-US" sz="1600" dirty="0" smtClean="0">
                <a:cs typeface="Arial" charset="0"/>
              </a:rPr>
              <a:t>International Journal of Greenhouse Gas Control 5 </a:t>
            </a:r>
            <a:r>
              <a:rPr lang="en-US" sz="1600" dirty="0">
                <a:cs typeface="Arial" charset="0"/>
              </a:rPr>
              <a:t>(2011) </a:t>
            </a:r>
            <a:r>
              <a:rPr lang="en-US" sz="1600" dirty="0" smtClean="0">
                <a:cs typeface="Arial" charset="0"/>
              </a:rPr>
              <a:t>1517–1532</a:t>
            </a:r>
            <a:endParaRPr lang="en-US" sz="1600" dirty="0">
              <a:cs typeface="Arial" charset="0"/>
            </a:endParaRPr>
          </a:p>
          <a:p>
            <a:pPr marL="457200" lvl="1" indent="0" eaLnBrk="1" hangingPunct="1">
              <a:buNone/>
              <a:defRPr/>
            </a:pPr>
            <a:endParaRPr lang="nb-NO" sz="1700" dirty="0" smtClean="0"/>
          </a:p>
        </p:txBody>
      </p:sp>
    </p:spTree>
    <p:extLst>
      <p:ext uri="{BB962C8B-B14F-4D97-AF65-F5344CB8AC3E}">
        <p14:creationId xmlns:p14="http://schemas.microsoft.com/office/powerpoint/2010/main" val="236358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024" y="2420888"/>
            <a:ext cx="7772400" cy="1143000"/>
          </a:xfrm>
        </p:spPr>
        <p:txBody>
          <a:bodyPr/>
          <a:lstStyle/>
          <a:p>
            <a:r>
              <a:rPr lang="nb-NO" dirty="0" smtClean="0"/>
              <a:t>Takk for oppmerksomheten!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B3AE-D121-4FF3-9A36-F6AA0CBA0C13}" type="datetime1">
              <a:rPr lang="nb-NO" smtClean="0"/>
              <a:pPr/>
              <a:t>24.10.2013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8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1143000"/>
          </a:xfrm>
        </p:spPr>
        <p:txBody>
          <a:bodyPr/>
          <a:lstStyle/>
          <a:p>
            <a:r>
              <a:rPr lang="nb-NO" dirty="0" smtClean="0"/>
              <a:t>Tidsinndeling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4114800"/>
          </a:xfrm>
        </p:spPr>
        <p:txBody>
          <a:bodyPr/>
          <a:lstStyle/>
          <a:p>
            <a:r>
              <a:rPr lang="nb-NO" sz="2000" dirty="0" smtClean="0"/>
              <a:t>Hvert milepælsår er delt inn i ulike tidsperioder</a:t>
            </a:r>
          </a:p>
          <a:p>
            <a:pPr lvl="1"/>
            <a:r>
              <a:rPr lang="nb-NO" sz="1600" dirty="0" smtClean="0"/>
              <a:t>Rekkefølgen på tidsperiodene defineres av bruker</a:t>
            </a:r>
          </a:p>
          <a:p>
            <a:pPr lvl="1"/>
            <a:r>
              <a:rPr lang="nb-NO" sz="1600" dirty="0" smtClean="0"/>
              <a:t>Mye brukt inndeling</a:t>
            </a:r>
          </a:p>
          <a:p>
            <a:pPr lvl="1"/>
            <a:endParaRPr lang="nb-NO" sz="1600" dirty="0"/>
          </a:p>
          <a:p>
            <a:pPr lvl="1"/>
            <a:endParaRPr lang="nb-NO" sz="1600" dirty="0" smtClean="0"/>
          </a:p>
          <a:p>
            <a:pPr lvl="1"/>
            <a:endParaRPr lang="nb-NO" sz="1600" dirty="0"/>
          </a:p>
          <a:p>
            <a:pPr lvl="1"/>
            <a:endParaRPr lang="nb-NO" sz="1600" dirty="0" smtClean="0"/>
          </a:p>
          <a:p>
            <a:pPr marL="457200" lvl="1" indent="0">
              <a:buNone/>
            </a:pPr>
            <a:endParaRPr lang="nb-NO" sz="1600" dirty="0" smtClean="0"/>
          </a:p>
          <a:p>
            <a:pPr lvl="1"/>
            <a:r>
              <a:rPr lang="nb-NO" sz="1600" dirty="0" smtClean="0"/>
              <a:t>Eksempel på annen tidsinndeling</a:t>
            </a:r>
          </a:p>
          <a:p>
            <a:pPr lvl="2"/>
            <a:r>
              <a:rPr lang="nb-NO" sz="1600" dirty="0" smtClean="0"/>
              <a:t>52 uker, annenhver time i døgnet, helg / hverdag </a:t>
            </a:r>
            <a:r>
              <a:rPr lang="nb-NO" sz="1600" dirty="0" err="1" smtClean="0"/>
              <a:t>osv</a:t>
            </a:r>
            <a:r>
              <a:rPr lang="nb-NO" sz="1600" dirty="0" smtClean="0"/>
              <a:t>…</a:t>
            </a:r>
          </a:p>
          <a:p>
            <a:pPr lvl="2"/>
            <a:endParaRPr lang="nb-NO" sz="500" dirty="0" smtClean="0"/>
          </a:p>
          <a:p>
            <a:pPr lvl="1"/>
            <a:r>
              <a:rPr lang="nb-NO" sz="1600" dirty="0" smtClean="0"/>
              <a:t>Fleksibiliteten til hver teknologi defineres ut i fra tidsinndelingen</a:t>
            </a:r>
          </a:p>
          <a:p>
            <a:pPr lvl="2"/>
            <a:endParaRPr lang="nb-NO" sz="500" dirty="0"/>
          </a:p>
          <a:p>
            <a:pPr lvl="1"/>
            <a:r>
              <a:rPr lang="nb-NO" sz="1600" dirty="0" smtClean="0"/>
              <a:t>Hva er optimal tidsinndeling for ulike modeller</a:t>
            </a:r>
          </a:p>
          <a:p>
            <a:pPr lvl="2"/>
            <a:r>
              <a:rPr lang="nb-NO" sz="1600" dirty="0"/>
              <a:t>Felles utfordring CREE &amp; </a:t>
            </a:r>
            <a:r>
              <a:rPr lang="nb-NO" sz="1600" dirty="0" err="1" smtClean="0"/>
              <a:t>CenSES</a:t>
            </a:r>
            <a:r>
              <a:rPr lang="nb-NO" sz="1600" dirty="0"/>
              <a:t>!</a:t>
            </a:r>
            <a:r>
              <a:rPr lang="nb-NO" sz="1600" dirty="0" smtClean="0"/>
              <a:t> </a:t>
            </a:r>
            <a:endParaRPr lang="nb-NO" sz="1600" dirty="0"/>
          </a:p>
          <a:p>
            <a:endParaRPr lang="nb-NO" sz="2000" dirty="0" smtClean="0"/>
          </a:p>
          <a:p>
            <a:pPr lvl="1"/>
            <a:endParaRPr lang="nb-NO" sz="500" dirty="0"/>
          </a:p>
          <a:p>
            <a:pPr marL="457200" lvl="1" indent="0">
              <a:buNone/>
            </a:pPr>
            <a:endParaRPr lang="nb-NO" sz="1800" dirty="0"/>
          </a:p>
          <a:p>
            <a:pPr marL="457200" lvl="1" indent="0">
              <a:buNone/>
            </a:pPr>
            <a:endParaRPr lang="nb-NO" sz="1800" dirty="0" smtClean="0"/>
          </a:p>
          <a:p>
            <a:pPr marL="457200" lvl="1" indent="0">
              <a:buNone/>
            </a:pPr>
            <a:endParaRPr lang="nb-NO" sz="1800" dirty="0" smtClean="0"/>
          </a:p>
          <a:p>
            <a:pPr lvl="1"/>
            <a:endParaRPr lang="nb-NO" sz="500" dirty="0"/>
          </a:p>
          <a:p>
            <a:endParaRPr lang="nb-NO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2008-06-11</a:t>
            </a:r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98420"/>
            <a:ext cx="5273054" cy="124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62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nb-NO" dirty="0" smtClean="0"/>
              <a:t>Regioninndeling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0768"/>
            <a:ext cx="7772400" cy="4114800"/>
          </a:xfrm>
        </p:spPr>
        <p:txBody>
          <a:bodyPr/>
          <a:lstStyle/>
          <a:p>
            <a:r>
              <a:rPr lang="nb-NO" sz="1600" dirty="0" smtClean="0"/>
              <a:t>Antall regioner og størrelsen for hver region er definert av bruker</a:t>
            </a:r>
          </a:p>
          <a:p>
            <a:pPr lvl="1"/>
            <a:r>
              <a:rPr lang="nb-NO" sz="1400" dirty="0" smtClean="0"/>
              <a:t>Verdensdel, land, fylke, kommune &amp; by</a:t>
            </a:r>
          </a:p>
          <a:p>
            <a:endParaRPr lang="nb-NO" sz="500" dirty="0" smtClean="0"/>
          </a:p>
          <a:p>
            <a:r>
              <a:rPr lang="nb-NO" sz="1600" dirty="0" smtClean="0"/>
              <a:t>Enkelt å definere handel mellom </a:t>
            </a:r>
          </a:p>
          <a:p>
            <a:pPr marL="0" indent="0">
              <a:buNone/>
            </a:pPr>
            <a:r>
              <a:rPr lang="nb-NO" sz="1600" dirty="0" smtClean="0"/>
              <a:t>      regioner og import og eksport med </a:t>
            </a:r>
          </a:p>
          <a:p>
            <a:pPr marL="0" indent="0">
              <a:buNone/>
            </a:pPr>
            <a:r>
              <a:rPr lang="nb-NO" sz="1600" dirty="0"/>
              <a:t> </a:t>
            </a:r>
            <a:r>
              <a:rPr lang="nb-NO" sz="1600" dirty="0" smtClean="0"/>
              <a:t>     regioner utenfor modellen</a:t>
            </a:r>
          </a:p>
          <a:p>
            <a:pPr marL="0" indent="0">
              <a:buNone/>
            </a:pPr>
            <a:endParaRPr lang="nb-NO" sz="500" dirty="0" smtClean="0"/>
          </a:p>
          <a:p>
            <a:r>
              <a:rPr lang="nb-NO" sz="1600" dirty="0" smtClean="0"/>
              <a:t>Handelteknologier kan beskrives med</a:t>
            </a:r>
          </a:p>
          <a:p>
            <a:pPr lvl="1"/>
            <a:r>
              <a:rPr lang="nb-NO" sz="1400" dirty="0" smtClean="0"/>
              <a:t>Tap</a:t>
            </a:r>
          </a:p>
          <a:p>
            <a:pPr lvl="1"/>
            <a:r>
              <a:rPr lang="nb-NO" sz="1400" dirty="0" smtClean="0"/>
              <a:t>Kapasiteter</a:t>
            </a:r>
          </a:p>
          <a:p>
            <a:pPr lvl="1"/>
            <a:r>
              <a:rPr lang="nb-NO" sz="1400" dirty="0" smtClean="0"/>
              <a:t>Investeringskostnader</a:t>
            </a:r>
          </a:p>
          <a:p>
            <a:pPr lvl="1"/>
            <a:r>
              <a:rPr lang="nb-NO" sz="1400" dirty="0" smtClean="0"/>
              <a:t>Driftskostnader</a:t>
            </a:r>
          </a:p>
          <a:p>
            <a:pPr lvl="1"/>
            <a:r>
              <a:rPr lang="nb-NO" sz="1400" dirty="0" smtClean="0"/>
              <a:t>osv.</a:t>
            </a:r>
          </a:p>
          <a:p>
            <a:pPr lvl="1"/>
            <a:endParaRPr lang="nb-NO" sz="500" dirty="0" smtClean="0"/>
          </a:p>
          <a:p>
            <a:r>
              <a:rPr lang="nb-NO" sz="1600" dirty="0" smtClean="0"/>
              <a:t>Eks. handelteknologier</a:t>
            </a:r>
          </a:p>
          <a:p>
            <a:pPr lvl="1"/>
            <a:r>
              <a:rPr lang="nb-NO" sz="1200" dirty="0" smtClean="0"/>
              <a:t>LNG skip, gassledning, HVDC kabel </a:t>
            </a:r>
            <a:endParaRPr lang="nb-NO" sz="1200" dirty="0"/>
          </a:p>
          <a:p>
            <a:endParaRPr lang="nb-NO" sz="1600" dirty="0" smtClean="0"/>
          </a:p>
          <a:p>
            <a:endParaRPr lang="nb-NO" sz="2000" dirty="0" smtClean="0"/>
          </a:p>
          <a:p>
            <a:pPr lvl="1"/>
            <a:endParaRPr lang="nb-NO" sz="500" dirty="0"/>
          </a:p>
          <a:p>
            <a:pPr marL="457200" lvl="1" indent="0">
              <a:buNone/>
            </a:pPr>
            <a:endParaRPr lang="nb-NO" sz="1800" dirty="0"/>
          </a:p>
          <a:p>
            <a:pPr marL="457200" lvl="1" indent="0">
              <a:buNone/>
            </a:pPr>
            <a:endParaRPr lang="nb-NO" sz="1800" dirty="0" smtClean="0"/>
          </a:p>
          <a:p>
            <a:pPr marL="457200" lvl="1" indent="0">
              <a:buNone/>
            </a:pPr>
            <a:endParaRPr lang="nb-NO" sz="1800" dirty="0" smtClean="0"/>
          </a:p>
          <a:p>
            <a:pPr lvl="1"/>
            <a:endParaRPr lang="nb-NO" sz="500" dirty="0"/>
          </a:p>
          <a:p>
            <a:endParaRPr lang="nb-NO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2008-06-11</a:t>
            </a:r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90544"/>
            <a:ext cx="4013901" cy="387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60032" y="5788348"/>
            <a:ext cx="2358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nb-NO" sz="1400" dirty="0" smtClean="0">
                <a:solidFill>
                  <a:schemeClr val="bg1">
                    <a:lumMod val="50000"/>
                  </a:schemeClr>
                </a:solidFill>
              </a:rPr>
              <a:t>U. Remme 2007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33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1143000"/>
          </a:xfrm>
        </p:spPr>
        <p:txBody>
          <a:bodyPr/>
          <a:lstStyle/>
          <a:p>
            <a:r>
              <a:rPr lang="nb-NO" u="sng" dirty="0"/>
              <a:t>R</a:t>
            </a:r>
            <a:r>
              <a:rPr lang="nb-NO" dirty="0"/>
              <a:t>eference </a:t>
            </a:r>
            <a:r>
              <a:rPr lang="nb-NO" u="sng" dirty="0"/>
              <a:t>E</a:t>
            </a:r>
            <a:r>
              <a:rPr lang="nb-NO" dirty="0"/>
              <a:t>nergy </a:t>
            </a:r>
            <a:r>
              <a:rPr lang="nb-NO" u="sng" dirty="0"/>
              <a:t>S</a:t>
            </a:r>
            <a:r>
              <a:rPr lang="nb-NO" dirty="0"/>
              <a:t>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RES = </a:t>
            </a:r>
            <a:r>
              <a:rPr lang="nb-NO" u="sng" dirty="0"/>
              <a:t>R</a:t>
            </a:r>
            <a:r>
              <a:rPr lang="nb-NO" dirty="0"/>
              <a:t>eference </a:t>
            </a:r>
            <a:r>
              <a:rPr lang="nb-NO" u="sng" dirty="0"/>
              <a:t>E</a:t>
            </a:r>
            <a:r>
              <a:rPr lang="nb-NO" dirty="0"/>
              <a:t>nergy </a:t>
            </a:r>
            <a:r>
              <a:rPr lang="nb-NO" u="sng" dirty="0"/>
              <a:t>S</a:t>
            </a:r>
            <a:r>
              <a:rPr lang="nb-NO" dirty="0"/>
              <a:t>ystem</a:t>
            </a:r>
          </a:p>
          <a:p>
            <a:pPr lvl="1"/>
            <a:r>
              <a:rPr lang="nb-NO" dirty="0"/>
              <a:t>Beskriver sammenheng mellom energibærere og teknologier</a:t>
            </a:r>
          </a:p>
          <a:p>
            <a:pPr lvl="1"/>
            <a:r>
              <a:rPr lang="nb-NO" dirty="0" smtClean="0"/>
              <a:t>Definerer hvordan etterspørsel kan tilfredsstilles basert på tilgjengelige ressurser og teknologier</a:t>
            </a:r>
          </a:p>
          <a:p>
            <a:pPr lvl="1"/>
            <a:r>
              <a:rPr lang="nb-NO" dirty="0"/>
              <a:t>Definert av bruker</a:t>
            </a:r>
          </a:p>
          <a:p>
            <a:pPr lvl="1"/>
            <a:r>
              <a:rPr lang="nb-NO" dirty="0" smtClean="0"/>
              <a:t>Stor variasjon i detaljeringsnivået for ulike modeller</a:t>
            </a:r>
            <a:endParaRPr lang="nb-NO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2008-06-11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3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1143000"/>
          </a:xfrm>
        </p:spPr>
        <p:txBody>
          <a:bodyPr/>
          <a:lstStyle/>
          <a:p>
            <a:r>
              <a:rPr lang="nb-NO" u="sng" dirty="0"/>
              <a:t>R</a:t>
            </a:r>
            <a:r>
              <a:rPr lang="nb-NO" dirty="0"/>
              <a:t>eference </a:t>
            </a:r>
            <a:r>
              <a:rPr lang="nb-NO" u="sng" dirty="0"/>
              <a:t>E</a:t>
            </a:r>
            <a:r>
              <a:rPr lang="nb-NO" dirty="0"/>
              <a:t>nergy </a:t>
            </a:r>
            <a:r>
              <a:rPr lang="nb-NO" u="sng" dirty="0"/>
              <a:t>S</a:t>
            </a:r>
            <a:r>
              <a:rPr lang="nb-NO" dirty="0"/>
              <a:t>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nb-NO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2008-06-11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870184" cy="449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0152" y="5829745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Source: TIMES </a:t>
            </a:r>
            <a:r>
              <a:rPr lang="nb-NO" sz="10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Documentation</a:t>
            </a:r>
            <a:r>
              <a:rPr lang="nb-NO" sz="1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part I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873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IFE_ØU">
  <a:themeElements>
    <a:clrScheme name="IFE_ØU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FE_ØU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FE_ØU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FE_ØU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FE_ØU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FE_ØU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FE_ØU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FE_ØU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FE_ØU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O:\win95\ife-mal\2000\IFErapport\pptmal.pot</Template>
  <TotalTime>0</TotalTime>
  <Words>2453</Words>
  <Application>Microsoft Office PowerPoint</Application>
  <PresentationFormat>On-screen Show (4:3)</PresentationFormat>
  <Paragraphs>585</Paragraphs>
  <Slides>52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1_IFE_ØU</vt:lpstr>
      <vt:lpstr>Visio</vt:lpstr>
      <vt:lpstr>TIMES</vt:lpstr>
      <vt:lpstr>Oversikt</vt:lpstr>
      <vt:lpstr>Introduksjon</vt:lpstr>
      <vt:lpstr>Modellstruktur</vt:lpstr>
      <vt:lpstr>Tidsinndeling</vt:lpstr>
      <vt:lpstr>Tidsinndeling</vt:lpstr>
      <vt:lpstr>Regioninndeling</vt:lpstr>
      <vt:lpstr>Reference Energy System</vt:lpstr>
      <vt:lpstr>Reference Energy System</vt:lpstr>
      <vt:lpstr>Horisontal kobling: teknologikjeder</vt:lpstr>
      <vt:lpstr>Vertikal kobling: Konkurranse</vt:lpstr>
      <vt:lpstr>Teknologidata</vt:lpstr>
      <vt:lpstr>Teknologidata</vt:lpstr>
      <vt:lpstr>Karakterisering av TIMES-modeller </vt:lpstr>
      <vt:lpstr>Matematiske egenskaper</vt:lpstr>
      <vt:lpstr>Lineære relasjoner</vt:lpstr>
      <vt:lpstr>Maksimering av samlet overskudd</vt:lpstr>
      <vt:lpstr>Likevekt 1: Endogen produksjon og forbruk av energibærer/vare</vt:lpstr>
      <vt:lpstr>Likevekt 1: Endogen produksjon og forbruk av energibærer/vare</vt:lpstr>
      <vt:lpstr>Likevekt 2: Etterspørsel etter energitjenester med elastisitet</vt:lpstr>
      <vt:lpstr>Likevekt 3: Eksogen etterspørsel etter energitjenester</vt:lpstr>
      <vt:lpstr>Forenklet beskrivelse av optimaliseringsproblemet </vt:lpstr>
      <vt:lpstr>Optimaliseringsproblemet i TIMES</vt:lpstr>
      <vt:lpstr>Beslutningsvariable: Kapasitet</vt:lpstr>
      <vt:lpstr>Beslutningsvariable: Aktivitet og «I/O»</vt:lpstr>
      <vt:lpstr>Beslutningsvariable: Lagring og handel</vt:lpstr>
      <vt:lpstr>Beslutningsvariable: Etterspørsel og øvrige variable</vt:lpstr>
      <vt:lpstr>Målfunksjon: Diskonterte, totale systemkostnader</vt:lpstr>
      <vt:lpstr>Totalkostnadene består av</vt:lpstr>
      <vt:lpstr>Målfunksjon</vt:lpstr>
      <vt:lpstr>Restriksjoner</vt:lpstr>
      <vt:lpstr>Restriksjoner</vt:lpstr>
      <vt:lpstr>Restriksjoner</vt:lpstr>
      <vt:lpstr>Restriksjoner</vt:lpstr>
      <vt:lpstr>Restriksjoner</vt:lpstr>
      <vt:lpstr>Restriksjoner</vt:lpstr>
      <vt:lpstr>Modellvarianter</vt:lpstr>
      <vt:lpstr>Modellvarianter</vt:lpstr>
      <vt:lpstr>Modellvarianter</vt:lpstr>
      <vt:lpstr>Modellvarianter</vt:lpstr>
      <vt:lpstr>Modellvarianter</vt:lpstr>
      <vt:lpstr>Modellvarianter</vt:lpstr>
      <vt:lpstr>Modellvarianter</vt:lpstr>
      <vt:lpstr>Modellvarianter</vt:lpstr>
      <vt:lpstr>Modellvarianter</vt:lpstr>
      <vt:lpstr>Modelleksempler</vt:lpstr>
      <vt:lpstr>Nasjonal energisystemmodell  (TIMES-Norway)</vt:lpstr>
      <vt:lpstr>NET-Model</vt:lpstr>
      <vt:lpstr>ETSAP-TIAM</vt:lpstr>
      <vt:lpstr>Prosjekteksempler</vt:lpstr>
      <vt:lpstr>Prosjekteksempler</vt:lpstr>
      <vt:lpstr>Takk for oppmerksomheten!</vt:lpstr>
    </vt:vector>
  </TitlesOfParts>
  <Company>IFE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IFE og Energisystemanalyse</dc:title>
  <dc:creator>Kari Aamodt Espegren</dc:creator>
  <cp:lastModifiedBy>Arne Lind</cp:lastModifiedBy>
  <cp:revision>633</cp:revision>
  <cp:lastPrinted>2013-10-23T07:49:39Z</cp:lastPrinted>
  <dcterms:created xsi:type="dcterms:W3CDTF">2006-09-11T13:41:24Z</dcterms:created>
  <dcterms:modified xsi:type="dcterms:W3CDTF">2013-10-24T07:23:54Z</dcterms:modified>
</cp:coreProperties>
</file>