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0" r:id="rId2"/>
    <p:sldId id="283" r:id="rId3"/>
    <p:sldId id="292" r:id="rId4"/>
    <p:sldId id="294" r:id="rId5"/>
    <p:sldId id="306" r:id="rId6"/>
    <p:sldId id="287" r:id="rId7"/>
    <p:sldId id="307" r:id="rId8"/>
    <p:sldId id="308" r:id="rId9"/>
    <p:sldId id="309" r:id="rId10"/>
    <p:sldId id="310" r:id="rId11"/>
    <p:sldId id="311" r:id="rId12"/>
    <p:sldId id="316" r:id="rId13"/>
    <p:sldId id="315" r:id="rId14"/>
    <p:sldId id="317" r:id="rId15"/>
    <p:sldId id="305" r:id="rId1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0" y="-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3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F93B3-5C1A-4AAD-B554-182F8FCD1933}" type="datetimeFigureOut">
              <a:rPr lang="en-GB" smtClean="0"/>
              <a:pPr/>
              <a:t>24/10/2013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1CE42-5223-40D2-8284-4175DEA6BEF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158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91F8F-B9DB-4E8D-9371-61C7A1CD71D5}" type="datetimeFigureOut">
              <a:rPr lang="nb-NO" smtClean="0"/>
              <a:pPr/>
              <a:t>24.10.2013</a:t>
            </a:fld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2661B-6323-413B-8910-E3C5229A9D65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27632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4784"/>
            <a:ext cx="7772400" cy="2952328"/>
          </a:xfrm>
        </p:spPr>
        <p:txBody>
          <a:bodyPr anchor="ctr"/>
          <a:lstStyle>
            <a:lvl1pPr algn="ct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449093"/>
            <a:ext cx="7772400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67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Vertical Graph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57158" y="1556792"/>
            <a:ext cx="8429683" cy="4464496"/>
          </a:xfrm>
        </p:spPr>
        <p:txBody>
          <a:bodyPr lIns="0">
            <a:noAutofit/>
          </a:bodyPr>
          <a:lstStyle>
            <a:lvl1pPr>
              <a:buClr>
                <a:schemeClr val="accent2"/>
              </a:buClr>
              <a:buFont typeface="Arial" pitchFamily="34" charset="0"/>
              <a:buChar char="•"/>
              <a:defRPr sz="3000" i="0">
                <a:solidFill>
                  <a:schemeClr val="accent3"/>
                </a:solidFill>
              </a:defRPr>
            </a:lvl1pPr>
            <a:lvl2pPr marL="742950" indent="-285750">
              <a:buClr>
                <a:schemeClr val="accent2"/>
              </a:buClr>
              <a:buFont typeface="Arial" pitchFamily="34" charset="0"/>
              <a:buChar char="•"/>
              <a:defRPr lang="en-US" sz="2800" kern="1200" noProof="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>
              <a:buClr>
                <a:schemeClr val="accent2"/>
              </a:buClr>
              <a:buFont typeface="Arial" pitchFamily="34" charset="0"/>
              <a:buChar char="•"/>
              <a:defRPr sz="2600" i="0">
                <a:solidFill>
                  <a:schemeClr val="accent3"/>
                </a:solidFill>
              </a:defRPr>
            </a:lvl3pPr>
            <a:lvl4pPr marL="1600200" indent="-228600">
              <a:buClr>
                <a:schemeClr val="accent2"/>
              </a:buClr>
              <a:buFont typeface="Arial" pitchFamily="34" charset="0"/>
              <a:buChar char="•"/>
              <a:defRPr lang="en-US" sz="2400" kern="1200" noProof="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2057400" indent="-228600">
              <a:buClr>
                <a:schemeClr val="accent2"/>
              </a:buClr>
              <a:buFont typeface="Arial" pitchFamily="34" charset="0"/>
              <a:buChar char="•"/>
              <a:defRPr lang="en-GB" sz="2200" kern="1200" noProof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–"/>
            </a:pPr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marL="1600200" lvl="3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–"/>
            </a:pPr>
            <a:r>
              <a:rPr lang="en-US" noProof="0" dirty="0" smtClean="0"/>
              <a:t>Fourth level</a:t>
            </a:r>
          </a:p>
          <a:p>
            <a:pPr marL="2057400" lvl="4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»"/>
            </a:pPr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400"/>
            </a:lvl1pPr>
          </a:lstStyle>
          <a:p>
            <a:fld id="{17A9B3F3-0CDD-4032-910D-70E77255700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2"/>
          <p:cNvSpPr>
            <a:spLocks noGrp="1"/>
          </p:cNvSpPr>
          <p:nvPr>
            <p:ph type="body" idx="22" hasCustomPrompt="1"/>
          </p:nvPr>
        </p:nvSpPr>
        <p:spPr>
          <a:xfrm>
            <a:off x="357158" y="260648"/>
            <a:ext cx="8429684" cy="1152128"/>
          </a:xfrm>
        </p:spPr>
        <p:txBody>
          <a:bodyPr wrap="square" lIns="0" tIns="46800" anchor="ctr" anchorCtr="0">
            <a:noAutofit/>
          </a:bodyPr>
          <a:lstStyle>
            <a:lvl1pPr marL="0" indent="0">
              <a:buNone/>
              <a:defRPr sz="3600" b="1">
                <a:solidFill>
                  <a:srgbClr val="00447C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smtClean="0"/>
              <a:t>Click To Insert Text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15058"/>
            <a:ext cx="9144000" cy="642942"/>
          </a:xfrm>
          <a:prstGeom prst="rect">
            <a:avLst/>
          </a:prstGeom>
          <a:solidFill>
            <a:srgbClr val="082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7158" y="260648"/>
            <a:ext cx="8429684" cy="115699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56792"/>
            <a:ext cx="8429684" cy="451541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9652" y="6415200"/>
            <a:ext cx="514296" cy="285752"/>
          </a:xfrm>
          <a:prstGeom prst="rect">
            <a:avLst/>
          </a:prstGeom>
        </p:spPr>
        <p:txBody>
          <a:bodyPr vert="horz" lIns="91440" tIns="3600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7A9B3F3-0CDD-4032-910D-70E77255700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 descr="SINTEFLogo_hvit_metafil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400" y="6390000"/>
            <a:ext cx="1357200" cy="28332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428000" y="6354000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noProof="0" dirty="0" smtClean="0">
                <a:solidFill>
                  <a:schemeClr val="bg1"/>
                </a:solidFill>
              </a:rPr>
              <a:t>Technology for a better society</a:t>
            </a:r>
            <a:endParaRPr lang="en-GB" sz="1600" b="1" noProof="0" dirty="0">
              <a:solidFill>
                <a:schemeClr val="bg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60" r:id="rId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3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0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–"/>
        <a:defRPr sz="28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6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–"/>
        <a:defRPr sz="2400" kern="1200">
          <a:solidFill>
            <a:schemeClr val="accent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22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 SCGE </a:t>
            </a:r>
            <a:r>
              <a:rPr lang="en-US" dirty="0"/>
              <a:t>model </a:t>
            </a:r>
            <a:r>
              <a:rPr lang="en-US" dirty="0" smtClean="0"/>
              <a:t>integrating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energy system </a:t>
            </a: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regional economy</a:t>
            </a: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Ruud Egging</a:t>
            </a:r>
          </a:p>
          <a:p>
            <a:r>
              <a:rPr lang="en-GB" dirty="0" smtClean="0"/>
              <a:t>24 Oct 2013</a:t>
            </a:r>
            <a:endParaRPr lang="en-GB" dirty="0" smtClean="0"/>
          </a:p>
          <a:p>
            <a:r>
              <a:rPr lang="en-GB" dirty="0" smtClean="0"/>
              <a:t>CREE meets </a:t>
            </a:r>
            <a:r>
              <a:rPr lang="en-GB" dirty="0" err="1" smtClean="0"/>
              <a:t>CenSES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5069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 smtClean="0"/>
              <a:t>Trade, also foreign trade, on a regional level, especially for energy</a:t>
            </a:r>
            <a:endParaRPr lang="en-GB" dirty="0" smtClean="0"/>
          </a:p>
          <a:p>
            <a:r>
              <a:rPr lang="en-GB" dirty="0" smtClean="0"/>
              <a:t>Can </a:t>
            </a:r>
            <a:r>
              <a:rPr lang="en-GB" dirty="0" smtClean="0"/>
              <a:t>consider an energy trader using energy transport services and needing capital and other input </a:t>
            </a:r>
            <a:r>
              <a:rPr lang="en-GB" dirty="0" smtClean="0"/>
              <a:t>factors to reflect infrastructure (capacity needs)</a:t>
            </a:r>
            <a:endParaRPr lang="en-GB" dirty="0" smtClean="0"/>
          </a:p>
          <a:p>
            <a:r>
              <a:rPr lang="en-GB" dirty="0"/>
              <a:t>Pax </a:t>
            </a:r>
            <a:r>
              <a:rPr lang="en-GB" dirty="0" smtClean="0"/>
              <a:t>transport via consumer demand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/>
        <p:txBody>
          <a:bodyPr/>
          <a:lstStyle/>
          <a:p>
            <a:r>
              <a:rPr lang="en-GB" dirty="0" smtClean="0"/>
              <a:t>Transport and Trade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18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 smtClean="0"/>
              <a:t>Is not likely to be a main driver of our model in itself</a:t>
            </a:r>
          </a:p>
          <a:p>
            <a:r>
              <a:rPr lang="en-GB" dirty="0" smtClean="0"/>
              <a:t>But need to be able to reflect price, tax &amp; other measures and incentives impact on consumption changes</a:t>
            </a:r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/>
        <p:txBody>
          <a:bodyPr/>
          <a:lstStyle/>
          <a:p>
            <a:r>
              <a:rPr lang="en-GB" dirty="0" smtClean="0"/>
              <a:t>Household Consumption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46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 smtClean="0"/>
              <a:t>Regional and National</a:t>
            </a:r>
          </a:p>
          <a:p>
            <a:r>
              <a:rPr lang="en-GB" dirty="0" smtClean="0"/>
              <a:t>Measures, regulations, taxes, incentives</a:t>
            </a:r>
          </a:p>
          <a:p>
            <a:r>
              <a:rPr lang="en-GB" dirty="0" smtClean="0"/>
              <a:t>Regional: projects/business cases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/>
        <p:txBody>
          <a:bodyPr/>
          <a:lstStyle/>
          <a:p>
            <a:r>
              <a:rPr lang="en-GB" dirty="0" smtClean="0"/>
              <a:t>Governments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507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 smtClean="0"/>
              <a:t>Want to capture </a:t>
            </a:r>
            <a:r>
              <a:rPr lang="en-GB" dirty="0" smtClean="0"/>
              <a:t>Energy </a:t>
            </a:r>
            <a:r>
              <a:rPr lang="en-GB" dirty="0"/>
              <a:t>Exports and </a:t>
            </a:r>
            <a:r>
              <a:rPr lang="en-GB" dirty="0" smtClean="0"/>
              <a:t>Imports </a:t>
            </a:r>
            <a:r>
              <a:rPr lang="en-GB" dirty="0" smtClean="0"/>
              <a:t>county specific:</a:t>
            </a:r>
            <a:endParaRPr lang="en-GB" dirty="0" smtClean="0"/>
          </a:p>
          <a:p>
            <a:pPr lvl="1"/>
            <a:r>
              <a:rPr lang="en-GB" dirty="0" smtClean="0"/>
              <a:t>FIN; RUS; SWE</a:t>
            </a:r>
            <a:r>
              <a:rPr lang="en-GB" dirty="0"/>
              <a:t>, </a:t>
            </a:r>
            <a:r>
              <a:rPr lang="en-GB" dirty="0" smtClean="0"/>
              <a:t>DK, DEU</a:t>
            </a:r>
            <a:r>
              <a:rPr lang="en-GB" dirty="0"/>
              <a:t>, NLD, </a:t>
            </a:r>
            <a:r>
              <a:rPr lang="en-GB" dirty="0" smtClean="0"/>
              <a:t>UKD, ROW…?</a:t>
            </a:r>
          </a:p>
          <a:p>
            <a:r>
              <a:rPr lang="en-GB" dirty="0" smtClean="0"/>
              <a:t>Levels/Balances:</a:t>
            </a:r>
            <a:endParaRPr lang="en-GB" dirty="0" smtClean="0"/>
          </a:p>
          <a:p>
            <a:pPr lvl="1"/>
            <a:r>
              <a:rPr lang="en-GB" dirty="0" smtClean="0"/>
              <a:t>Exogenous net import/export level?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/>
        <p:txBody>
          <a:bodyPr/>
          <a:lstStyle/>
          <a:p>
            <a:r>
              <a:rPr lang="en-GB" dirty="0" err="1" smtClean="0"/>
              <a:t>Modeling</a:t>
            </a:r>
            <a:r>
              <a:rPr lang="en-GB" dirty="0" smtClean="0"/>
              <a:t> Rest of the World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2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Want to reflect daily load </a:t>
            </a:r>
            <a:r>
              <a:rPr lang="en-GB" dirty="0"/>
              <a:t>and seasonal </a:t>
            </a:r>
            <a:r>
              <a:rPr lang="en-GB" dirty="0" smtClean="0"/>
              <a:t>variation in supply and demand</a:t>
            </a:r>
          </a:p>
          <a:p>
            <a:r>
              <a:rPr lang="en-GB" dirty="0" smtClean="0"/>
              <a:t>Eventually dynamic model with long-term horizon</a:t>
            </a:r>
            <a:endParaRPr lang="en-GB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/>
        <p:txBody>
          <a:bodyPr/>
          <a:lstStyle/>
          <a:p>
            <a:r>
              <a:rPr lang="en-GB" dirty="0" smtClean="0"/>
              <a:t>Time periods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1079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for </a:t>
            </a:r>
            <a:r>
              <a:rPr lang="en-GB" smtClean="0"/>
              <a:t>your attention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B3F3-0CDD-4032-910D-70E772557002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433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Regional energy balance and supply costs/prices</a:t>
            </a:r>
          </a:p>
          <a:p>
            <a:r>
              <a:rPr lang="en-US" dirty="0" smtClean="0">
                <a:sym typeface="Wingdings" pitchFamily="2" charset="2"/>
              </a:rPr>
              <a:t>Impact (energy-intensive) industry output, goods prices and consumption levels</a:t>
            </a:r>
          </a:p>
          <a:p>
            <a:r>
              <a:rPr lang="en-US" dirty="0" smtClean="0"/>
              <a:t>economic activity &amp; growth, commodity prices &amp; demand</a:t>
            </a:r>
          </a:p>
          <a:p>
            <a:r>
              <a:rPr lang="en-US" dirty="0" smtClean="0"/>
              <a:t>Integrated/consistent projections for energy supply </a:t>
            </a:r>
            <a:r>
              <a:rPr lang="en-US" dirty="0"/>
              <a:t>and </a:t>
            </a:r>
            <a:r>
              <a:rPr lang="en-US" dirty="0" smtClean="0"/>
              <a:t>demand (rel. to other models)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2</a:t>
            </a:fld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/>
        <p:txBody>
          <a:bodyPr/>
          <a:lstStyle/>
          <a:p>
            <a:r>
              <a:rPr lang="en-US" smtClean="0"/>
              <a:t>Insights we want from RegPol SCGE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03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Energy systems model (TIMES-Norway)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National </a:t>
            </a:r>
            <a:r>
              <a:rPr lang="en-US" dirty="0"/>
              <a:t>macroeconomic </a:t>
            </a:r>
            <a:r>
              <a:rPr lang="en-US" dirty="0" smtClean="0"/>
              <a:t>model (MODDAG/MSG)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Economic-demographic single-region model (PANDA)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SCGE </a:t>
            </a:r>
            <a:r>
              <a:rPr lang="en-US" dirty="0"/>
              <a:t>for regional economies and relations between economy and energy </a:t>
            </a:r>
            <a:r>
              <a:rPr lang="en-US" dirty="0" smtClean="0"/>
              <a:t>system</a:t>
            </a:r>
            <a:r>
              <a:rPr lang="en-GB" dirty="0" smtClean="0"/>
              <a:t> (*)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3</a:t>
            </a:fld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/>
        <p:txBody>
          <a:bodyPr/>
          <a:lstStyle/>
          <a:p>
            <a:r>
              <a:rPr lang="en-GB" dirty="0"/>
              <a:t>RegPol </a:t>
            </a:r>
            <a:r>
              <a:rPr lang="en-GB" dirty="0" smtClean="0"/>
              <a:t>Models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212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 smtClean="0"/>
              <a:t>Regional analysis</a:t>
            </a:r>
          </a:p>
          <a:p>
            <a:r>
              <a:rPr lang="en-GB" dirty="0" smtClean="0"/>
              <a:t>Spatial-Equilibrium setting</a:t>
            </a:r>
          </a:p>
          <a:p>
            <a:r>
              <a:rPr lang="en-GB" dirty="0" smtClean="0"/>
              <a:t>Bridge between TIMES and PANDA</a:t>
            </a:r>
          </a:p>
          <a:p>
            <a:endParaRPr lang="en-GB" dirty="0"/>
          </a:p>
          <a:p>
            <a:r>
              <a:rPr lang="en-GB" dirty="0" smtClean="0"/>
              <a:t>Impact on </a:t>
            </a:r>
            <a:r>
              <a:rPr lang="en-US" dirty="0" smtClean="0"/>
              <a:t>value </a:t>
            </a:r>
            <a:r>
              <a:rPr lang="en-US" dirty="0"/>
              <a:t>creation</a:t>
            </a:r>
            <a:r>
              <a:rPr lang="en-US" dirty="0" smtClean="0"/>
              <a:t>, energy balance &amp; security</a:t>
            </a:r>
            <a:r>
              <a:rPr lang="en-US" dirty="0"/>
              <a:t>, energy </a:t>
            </a:r>
            <a:r>
              <a:rPr lang="en-US" dirty="0" smtClean="0"/>
              <a:t>prices </a:t>
            </a:r>
            <a:r>
              <a:rPr lang="en-GB" dirty="0" smtClean="0"/>
              <a:t>by region, industry type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/>
        <p:txBody>
          <a:bodyPr/>
          <a:lstStyle/>
          <a:p>
            <a:r>
              <a:rPr lang="en-GB" dirty="0" smtClean="0"/>
              <a:t>Role of SCGE in RegPol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27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sz="2800" dirty="0" smtClean="0"/>
              <a:t>7+sokkel regions (later 19 counties + 1)</a:t>
            </a:r>
          </a:p>
          <a:p>
            <a:r>
              <a:rPr lang="en-GB" sz="2800" dirty="0" smtClean="0"/>
              <a:t>Enough sector detail to capture interactions, substitution and impact of energy </a:t>
            </a:r>
            <a:r>
              <a:rPr lang="en-GB" sz="2800" dirty="0" smtClean="0"/>
              <a:t>system:</a:t>
            </a:r>
            <a:endParaRPr lang="en-GB" sz="2800" dirty="0" smtClean="0"/>
          </a:p>
          <a:p>
            <a:pPr lvl="1"/>
            <a:r>
              <a:rPr lang="en-GB" sz="2600" dirty="0" smtClean="0"/>
              <a:t>multiple </a:t>
            </a:r>
            <a:r>
              <a:rPr lang="en-GB" sz="2600" dirty="0" smtClean="0"/>
              <a:t>fuels and energy carriers</a:t>
            </a:r>
          </a:p>
          <a:p>
            <a:pPr lvl="1"/>
            <a:r>
              <a:rPr lang="en-GB" sz="2600" dirty="0" smtClean="0"/>
              <a:t>production (sectors) &amp; conversion technologies, incl</a:t>
            </a:r>
            <a:r>
              <a:rPr lang="en-GB" sz="2600" dirty="0"/>
              <a:t>. </a:t>
            </a:r>
            <a:r>
              <a:rPr lang="en-GB" sz="2600" dirty="0" smtClean="0"/>
              <a:t>substitution and efficiency</a:t>
            </a:r>
          </a:p>
          <a:p>
            <a:pPr lvl="1"/>
            <a:r>
              <a:rPr lang="en-GB" sz="2600" dirty="0" smtClean="0"/>
              <a:t>transportation (infra: use of capital, or endowment)</a:t>
            </a:r>
          </a:p>
          <a:p>
            <a:pPr lvl="1"/>
            <a:r>
              <a:rPr lang="en-GB" sz="2600" dirty="0" smtClean="0"/>
              <a:t>consumption</a:t>
            </a:r>
          </a:p>
          <a:p>
            <a:pPr lvl="1"/>
            <a:r>
              <a:rPr lang="en-GB" sz="2600" dirty="0" smtClean="0"/>
              <a:t>government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5</a:t>
            </a:fld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>
          <a:xfrm>
            <a:off x="357158" y="260648"/>
            <a:ext cx="8607330" cy="1152128"/>
          </a:xfrm>
        </p:spPr>
        <p:txBody>
          <a:bodyPr/>
          <a:lstStyle/>
          <a:p>
            <a:r>
              <a:rPr lang="en-GB" dirty="0" smtClean="0"/>
              <a:t>Multi-Regional Multi-Sector Multi-Period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379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 numCol="2"/>
          <a:lstStyle/>
          <a:p>
            <a:r>
              <a:rPr lang="en-GB" dirty="0" smtClean="0"/>
              <a:t>Eight Norwegian regions (incl. </a:t>
            </a:r>
            <a:r>
              <a:rPr lang="en-GB" dirty="0" err="1" smtClean="0"/>
              <a:t>Sokkel</a:t>
            </a:r>
            <a:r>
              <a:rPr lang="en-GB" dirty="0" smtClean="0"/>
              <a:t>)</a:t>
            </a:r>
          </a:p>
          <a:p>
            <a:r>
              <a:rPr lang="en-GB" dirty="0" smtClean="0"/>
              <a:t>One outside world</a:t>
            </a:r>
          </a:p>
          <a:p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Eventually: 19 </a:t>
            </a:r>
            <a:r>
              <a:rPr lang="en-GB" dirty="0" err="1" smtClean="0">
                <a:sym typeface="Wingdings" pitchFamily="2" charset="2"/>
              </a:rPr>
              <a:t>Fylke</a:t>
            </a:r>
            <a:r>
              <a:rPr lang="en-GB" dirty="0" smtClean="0">
                <a:sym typeface="Wingdings" pitchFamily="2" charset="2"/>
              </a:rPr>
              <a:t> + </a:t>
            </a:r>
            <a:r>
              <a:rPr lang="en-GB" dirty="0" err="1" smtClean="0">
                <a:sym typeface="Wingdings" pitchFamily="2" charset="2"/>
              </a:rPr>
              <a:t>Sokkel</a:t>
            </a:r>
            <a:r>
              <a:rPr lang="en-GB" dirty="0" smtClean="0">
                <a:sym typeface="Wingdings" pitchFamily="2" charset="2"/>
              </a:rPr>
              <a:t> + surrounding countries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6</a:t>
            </a:fld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/>
        <p:txBody>
          <a:bodyPr/>
          <a:lstStyle/>
          <a:p>
            <a:r>
              <a:rPr lang="en-GB" dirty="0" smtClean="0"/>
              <a:t>Prototype - Regions</a:t>
            </a:r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536504" cy="43924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8316416" y="1772816"/>
            <a:ext cx="827584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 rot="18627993">
            <a:off x="6243714" y="3089786"/>
            <a:ext cx="2575034" cy="1228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355976" y="5517232"/>
            <a:ext cx="41764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00192" y="4365104"/>
            <a:ext cx="827584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228184" y="3933056"/>
            <a:ext cx="827584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641976" y="3241368"/>
            <a:ext cx="827584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948264" y="2636912"/>
            <a:ext cx="827584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3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 numCol="1">
            <a:normAutofit/>
          </a:bodyPr>
          <a:lstStyle/>
          <a:p>
            <a:r>
              <a:rPr lang="en-GB" dirty="0" smtClean="0"/>
              <a:t>Reflect energy carrier production and conversion:</a:t>
            </a:r>
          </a:p>
          <a:p>
            <a:r>
              <a:rPr lang="en-GB" dirty="0" smtClean="0"/>
              <a:t>OIL, GAS</a:t>
            </a:r>
          </a:p>
          <a:p>
            <a:pPr lvl="1"/>
            <a:r>
              <a:rPr lang="en-GB" dirty="0" smtClean="0"/>
              <a:t>Oil </a:t>
            </a:r>
            <a:r>
              <a:rPr lang="en-GB" dirty="0"/>
              <a:t>and natural </a:t>
            </a:r>
            <a:r>
              <a:rPr lang="en-GB" dirty="0" smtClean="0"/>
              <a:t>gas (or separate, so that e.g. easier to reflect different developments in prod levels?)</a:t>
            </a:r>
          </a:p>
          <a:p>
            <a:r>
              <a:rPr lang="en-GB" dirty="0" smtClean="0"/>
              <a:t>ELE</a:t>
            </a:r>
          </a:p>
          <a:p>
            <a:pPr lvl="1"/>
            <a:r>
              <a:rPr lang="en-GB" dirty="0" smtClean="0"/>
              <a:t>Electricity (All inclusive Hydro plus newly installed renewables as scenario assumptions?)</a:t>
            </a:r>
          </a:p>
          <a:p>
            <a:r>
              <a:rPr lang="en-GB" dirty="0" smtClean="0"/>
              <a:t>Refineries?</a:t>
            </a:r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7</a:t>
            </a:fld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/>
        <p:txBody>
          <a:bodyPr/>
          <a:lstStyle/>
          <a:p>
            <a:r>
              <a:rPr lang="en-GB" dirty="0" smtClean="0"/>
              <a:t>Production </a:t>
            </a:r>
            <a:r>
              <a:rPr lang="en-GB" dirty="0" smtClean="0"/>
              <a:t>Sectors - Energy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55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 numCol="1">
            <a:normAutofit/>
          </a:bodyPr>
          <a:lstStyle/>
          <a:p>
            <a:r>
              <a:rPr lang="en-GB" dirty="0" smtClean="0"/>
              <a:t>Focus on energy intensive sectors</a:t>
            </a:r>
          </a:p>
          <a:p>
            <a:pPr lvl="1"/>
            <a:r>
              <a:rPr lang="en-GB" dirty="0" smtClean="0"/>
              <a:t>Construction </a:t>
            </a:r>
            <a:r>
              <a:rPr lang="en-GB" dirty="0"/>
              <a:t>(</a:t>
            </a:r>
            <a:r>
              <a:rPr lang="en-GB" dirty="0" smtClean="0"/>
              <a:t>infra)</a:t>
            </a:r>
            <a:endParaRPr lang="en-GB" dirty="0"/>
          </a:p>
          <a:p>
            <a:pPr lvl="1"/>
            <a:r>
              <a:rPr lang="en-GB" dirty="0" smtClean="0"/>
              <a:t>Energy intensive industries, incl. refining</a:t>
            </a:r>
          </a:p>
          <a:p>
            <a:pPr lvl="1"/>
            <a:r>
              <a:rPr lang="en-GB" dirty="0" smtClean="0"/>
              <a:t>Manufacturing other</a:t>
            </a:r>
          </a:p>
          <a:p>
            <a:pPr lvl="1"/>
            <a:r>
              <a:rPr lang="en-GB" dirty="0"/>
              <a:t>Services</a:t>
            </a:r>
          </a:p>
          <a:p>
            <a:r>
              <a:rPr lang="en-US" dirty="0" smtClean="0"/>
              <a:t>Eventually: separate </a:t>
            </a:r>
            <a:r>
              <a:rPr lang="en-US" dirty="0"/>
              <a:t>refineries, and </a:t>
            </a:r>
            <a:r>
              <a:rPr lang="en-US" dirty="0" smtClean="0"/>
              <a:t>more detail in classes of </a:t>
            </a:r>
            <a:r>
              <a:rPr lang="en-US" dirty="0"/>
              <a:t>energy </a:t>
            </a:r>
            <a:r>
              <a:rPr lang="en-US" dirty="0" smtClean="0"/>
              <a:t>intensiveness?</a:t>
            </a:r>
            <a:endParaRPr lang="en-US" dirty="0"/>
          </a:p>
          <a:p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8</a:t>
            </a:fld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/>
        <p:txBody>
          <a:bodyPr/>
          <a:lstStyle/>
          <a:p>
            <a:r>
              <a:rPr lang="en-GB" dirty="0" smtClean="0"/>
              <a:t>Production </a:t>
            </a:r>
            <a:r>
              <a:rPr lang="en-GB" dirty="0" smtClean="0"/>
              <a:t>Sectors Other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0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 smtClean="0"/>
              <a:t>Want to reflect energy transport, general trade and pax transport (el-cars, biofuels..)</a:t>
            </a:r>
            <a:endParaRPr lang="en-GB" dirty="0"/>
          </a:p>
          <a:p>
            <a:pPr lvl="1"/>
            <a:r>
              <a:rPr lang="en-GB" dirty="0" smtClean="0"/>
              <a:t>electricity</a:t>
            </a:r>
            <a:endParaRPr lang="en-GB" dirty="0"/>
          </a:p>
          <a:p>
            <a:pPr lvl="1"/>
            <a:r>
              <a:rPr lang="en-GB" dirty="0" smtClean="0"/>
              <a:t>oil/gas</a:t>
            </a:r>
            <a:endParaRPr lang="en-GB" dirty="0"/>
          </a:p>
          <a:p>
            <a:pPr lvl="1"/>
            <a:r>
              <a:rPr lang="en-GB" dirty="0"/>
              <a:t>freight</a:t>
            </a:r>
          </a:p>
          <a:p>
            <a:pPr lvl="1"/>
            <a:r>
              <a:rPr lang="en-GB" dirty="0" smtClean="0"/>
              <a:t>passengers</a:t>
            </a:r>
            <a:endParaRPr lang="en-GB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/>
        <p:txBody>
          <a:bodyPr/>
          <a:lstStyle/>
          <a:p>
            <a:r>
              <a:rPr lang="en-GB" dirty="0" smtClean="0"/>
              <a:t>Transport and trade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NTEF-Standard_EN">
  <a:themeElements>
    <a:clrScheme name="SINTEF Standard">
      <a:dk1>
        <a:srgbClr val="FFFFFF"/>
      </a:dk1>
      <a:lt1>
        <a:srgbClr val="000000"/>
      </a:lt1>
      <a:dk2>
        <a:srgbClr val="FFFFFF"/>
      </a:dk2>
      <a:lt2>
        <a:srgbClr val="000000"/>
      </a:lt2>
      <a:accent1>
        <a:srgbClr val="A1DEE9"/>
      </a:accent1>
      <a:accent2>
        <a:srgbClr val="00ADEF"/>
      </a:accent2>
      <a:accent3>
        <a:srgbClr val="00447C"/>
      </a:accent3>
      <a:accent4>
        <a:srgbClr val="A19589"/>
      </a:accent4>
      <a:accent5>
        <a:srgbClr val="D8D0C7"/>
      </a:accent5>
      <a:accent6>
        <a:srgbClr val="A1DEE9"/>
      </a:accent6>
      <a:hlink>
        <a:srgbClr val="00ADEF"/>
      </a:hlink>
      <a:folHlink>
        <a:srgbClr val="00447C"/>
      </a:folHlink>
    </a:clrScheme>
    <a:fontScheme name="Standar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INTEF Standard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3175" cap="rnd" cmpd="sng" algn="ctr">
          <a:solidFill>
            <a:schemeClr val="phClr"/>
          </a:solidFill>
          <a:prstDash val="solid"/>
        </a:ln>
        <a:ln w="635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  <a:custClrLst>
    <a:custClr name="SINTEF Light Gray">
      <a:srgbClr val="D8D0C7"/>
    </a:custClr>
    <a:custClr name="SINTEF Gray">
      <a:srgbClr val="A19589"/>
    </a:custClr>
    <a:custClr name="SINTEF Light Blue">
      <a:srgbClr val="A1DEE9"/>
    </a:custClr>
    <a:custClr name="SINTEF Cyan">
      <a:srgbClr val="00ADEF"/>
    </a:custClr>
    <a:custClr name="SINTEF Blue">
      <a:srgbClr val="00447C"/>
    </a:custClr>
    <a:custClr name="SINTEF Light Green">
      <a:srgbClr val="7AC142"/>
    </a:custClr>
    <a:custClr name="SINTEF Green">
      <a:srgbClr val="00853F"/>
    </a:custClr>
    <a:custClr name="SINTEF Yellow">
      <a:srgbClr val="F3EA00"/>
    </a:custClr>
    <a:custClr name="SINTEF Red">
      <a:srgbClr val="E31836"/>
    </a:custClr>
    <a:custClr name="SINTEF Magenta">
      <a:srgbClr val="EC008C"/>
    </a:custClr>
    <a:custClr name="SINTEF Brown">
      <a:srgbClr val="5A471C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SINTEF-Standard_EN</Template>
  <TotalTime>295</TotalTime>
  <Words>483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SINTEF-Standard_EN</vt:lpstr>
      <vt:lpstr>AN SCGE model integrating the energy system and the regional economy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</vt:lpstr>
    </vt:vector>
  </TitlesOfParts>
  <Company>SINTEF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Ruud Egging</dc:creator>
  <cp:lastModifiedBy>Ruud Egging</cp:lastModifiedBy>
  <cp:revision>50</cp:revision>
  <dcterms:created xsi:type="dcterms:W3CDTF">2012-11-14T15:10:39Z</dcterms:created>
  <dcterms:modified xsi:type="dcterms:W3CDTF">2013-10-24T07:58:25Z</dcterms:modified>
</cp:coreProperties>
</file>