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488" r:id="rId2"/>
    <p:sldId id="529" r:id="rId3"/>
    <p:sldId id="581" r:id="rId4"/>
    <p:sldId id="623" r:id="rId5"/>
    <p:sldId id="624" r:id="rId6"/>
    <p:sldId id="545" r:id="rId7"/>
    <p:sldId id="627" r:id="rId8"/>
    <p:sldId id="625" r:id="rId9"/>
    <p:sldId id="626" r:id="rId10"/>
    <p:sldId id="628" r:id="rId11"/>
    <p:sldId id="629" r:id="rId12"/>
    <p:sldId id="630" r:id="rId13"/>
    <p:sldId id="631" r:id="rId14"/>
    <p:sldId id="632" r:id="rId15"/>
    <p:sldId id="633" r:id="rId16"/>
    <p:sldId id="617" r:id="rId17"/>
    <p:sldId id="618" r:id="rId18"/>
    <p:sldId id="567" r:id="rId19"/>
    <p:sldId id="606" r:id="rId20"/>
    <p:sldId id="613" r:id="rId21"/>
    <p:sldId id="566" r:id="rId22"/>
    <p:sldId id="622" r:id="rId23"/>
    <p:sldId id="605" r:id="rId24"/>
    <p:sldId id="564" r:id="rId25"/>
    <p:sldId id="608" r:id="rId26"/>
    <p:sldId id="611" r:id="rId27"/>
    <p:sldId id="612" r:id="rId28"/>
    <p:sldId id="562" r:id="rId29"/>
    <p:sldId id="569" r:id="rId30"/>
    <p:sldId id="568" r:id="rId31"/>
    <p:sldId id="614" r:id="rId32"/>
    <p:sldId id="528" r:id="rId33"/>
  </p:sldIdLst>
  <p:sldSz cx="9906000" cy="6858000" type="A4"/>
  <p:notesSz cx="7099300" cy="102346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frameSlides="1"/>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77693" autoAdjust="0"/>
  </p:normalViewPr>
  <p:slideViewPr>
    <p:cSldViewPr>
      <p:cViewPr varScale="1">
        <p:scale>
          <a:sx n="53" d="100"/>
          <a:sy n="53" d="100"/>
        </p:scale>
        <p:origin x="-749" y="-77"/>
      </p:cViewPr>
      <p:guideLst>
        <p:guide orient="horz" pos="2160"/>
        <p:guide pos="3120"/>
      </p:guideLst>
    </p:cSldViewPr>
  </p:slideViewPr>
  <p:outlineViewPr>
    <p:cViewPr>
      <p:scale>
        <a:sx n="33" d="100"/>
        <a:sy n="33" d="100"/>
      </p:scale>
      <p:origin x="0" y="15072"/>
    </p:cViewPr>
  </p:outlineViewPr>
  <p:notesTextViewPr>
    <p:cViewPr>
      <p:scale>
        <a:sx n="75" d="100"/>
        <a:sy n="75" d="100"/>
      </p:scale>
      <p:origin x="0" y="0"/>
    </p:cViewPr>
  </p:notesTextViewPr>
  <p:sorterViewPr>
    <p:cViewPr>
      <p:scale>
        <a:sx n="60" d="100"/>
        <a:sy n="60" d="100"/>
      </p:scale>
      <p:origin x="0" y="0"/>
    </p:cViewPr>
  </p:sorterViewPr>
  <p:notesViewPr>
    <p:cSldViewPr>
      <p:cViewPr varScale="1">
        <p:scale>
          <a:sx n="39" d="100"/>
          <a:sy n="39" d="100"/>
        </p:scale>
        <p:origin x="-2150" y="-7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uude\Research\NTNU%20-%20MultiMod\Results%20TAI%20Set%20Two%2020111110c.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uude\Documents\Research\NTNU%20-%20MultiMod\Research\Results\Results%20TAI%20Set%20One%2020111110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52431157969658E-2"/>
          <c:y val="0.10948432387732356"/>
          <c:w val="0.83840851461363941"/>
          <c:h val="0.81547918722435908"/>
        </c:manualLayout>
      </c:layout>
      <c:barChart>
        <c:barDir val="col"/>
        <c:grouping val="stacked"/>
        <c:varyColors val="0"/>
        <c:ser>
          <c:idx val="3"/>
          <c:order val="0"/>
          <c:tx>
            <c:strRef>
              <c:f>'GER-Cases'!$A$32</c:f>
              <c:strCache>
                <c:ptCount val="1"/>
                <c:pt idx="0">
                  <c:v>SOL</c:v>
                </c:pt>
              </c:strCache>
            </c:strRef>
          </c:tx>
          <c:invertIfNegative val="0"/>
          <c:dLbls>
            <c:numFmt formatCode="#,##0.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'GER-Cases'!$B$31:$G$31</c:f>
              <c:strCache>
                <c:ptCount val="6"/>
                <c:pt idx="0">
                  <c:v>REF</c:v>
                </c:pt>
                <c:pt idx="1">
                  <c:v>Nuc PhOut</c:v>
                </c:pt>
                <c:pt idx="2">
                  <c:v>Nord Strm</c:v>
                </c:pt>
                <c:pt idx="3">
                  <c:v>Rnw +50%</c:v>
                </c:pt>
                <c:pt idx="4">
                  <c:v>Grn Batt</c:v>
                </c:pt>
                <c:pt idx="5">
                  <c:v>DEU combi</c:v>
                </c:pt>
              </c:strCache>
            </c:strRef>
          </c:cat>
          <c:val>
            <c:numRef>
              <c:f>'GER-Cases'!$B$32:$G$32</c:f>
              <c:numCache>
                <c:formatCode>General</c:formatCode>
                <c:ptCount val="6"/>
                <c:pt idx="0">
                  <c:v>26.058900000000001</c:v>
                </c:pt>
                <c:pt idx="1">
                  <c:v>27.010300000000001</c:v>
                </c:pt>
                <c:pt idx="2">
                  <c:v>27.010300000000001</c:v>
                </c:pt>
                <c:pt idx="3">
                  <c:v>22.524899999999999</c:v>
                </c:pt>
                <c:pt idx="4">
                  <c:v>26.058900000000001</c:v>
                </c:pt>
                <c:pt idx="5">
                  <c:v>27.010300000000001</c:v>
                </c:pt>
              </c:numCache>
            </c:numRef>
          </c:val>
        </c:ser>
        <c:ser>
          <c:idx val="6"/>
          <c:order val="1"/>
          <c:tx>
            <c:strRef>
              <c:f>'GER-Cases'!$A$33</c:f>
              <c:strCache>
                <c:ptCount val="1"/>
                <c:pt idx="0">
                  <c:v>REN</c:v>
                </c:pt>
              </c:strCache>
            </c:strRef>
          </c:tx>
          <c:invertIfNegative val="0"/>
          <c:dLbls>
            <c:numFmt formatCode="0.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'GER-Cases'!$B$31:$G$31</c:f>
              <c:strCache>
                <c:ptCount val="6"/>
                <c:pt idx="0">
                  <c:v>REF</c:v>
                </c:pt>
                <c:pt idx="1">
                  <c:v>Nuc PhOut</c:v>
                </c:pt>
                <c:pt idx="2">
                  <c:v>Nord Strm</c:v>
                </c:pt>
                <c:pt idx="3">
                  <c:v>Rnw +50%</c:v>
                </c:pt>
                <c:pt idx="4">
                  <c:v>Grn Batt</c:v>
                </c:pt>
                <c:pt idx="5">
                  <c:v>DEU combi</c:v>
                </c:pt>
              </c:strCache>
            </c:strRef>
          </c:cat>
          <c:val>
            <c:numRef>
              <c:f>'GER-Cases'!$B$33:$G$33</c:f>
              <c:numCache>
                <c:formatCode>General</c:formatCode>
                <c:ptCount val="6"/>
                <c:pt idx="0">
                  <c:v>7.0641999999999996</c:v>
                </c:pt>
                <c:pt idx="1">
                  <c:v>7.0641999999999996</c:v>
                </c:pt>
                <c:pt idx="2">
                  <c:v>7.0641999999999996</c:v>
                </c:pt>
                <c:pt idx="3">
                  <c:v>10.5982</c:v>
                </c:pt>
                <c:pt idx="4">
                  <c:v>7.0641999999999996</c:v>
                </c:pt>
                <c:pt idx="5">
                  <c:v>10.5982</c:v>
                </c:pt>
              </c:numCache>
            </c:numRef>
          </c:val>
        </c:ser>
        <c:ser>
          <c:idx val="1"/>
          <c:order val="2"/>
          <c:tx>
            <c:strRef>
              <c:f>'GER-Cases'!$A$34</c:f>
              <c:strCache>
                <c:ptCount val="1"/>
                <c:pt idx="0">
                  <c:v>GAS</c:v>
                </c:pt>
              </c:strCache>
            </c:strRef>
          </c:tx>
          <c:invertIfNegative val="0"/>
          <c:dLbls>
            <c:numFmt formatCode="0.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'GER-Cases'!$B$31:$G$31</c:f>
              <c:strCache>
                <c:ptCount val="6"/>
                <c:pt idx="0">
                  <c:v>REF</c:v>
                </c:pt>
                <c:pt idx="1">
                  <c:v>Nuc PhOut</c:v>
                </c:pt>
                <c:pt idx="2">
                  <c:v>Nord Strm</c:v>
                </c:pt>
                <c:pt idx="3">
                  <c:v>Rnw +50%</c:v>
                </c:pt>
                <c:pt idx="4">
                  <c:v>Grn Batt</c:v>
                </c:pt>
                <c:pt idx="5">
                  <c:v>DEU combi</c:v>
                </c:pt>
              </c:strCache>
            </c:strRef>
          </c:cat>
          <c:val>
            <c:numRef>
              <c:f>'GER-Cases'!$B$34:$G$34</c:f>
              <c:numCache>
                <c:formatCode>General</c:formatCode>
                <c:ptCount val="6"/>
                <c:pt idx="0">
                  <c:v>8.2646999999999995</c:v>
                </c:pt>
                <c:pt idx="1">
                  <c:v>8.2646999999999995</c:v>
                </c:pt>
                <c:pt idx="2">
                  <c:v>8.4326000000000008</c:v>
                </c:pt>
                <c:pt idx="3">
                  <c:v>8.2646999999999995</c:v>
                </c:pt>
                <c:pt idx="4">
                  <c:v>8.2646999999999995</c:v>
                </c:pt>
                <c:pt idx="5">
                  <c:v>12.3971</c:v>
                </c:pt>
              </c:numCache>
            </c:numRef>
          </c:val>
        </c:ser>
        <c:ser>
          <c:idx val="2"/>
          <c:order val="3"/>
          <c:tx>
            <c:strRef>
              <c:f>'GER-Cases'!$A$35</c:f>
              <c:strCache>
                <c:ptCount val="1"/>
                <c:pt idx="0">
                  <c:v>OIL</c:v>
                </c:pt>
              </c:strCache>
            </c:strRef>
          </c:tx>
          <c:invertIfNegative val="0"/>
          <c:cat>
            <c:strRef>
              <c:f>'GER-Cases'!$B$31:$G$31</c:f>
              <c:strCache>
                <c:ptCount val="6"/>
                <c:pt idx="0">
                  <c:v>REF</c:v>
                </c:pt>
                <c:pt idx="1">
                  <c:v>Nuc PhOut</c:v>
                </c:pt>
                <c:pt idx="2">
                  <c:v>Nord Strm</c:v>
                </c:pt>
                <c:pt idx="3">
                  <c:v>Rnw +50%</c:v>
                </c:pt>
                <c:pt idx="4">
                  <c:v>Grn Batt</c:v>
                </c:pt>
                <c:pt idx="5">
                  <c:v>DEU combi</c:v>
                </c:pt>
              </c:strCache>
            </c:strRef>
          </c:cat>
          <c:val>
            <c:numRef>
              <c:f>'GER-Cases'!$B$35:$G$35</c:f>
              <c:numCache>
                <c:formatCode>General</c:formatCode>
                <c:ptCount val="6"/>
                <c:pt idx="0">
                  <c:v>0</c:v>
                </c:pt>
                <c:pt idx="1">
                  <c:v>0</c:v>
                </c:pt>
                <c:pt idx="2">
                  <c:v>0</c:v>
                </c:pt>
                <c:pt idx="3">
                  <c:v>0</c:v>
                </c:pt>
                <c:pt idx="4">
                  <c:v>0</c:v>
                </c:pt>
                <c:pt idx="5">
                  <c:v>0</c:v>
                </c:pt>
              </c:numCache>
            </c:numRef>
          </c:val>
        </c:ser>
        <c:ser>
          <c:idx val="4"/>
          <c:order val="4"/>
          <c:tx>
            <c:strRef>
              <c:f>'GER-Cases'!$A$36</c:f>
              <c:strCache>
                <c:ptCount val="1"/>
                <c:pt idx="0">
                  <c:v>HYD</c:v>
                </c:pt>
              </c:strCache>
            </c:strRef>
          </c:tx>
          <c:invertIfNegative val="0"/>
          <c:cat>
            <c:strRef>
              <c:f>'GER-Cases'!$B$31:$G$31</c:f>
              <c:strCache>
                <c:ptCount val="6"/>
                <c:pt idx="0">
                  <c:v>REF</c:v>
                </c:pt>
                <c:pt idx="1">
                  <c:v>Nuc PhOut</c:v>
                </c:pt>
                <c:pt idx="2">
                  <c:v>Nord Strm</c:v>
                </c:pt>
                <c:pt idx="3">
                  <c:v>Rnw +50%</c:v>
                </c:pt>
                <c:pt idx="4">
                  <c:v>Grn Batt</c:v>
                </c:pt>
                <c:pt idx="5">
                  <c:v>DEU combi</c:v>
                </c:pt>
              </c:strCache>
            </c:strRef>
          </c:cat>
          <c:val>
            <c:numRef>
              <c:f>'GER-Cases'!$B$36:$G$36</c:f>
              <c:numCache>
                <c:formatCode>General</c:formatCode>
                <c:ptCount val="6"/>
                <c:pt idx="0">
                  <c:v>1.6302000000000001</c:v>
                </c:pt>
                <c:pt idx="1">
                  <c:v>1.6302000000000001</c:v>
                </c:pt>
                <c:pt idx="2">
                  <c:v>1.6302000000000001</c:v>
                </c:pt>
                <c:pt idx="3">
                  <c:v>1.6302000000000001</c:v>
                </c:pt>
                <c:pt idx="4">
                  <c:v>1.6302000000000001</c:v>
                </c:pt>
                <c:pt idx="5">
                  <c:v>1.6302000000000001</c:v>
                </c:pt>
              </c:numCache>
            </c:numRef>
          </c:val>
        </c:ser>
        <c:ser>
          <c:idx val="0"/>
          <c:order val="5"/>
          <c:tx>
            <c:strRef>
              <c:f>'GER-Cases'!$A$37</c:f>
              <c:strCache>
                <c:ptCount val="1"/>
                <c:pt idx="0">
                  <c:v>NUC</c:v>
                </c:pt>
              </c:strCache>
            </c:strRef>
          </c:tx>
          <c:invertIfNegative val="0"/>
          <c:dLbls>
            <c:dLbl>
              <c:idx val="1"/>
              <c:delete val="1"/>
            </c:dLbl>
            <c:dLbl>
              <c:idx val="5"/>
              <c:delete val="1"/>
            </c:dLbl>
            <c:numFmt formatCode="0.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'GER-Cases'!$B$31:$G$31</c:f>
              <c:strCache>
                <c:ptCount val="6"/>
                <c:pt idx="0">
                  <c:v>REF</c:v>
                </c:pt>
                <c:pt idx="1">
                  <c:v>Nuc PhOut</c:v>
                </c:pt>
                <c:pt idx="2">
                  <c:v>Nord Strm</c:v>
                </c:pt>
                <c:pt idx="3">
                  <c:v>Rnw +50%</c:v>
                </c:pt>
                <c:pt idx="4">
                  <c:v>Grn Batt</c:v>
                </c:pt>
                <c:pt idx="5">
                  <c:v>DEU combi</c:v>
                </c:pt>
              </c:strCache>
            </c:strRef>
          </c:cat>
          <c:val>
            <c:numRef>
              <c:f>'GER-Cases'!$B$37:$G$37</c:f>
              <c:numCache>
                <c:formatCode>General</c:formatCode>
                <c:ptCount val="6"/>
                <c:pt idx="0">
                  <c:v>12.0802</c:v>
                </c:pt>
                <c:pt idx="1">
                  <c:v>0</c:v>
                </c:pt>
                <c:pt idx="2">
                  <c:v>12.0802</c:v>
                </c:pt>
                <c:pt idx="3">
                  <c:v>12.0802</c:v>
                </c:pt>
                <c:pt idx="4">
                  <c:v>12.0802</c:v>
                </c:pt>
                <c:pt idx="5">
                  <c:v>0</c:v>
                </c:pt>
              </c:numCache>
            </c:numRef>
          </c:val>
        </c:ser>
        <c:ser>
          <c:idx val="5"/>
          <c:order val="6"/>
          <c:tx>
            <c:strRef>
              <c:f>'GER-Cases'!$A$38</c:f>
              <c:strCache>
                <c:ptCount val="1"/>
                <c:pt idx="0">
                  <c:v>export</c:v>
                </c:pt>
              </c:strCache>
            </c:strRef>
          </c:tx>
          <c:invertIfNegative val="0"/>
          <c:cat>
            <c:strRef>
              <c:f>'GER-Cases'!$B$31:$G$31</c:f>
              <c:strCache>
                <c:ptCount val="6"/>
                <c:pt idx="0">
                  <c:v>REF</c:v>
                </c:pt>
                <c:pt idx="1">
                  <c:v>Nuc PhOut</c:v>
                </c:pt>
                <c:pt idx="2">
                  <c:v>Nord Strm</c:v>
                </c:pt>
                <c:pt idx="3">
                  <c:v>Rnw +50%</c:v>
                </c:pt>
                <c:pt idx="4">
                  <c:v>Grn Batt</c:v>
                </c:pt>
                <c:pt idx="5">
                  <c:v>DEU combi</c:v>
                </c:pt>
              </c:strCache>
            </c:strRef>
          </c:cat>
          <c:val>
            <c:numRef>
              <c:f>'GER-Cases'!$B$38:$G$38</c:f>
              <c:numCache>
                <c:formatCode>General</c:formatCode>
                <c:ptCount val="6"/>
                <c:pt idx="0">
                  <c:v>-0.83689999999999998</c:v>
                </c:pt>
                <c:pt idx="2">
                  <c:v>-1.7134</c:v>
                </c:pt>
                <c:pt idx="3">
                  <c:v>-0.83160000000000001</c:v>
                </c:pt>
                <c:pt idx="4">
                  <c:v>-0.64300000000000002</c:v>
                </c:pt>
              </c:numCache>
            </c:numRef>
          </c:val>
        </c:ser>
        <c:ser>
          <c:idx val="7"/>
          <c:order val="7"/>
          <c:tx>
            <c:strRef>
              <c:f>'GER-Cases'!$A$39</c:f>
              <c:strCache>
                <c:ptCount val="1"/>
                <c:pt idx="0">
                  <c:v>import</c:v>
                </c:pt>
              </c:strCache>
            </c:strRef>
          </c:tx>
          <c:invertIfNegative val="0"/>
          <c:dLbls>
            <c:dLbl>
              <c:idx val="1"/>
              <c:layout/>
              <c:tx>
                <c:rich>
                  <a:bodyPr/>
                  <a:lstStyle/>
                  <a:p>
                    <a:r>
                      <a:rPr lang="en-US">
                        <a:solidFill>
                          <a:schemeClr val="bg1"/>
                        </a:solidFill>
                      </a:rPr>
                      <a:t>6.0</a:t>
                    </a:r>
                  </a:p>
                </c:rich>
              </c:tx>
              <c:dLblPos val="ctr"/>
              <c:showLegendKey val="0"/>
              <c:showVal val="1"/>
              <c:showCatName val="0"/>
              <c:showSerName val="0"/>
              <c:showPercent val="0"/>
              <c:showBubbleSize val="0"/>
            </c:dLbl>
            <c:dLbl>
              <c:idx val="5"/>
              <c:layout>
                <c:manualLayout>
                  <c:x val="-4.2372881355931171E-3"/>
                  <c:y val="-2.1312872975277068E-2"/>
                </c:manualLayout>
              </c:layout>
              <c:dLblPos val="ctr"/>
              <c:showLegendKey val="0"/>
              <c:showVal val="1"/>
              <c:showCatName val="0"/>
              <c:showSerName val="0"/>
              <c:showPercent val="0"/>
              <c:showBubbleSize val="0"/>
            </c:dLbl>
            <c:numFmt formatCode="#,##0.0" sourceLinked="0"/>
            <c:txPr>
              <a:bodyPr/>
              <a:lstStyle/>
              <a:p>
                <a:pPr>
                  <a:defRPr>
                    <a:solidFill>
                      <a:schemeClr val="tx1"/>
                    </a:solidFill>
                  </a:defRPr>
                </a:pPr>
                <a:endParaRPr lang="en-US"/>
              </a:p>
            </c:txPr>
            <c:dLblPos val="ctr"/>
            <c:showLegendKey val="0"/>
            <c:showVal val="1"/>
            <c:showCatName val="0"/>
            <c:showSerName val="0"/>
            <c:showPercent val="0"/>
            <c:showBubbleSize val="0"/>
            <c:showLeaderLines val="0"/>
          </c:dLbls>
          <c:cat>
            <c:strRef>
              <c:f>'GER-Cases'!$B$31:$G$31</c:f>
              <c:strCache>
                <c:ptCount val="6"/>
                <c:pt idx="0">
                  <c:v>REF</c:v>
                </c:pt>
                <c:pt idx="1">
                  <c:v>Nuc PhOut</c:v>
                </c:pt>
                <c:pt idx="2">
                  <c:v>Nord Strm</c:v>
                </c:pt>
                <c:pt idx="3">
                  <c:v>Rnw +50%</c:v>
                </c:pt>
                <c:pt idx="4">
                  <c:v>Grn Batt</c:v>
                </c:pt>
                <c:pt idx="5">
                  <c:v>DEU combi</c:v>
                </c:pt>
              </c:strCache>
            </c:strRef>
          </c:cat>
          <c:val>
            <c:numRef>
              <c:f>'GER-Cases'!$B$39:$G$39</c:f>
              <c:numCache>
                <c:formatCode>General</c:formatCode>
                <c:ptCount val="6"/>
                <c:pt idx="1">
                  <c:v>5.9880000000000004</c:v>
                </c:pt>
                <c:pt idx="5">
                  <c:v>0.41349999999999998</c:v>
                </c:pt>
              </c:numCache>
            </c:numRef>
          </c:val>
        </c:ser>
        <c:dLbls>
          <c:showLegendKey val="0"/>
          <c:showVal val="0"/>
          <c:showCatName val="0"/>
          <c:showSerName val="0"/>
          <c:showPercent val="0"/>
          <c:showBubbleSize val="0"/>
        </c:dLbls>
        <c:gapWidth val="150"/>
        <c:overlap val="100"/>
        <c:axId val="368943872"/>
        <c:axId val="368945408"/>
      </c:barChart>
      <c:catAx>
        <c:axId val="368943872"/>
        <c:scaling>
          <c:orientation val="minMax"/>
        </c:scaling>
        <c:delete val="0"/>
        <c:axPos val="b"/>
        <c:numFmt formatCode="General" sourceLinked="1"/>
        <c:majorTickMark val="out"/>
        <c:minorTickMark val="none"/>
        <c:tickLblPos val="nextTo"/>
        <c:txPr>
          <a:bodyPr rot="5400000"/>
          <a:lstStyle/>
          <a:p>
            <a:pPr>
              <a:defRPr>
                <a:solidFill>
                  <a:srgbClr val="002060"/>
                </a:solidFill>
              </a:defRPr>
            </a:pPr>
            <a:endParaRPr lang="en-US"/>
          </a:p>
        </c:txPr>
        <c:crossAx val="368945408"/>
        <c:crosses val="autoZero"/>
        <c:auto val="1"/>
        <c:lblAlgn val="ctr"/>
        <c:lblOffset val="100"/>
        <c:tickMarkSkip val="1"/>
        <c:noMultiLvlLbl val="0"/>
      </c:catAx>
      <c:valAx>
        <c:axId val="368945408"/>
        <c:scaling>
          <c:orientation val="minMax"/>
        </c:scaling>
        <c:delete val="0"/>
        <c:axPos val="l"/>
        <c:numFmt formatCode="General" sourceLinked="1"/>
        <c:majorTickMark val="out"/>
        <c:minorTickMark val="none"/>
        <c:tickLblPos val="nextTo"/>
        <c:txPr>
          <a:bodyPr/>
          <a:lstStyle/>
          <a:p>
            <a:pPr>
              <a:defRPr sz="2000">
                <a:solidFill>
                  <a:srgbClr val="002060"/>
                </a:solidFill>
              </a:defRPr>
            </a:pPr>
            <a:endParaRPr lang="en-US"/>
          </a:p>
        </c:txPr>
        <c:crossAx val="368943872"/>
        <c:crosses val="autoZero"/>
        <c:crossBetween val="between"/>
      </c:valAx>
    </c:plotArea>
    <c:legend>
      <c:legendPos val="r"/>
      <c:legendEntry>
        <c:idx val="0"/>
        <c:txPr>
          <a:bodyPr/>
          <a:lstStyle/>
          <a:p>
            <a:pPr>
              <a:defRPr i="1" u="sng">
                <a:solidFill>
                  <a:schemeClr val="tx1"/>
                </a:solidFill>
              </a:defRPr>
            </a:pPr>
            <a:endParaRPr lang="en-US"/>
          </a:p>
        </c:txPr>
      </c:legendEntry>
      <c:legendEntry>
        <c:idx val="1"/>
        <c:txPr>
          <a:bodyPr/>
          <a:lstStyle/>
          <a:p>
            <a:pPr>
              <a:defRPr i="1" u="sng"/>
            </a:pPr>
            <a:endParaRPr lang="en-US"/>
          </a:p>
        </c:txPr>
      </c:legendEntry>
      <c:layout/>
      <c:overlay val="0"/>
    </c:legend>
    <c:plotVisOnly val="1"/>
    <c:dispBlanksAs val="gap"/>
    <c:showDLblsOverMax val="0"/>
  </c:chart>
  <c:txPr>
    <a:bodyPr/>
    <a:lstStyle/>
    <a:p>
      <a:pPr>
        <a:defRPr sz="1600"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646921639719146E-2"/>
          <c:y val="7.5304971206957338E-2"/>
          <c:w val="0.89909495790181626"/>
          <c:h val="0.83787499510322405"/>
        </c:manualLayout>
      </c:layout>
      <c:barChart>
        <c:barDir val="col"/>
        <c:grouping val="stacked"/>
        <c:varyColors val="0"/>
        <c:ser>
          <c:idx val="1"/>
          <c:order val="0"/>
          <c:tx>
            <c:strRef>
              <c:f>'piv CO2 Mt EUtax'!$A$13</c:f>
              <c:strCache>
                <c:ptCount val="1"/>
                <c:pt idx="0">
                  <c:v>EU-ETS (REF = 3,800)</c:v>
                </c:pt>
              </c:strCache>
            </c:strRef>
          </c:tx>
          <c:spPr>
            <a:pattFill prst="pct80">
              <a:fgClr>
                <a:srgbClr val="00B050"/>
              </a:fgClr>
              <a:bgClr>
                <a:schemeClr val="bg1"/>
              </a:bgClr>
            </a:pattFill>
          </c:spPr>
          <c:invertIfNegative val="0"/>
          <c:dLbls>
            <c:dLbl>
              <c:idx val="0"/>
              <c:delete val="1"/>
            </c:dLbl>
            <c:dLbl>
              <c:idx val="1"/>
              <c:delete val="1"/>
            </c:dLbl>
            <c:spPr>
              <a:noFill/>
            </c:spPr>
            <c:txPr>
              <a:bodyPr/>
              <a:lstStyle/>
              <a:p>
                <a:pPr>
                  <a:defRPr sz="1800" b="1"/>
                </a:pPr>
                <a:endParaRPr lang="en-US"/>
              </a:p>
            </c:txPr>
            <c:showLegendKey val="0"/>
            <c:showVal val="1"/>
            <c:showCatName val="0"/>
            <c:showSerName val="0"/>
            <c:showPercent val="0"/>
            <c:showBubbleSize val="0"/>
            <c:showLeaderLines val="0"/>
          </c:dLbls>
          <c:cat>
            <c:numRef>
              <c:f>'piv CO2 Mt EUtax'!$B$13:$K$13</c:f>
              <c:numCache>
                <c:formatCode>_([$$-409]* #,##0_);_([$$-409]* \(#,##0\);_([$$-409]* "-"??_);_(@_)</c:formatCode>
                <c:ptCount val="10"/>
                <c:pt idx="0">
                  <c:v>10</c:v>
                </c:pt>
                <c:pt idx="1">
                  <c:v>20</c:v>
                </c:pt>
                <c:pt idx="2">
                  <c:v>30</c:v>
                </c:pt>
                <c:pt idx="3">
                  <c:v>40</c:v>
                </c:pt>
                <c:pt idx="4">
                  <c:v>50</c:v>
                </c:pt>
                <c:pt idx="5">
                  <c:v>60</c:v>
                </c:pt>
                <c:pt idx="6">
                  <c:v>70</c:v>
                </c:pt>
                <c:pt idx="7">
                  <c:v>80</c:v>
                </c:pt>
                <c:pt idx="8">
                  <c:v>90</c:v>
                </c:pt>
                <c:pt idx="9">
                  <c:v>100</c:v>
                </c:pt>
              </c:numCache>
            </c:numRef>
          </c:cat>
          <c:val>
            <c:numRef>
              <c:f>'piv CO2 Mt EUtax'!$B$18:$K$18</c:f>
              <c:numCache>
                <c:formatCode>0</c:formatCode>
                <c:ptCount val="10"/>
                <c:pt idx="0">
                  <c:v>-39.551969204978377</c:v>
                </c:pt>
                <c:pt idx="1">
                  <c:v>0</c:v>
                </c:pt>
                <c:pt idx="2">
                  <c:v>49.854819217020122</c:v>
                </c:pt>
                <c:pt idx="3">
                  <c:v>107.54690946475603</c:v>
                </c:pt>
                <c:pt idx="4">
                  <c:v>189.71014015319452</c:v>
                </c:pt>
                <c:pt idx="5">
                  <c:v>291.68226227692867</c:v>
                </c:pt>
                <c:pt idx="6">
                  <c:v>404.53644384710788</c:v>
                </c:pt>
                <c:pt idx="7">
                  <c:v>515.58992252793178</c:v>
                </c:pt>
                <c:pt idx="8">
                  <c:v>657.19388218582026</c:v>
                </c:pt>
                <c:pt idx="9">
                  <c:v>825.0039154382066</c:v>
                </c:pt>
              </c:numCache>
            </c:numRef>
          </c:val>
        </c:ser>
        <c:ser>
          <c:idx val="0"/>
          <c:order val="1"/>
          <c:tx>
            <c:strRef>
              <c:f>'piv CO2 Mt EUtax'!$A$18</c:f>
              <c:strCache>
                <c:ptCount val="1"/>
                <c:pt idx="0">
                  <c:v>WORLD (REF = 30,600)</c:v>
                </c:pt>
              </c:strCache>
            </c:strRef>
          </c:tx>
          <c:spPr>
            <a:pattFill prst="ltDnDiag">
              <a:fgClr>
                <a:schemeClr val="tx2">
                  <a:lumMod val="75000"/>
                </a:schemeClr>
              </a:fgClr>
              <a:bgClr>
                <a:schemeClr val="bg1"/>
              </a:bgClr>
            </a:pattFill>
            <a:ln w="25400"/>
          </c:spPr>
          <c:invertIfNegative val="0"/>
          <c:dLbls>
            <c:dLbl>
              <c:idx val="0"/>
              <c:delete val="1"/>
            </c:dLbl>
            <c:dLbl>
              <c:idx val="1"/>
              <c:delete val="1"/>
            </c:dLbl>
            <c:spPr>
              <a:noFill/>
            </c:spPr>
            <c:txPr>
              <a:bodyPr/>
              <a:lstStyle/>
              <a:p>
                <a:pPr>
                  <a:defRPr b="1">
                    <a:solidFill>
                      <a:schemeClr val="tx2"/>
                    </a:solidFill>
                  </a:defRPr>
                </a:pPr>
                <a:endParaRPr lang="en-US"/>
              </a:p>
            </c:txPr>
            <c:showLegendKey val="0"/>
            <c:showVal val="1"/>
            <c:showCatName val="0"/>
            <c:showSerName val="0"/>
            <c:showPercent val="0"/>
            <c:showBubbleSize val="0"/>
            <c:showLeaderLines val="0"/>
          </c:dLbls>
          <c:val>
            <c:numRef>
              <c:f>'piv CO2 Mt EUtax'!$B$19:$K$19</c:f>
              <c:numCache>
                <c:formatCode>0</c:formatCode>
                <c:ptCount val="10"/>
                <c:pt idx="0">
                  <c:v>57.020703461120775</c:v>
                </c:pt>
                <c:pt idx="1">
                  <c:v>0</c:v>
                </c:pt>
                <c:pt idx="2">
                  <c:v>-68.946138035756121</c:v>
                </c:pt>
                <c:pt idx="3">
                  <c:v>-135.92513956276116</c:v>
                </c:pt>
                <c:pt idx="4">
                  <c:v>-198.55541741904017</c:v>
                </c:pt>
                <c:pt idx="5">
                  <c:v>-255.51578407443685</c:v>
                </c:pt>
                <c:pt idx="6">
                  <c:v>-302.05102402754528</c:v>
                </c:pt>
                <c:pt idx="7">
                  <c:v>-345.20131968108035</c:v>
                </c:pt>
                <c:pt idx="8">
                  <c:v>-382.80052977762443</c:v>
                </c:pt>
                <c:pt idx="9">
                  <c:v>-448.74891984864735</c:v>
                </c:pt>
              </c:numCache>
            </c:numRef>
          </c:val>
        </c:ser>
        <c:dLbls>
          <c:showLegendKey val="0"/>
          <c:showVal val="0"/>
          <c:showCatName val="0"/>
          <c:showSerName val="0"/>
          <c:showPercent val="0"/>
          <c:showBubbleSize val="0"/>
        </c:dLbls>
        <c:gapWidth val="40"/>
        <c:overlap val="100"/>
        <c:axId val="378091776"/>
        <c:axId val="378105856"/>
      </c:barChart>
      <c:catAx>
        <c:axId val="378091776"/>
        <c:scaling>
          <c:orientation val="minMax"/>
        </c:scaling>
        <c:delete val="0"/>
        <c:axPos val="b"/>
        <c:numFmt formatCode="_([$$-409]* #,##0_);_([$$-409]* \(#,##0\);_([$$-409]* &quot;-&quot;??_);_(@_)" sourceLinked="1"/>
        <c:majorTickMark val="out"/>
        <c:minorTickMark val="none"/>
        <c:tickLblPos val="low"/>
        <c:txPr>
          <a:bodyPr/>
          <a:lstStyle/>
          <a:p>
            <a:pPr>
              <a:defRPr sz="1800" b="1">
                <a:solidFill>
                  <a:schemeClr val="tx2"/>
                </a:solidFill>
              </a:defRPr>
            </a:pPr>
            <a:endParaRPr lang="en-US"/>
          </a:p>
        </c:txPr>
        <c:crossAx val="378105856"/>
        <c:crosses val="autoZero"/>
        <c:auto val="1"/>
        <c:lblAlgn val="ctr"/>
        <c:lblOffset val="100"/>
        <c:noMultiLvlLbl val="0"/>
      </c:catAx>
      <c:valAx>
        <c:axId val="378105856"/>
        <c:scaling>
          <c:orientation val="minMax"/>
          <c:max val="900"/>
          <c:min val="-500"/>
        </c:scaling>
        <c:delete val="0"/>
        <c:axPos val="l"/>
        <c:title>
          <c:tx>
            <c:rich>
              <a:bodyPr rot="0" vert="horz"/>
              <a:lstStyle/>
              <a:p>
                <a:pPr>
                  <a:defRPr sz="1800"/>
                </a:pPr>
                <a:r>
                  <a:rPr lang="en-US" sz="1800" dirty="0" smtClean="0"/>
                  <a:t>(</a:t>
                </a:r>
                <a:r>
                  <a:rPr lang="en-US" sz="1800" dirty="0" err="1" smtClean="0"/>
                  <a:t>Mton</a:t>
                </a:r>
                <a:r>
                  <a:rPr lang="en-US" sz="1800" dirty="0" smtClean="0"/>
                  <a:t> CO</a:t>
                </a:r>
                <a:r>
                  <a:rPr lang="en-US" sz="1800" baseline="-25000" dirty="0" smtClean="0"/>
                  <a:t>2</a:t>
                </a:r>
                <a:r>
                  <a:rPr lang="en-US" sz="1800" baseline="0" dirty="0" smtClean="0"/>
                  <a:t>)</a:t>
                </a:r>
                <a:endParaRPr lang="en-US" sz="1800" baseline="0" dirty="0"/>
              </a:p>
            </c:rich>
          </c:tx>
          <c:layout>
            <c:manualLayout>
              <c:xMode val="edge"/>
              <c:yMode val="edge"/>
              <c:x val="7.3403468330461685E-2"/>
              <c:y val="5.4793054714314567E-3"/>
            </c:manualLayout>
          </c:layout>
          <c:overlay val="0"/>
        </c:title>
        <c:numFmt formatCode="0" sourceLinked="1"/>
        <c:majorTickMark val="out"/>
        <c:minorTickMark val="none"/>
        <c:tickLblPos val="nextTo"/>
        <c:txPr>
          <a:bodyPr/>
          <a:lstStyle/>
          <a:p>
            <a:pPr>
              <a:defRPr sz="1800" b="1">
                <a:solidFill>
                  <a:schemeClr val="tx2"/>
                </a:solidFill>
              </a:defRPr>
            </a:pPr>
            <a:endParaRPr lang="en-US"/>
          </a:p>
        </c:txPr>
        <c:crossAx val="378091776"/>
        <c:crosses val="autoZero"/>
        <c:crossBetween val="between"/>
      </c:valAx>
    </c:plotArea>
    <c:plotVisOnly val="1"/>
    <c:dispBlanksAs val="gap"/>
    <c:showDLblsOverMax val="0"/>
  </c:chart>
  <c:txPr>
    <a:bodyPr/>
    <a:lstStyle/>
    <a:p>
      <a:pPr>
        <a:defRPr sz="16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0.16505</cdr:x>
      <cdr:y>0.73846</cdr:y>
    </cdr:from>
    <cdr:to>
      <cdr:x>0.39806</cdr:x>
      <cdr:y>0.84615</cdr:y>
    </cdr:to>
    <cdr:sp macro="" textlink="">
      <cdr:nvSpPr>
        <cdr:cNvPr id="2" name="TextBox 1"/>
        <cdr:cNvSpPr txBox="1"/>
      </cdr:nvSpPr>
      <cdr:spPr>
        <a:xfrm xmlns:a="http://schemas.openxmlformats.org/drawingml/2006/main">
          <a:off x="1295400" y="3657600"/>
          <a:ext cx="18288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2800" b="1" dirty="0" smtClean="0">
              <a:solidFill>
                <a:srgbClr val="002060"/>
              </a:solidFill>
            </a:rPr>
            <a:t>Leakage:</a:t>
          </a:r>
          <a:endParaRPr lang="en-GB" sz="2800" b="1" dirty="0">
            <a:solidFill>
              <a:srgbClr val="002060"/>
            </a:solidFill>
          </a:endParaRPr>
        </a:p>
      </cdr:txBody>
    </cdr:sp>
  </cdr:relSizeAnchor>
  <cdr:relSizeAnchor xmlns:cdr="http://schemas.openxmlformats.org/drawingml/2006/chartDrawing">
    <cdr:from>
      <cdr:x>0.17152</cdr:x>
      <cdr:y>0.24103</cdr:y>
    </cdr:from>
    <cdr:to>
      <cdr:x>0.44681</cdr:x>
      <cdr:y>0.41454</cdr:y>
    </cdr:to>
    <cdr:sp macro="" textlink="">
      <cdr:nvSpPr>
        <cdr:cNvPr id="3" name="TextBox 1"/>
        <cdr:cNvSpPr txBox="1"/>
      </cdr:nvSpPr>
      <cdr:spPr>
        <a:xfrm xmlns:a="http://schemas.openxmlformats.org/drawingml/2006/main">
          <a:off x="1458374" y="1193822"/>
          <a:ext cx="2340712" cy="8593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2800" b="1" dirty="0" smtClean="0">
              <a:solidFill>
                <a:srgbClr val="002060"/>
              </a:solidFill>
            </a:rPr>
            <a:t>Net global reduction</a:t>
          </a:r>
          <a:endParaRPr lang="en-GB" sz="2800" b="1" dirty="0">
            <a:solidFill>
              <a:srgbClr val="00206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sz="quarter" idx="1"/>
          </p:nvPr>
        </p:nvSpPr>
        <p:spPr>
          <a:xfrm>
            <a:off x="4021297" y="3"/>
            <a:ext cx="3076363" cy="511731"/>
          </a:xfrm>
          <a:prstGeom prst="rect">
            <a:avLst/>
          </a:prstGeom>
        </p:spPr>
        <p:txBody>
          <a:bodyPr vert="horz" lIns="99048" tIns="49524" rIns="99048" bIns="49524" rtlCol="0"/>
          <a:lstStyle>
            <a:lvl1pPr algn="r">
              <a:defRPr sz="1300"/>
            </a:lvl1pPr>
          </a:lstStyle>
          <a:p>
            <a:r>
              <a:rPr lang="en-GB" dirty="0" smtClean="0"/>
              <a:t>Version </a:t>
            </a:r>
            <a:fld id="{07E5DB5D-26B8-429D-909B-7D33668CA8DC}" type="datetime5">
              <a:rPr lang="en-GB" smtClean="0"/>
              <a:t>24-Oct-13</a:t>
            </a:fld>
            <a:endParaRPr lang="en-GB" dirty="0"/>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r>
              <a:rPr lang="nn-NO" smtClean="0"/>
              <a:t>Ruud Egging</a:t>
            </a:r>
            <a:endParaRPr lang="en-GB"/>
          </a:p>
        </p:txBody>
      </p:sp>
      <p:sp>
        <p:nvSpPr>
          <p:cNvPr id="5" name="Slide Number Placeholder 4"/>
          <p:cNvSpPr>
            <a:spLocks noGrp="1"/>
          </p:cNvSpPr>
          <p:nvPr>
            <p:ph type="sldNum" sz="quarter" idx="3"/>
          </p:nvPr>
        </p:nvSpPr>
        <p:spPr>
          <a:xfrm>
            <a:off x="4021297" y="9721106"/>
            <a:ext cx="3076363" cy="511731"/>
          </a:xfrm>
          <a:prstGeom prst="rect">
            <a:avLst/>
          </a:prstGeom>
        </p:spPr>
        <p:txBody>
          <a:bodyPr vert="horz" lIns="99048" tIns="49524" rIns="99048" bIns="49524" rtlCol="0" anchor="b"/>
          <a:lstStyle>
            <a:lvl1pPr algn="r">
              <a:defRPr sz="1300"/>
            </a:lvl1pPr>
          </a:lstStyle>
          <a:p>
            <a:fld id="{CB660926-4012-4287-860E-FAD9A37A93EB}" type="slidenum">
              <a:rPr lang="en-GB" smtClean="0"/>
              <a:t>‹#›</a:t>
            </a:fld>
            <a:endParaRPr lang="en-GB"/>
          </a:p>
        </p:txBody>
      </p:sp>
    </p:spTree>
    <p:extLst>
      <p:ext uri="{BB962C8B-B14F-4D97-AF65-F5344CB8AC3E}">
        <p14:creationId xmlns:p14="http://schemas.microsoft.com/office/powerpoint/2010/main" val="222602879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7" y="3"/>
            <a:ext cx="3076363" cy="511731"/>
          </a:xfrm>
          <a:prstGeom prst="rect">
            <a:avLst/>
          </a:prstGeom>
        </p:spPr>
        <p:txBody>
          <a:bodyPr vert="horz" lIns="99048" tIns="49524" rIns="99048" bIns="49524" rtlCol="0"/>
          <a:lstStyle>
            <a:lvl1pPr algn="r">
              <a:defRPr sz="1300"/>
            </a:lvl1pPr>
          </a:lstStyle>
          <a:p>
            <a:r>
              <a:rPr lang="en-GB" dirty="0" smtClean="0"/>
              <a:t>Printed: </a:t>
            </a:r>
            <a:fld id="{630EDF9E-FC05-48BB-A826-DD528888B584}" type="datetime5">
              <a:rPr lang="en-GB" smtClean="0"/>
              <a:pPr/>
              <a:t>24-Oct-13</a:t>
            </a:fld>
            <a:endParaRPr lang="en-GB" dirty="0"/>
          </a:p>
        </p:txBody>
      </p:sp>
      <p:sp>
        <p:nvSpPr>
          <p:cNvPr id="4" name="Slide Image Placeholder 3"/>
          <p:cNvSpPr>
            <a:spLocks noGrp="1" noRot="1" noChangeAspect="1"/>
          </p:cNvSpPr>
          <p:nvPr>
            <p:ph type="sldImg" idx="2"/>
          </p:nvPr>
        </p:nvSpPr>
        <p:spPr>
          <a:xfrm>
            <a:off x="779463" y="580802"/>
            <a:ext cx="554037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309290" y="4541242"/>
            <a:ext cx="6480720" cy="5400600"/>
          </a:xfrm>
          <a:prstGeom prst="rect">
            <a:avLst/>
          </a:prstGeom>
        </p:spPr>
        <p:txBody>
          <a:bodyPr vert="horz" lIns="99048" tIns="49524" rIns="99048" bIns="49524"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941842"/>
            <a:ext cx="3076363" cy="290996"/>
          </a:xfrm>
          <a:prstGeom prst="rect">
            <a:avLst/>
          </a:prstGeom>
        </p:spPr>
        <p:txBody>
          <a:bodyPr vert="horz" lIns="99048" tIns="49524" rIns="99048" bIns="49524" rtlCol="0" anchor="b"/>
          <a:lstStyle>
            <a:lvl1pPr algn="l">
              <a:defRPr sz="1300"/>
            </a:lvl1pPr>
          </a:lstStyle>
          <a:p>
            <a:r>
              <a:rPr lang="nn-NO" smtClean="0"/>
              <a:t>Ruud Egging</a:t>
            </a:r>
            <a:endParaRPr lang="en-GB"/>
          </a:p>
        </p:txBody>
      </p:sp>
      <p:sp>
        <p:nvSpPr>
          <p:cNvPr id="7" name="Slide Number Placeholder 6"/>
          <p:cNvSpPr>
            <a:spLocks noGrp="1"/>
          </p:cNvSpPr>
          <p:nvPr>
            <p:ph type="sldNum" sz="quarter" idx="5"/>
          </p:nvPr>
        </p:nvSpPr>
        <p:spPr>
          <a:xfrm>
            <a:off x="4021297" y="9941842"/>
            <a:ext cx="3076363" cy="290996"/>
          </a:xfrm>
          <a:prstGeom prst="rect">
            <a:avLst/>
          </a:prstGeom>
        </p:spPr>
        <p:txBody>
          <a:bodyPr vert="horz" lIns="99048" tIns="49524" rIns="99048" bIns="49524" rtlCol="0" anchor="b"/>
          <a:lstStyle>
            <a:lvl1pPr algn="r">
              <a:defRPr sz="1300"/>
            </a:lvl1pPr>
          </a:lstStyle>
          <a:p>
            <a:fld id="{EEF8C17C-56C1-497E-BBAB-5ED5E57EEB00}" type="slidenum">
              <a:rPr lang="en-GB" smtClean="0"/>
              <a:t>‹#›</a:t>
            </a:fld>
            <a:endParaRPr lang="en-GB"/>
          </a:p>
        </p:txBody>
      </p:sp>
    </p:spTree>
    <p:extLst>
      <p:ext uri="{BB962C8B-B14F-4D97-AF65-F5344CB8AC3E}">
        <p14:creationId xmlns:p14="http://schemas.microsoft.com/office/powerpoint/2010/main" val="648811538"/>
      </p:ext>
    </p:extLst>
  </p:cSld>
  <p:clrMap bg1="lt1" tx1="dk1" bg2="lt2" tx2="dk2" accent1="accent1" accent2="accent2" accent3="accent3" accent4="accent4" accent5="accent5" accent6="accent6" hlink="hlink" folHlink="folHlink"/>
  <p:hf/>
  <p:notesStyle>
    <a:lvl1pPr marL="0" algn="l" defTabSz="914400" rtl="0" eaLnBrk="1" latinLnBrk="0" hangingPunct="1">
      <a:defRPr sz="1450" kern="1200">
        <a:solidFill>
          <a:schemeClr val="tx1"/>
        </a:solidFill>
        <a:latin typeface="+mn-lt"/>
        <a:ea typeface="+mn-ea"/>
        <a:cs typeface="+mn-cs"/>
      </a:defRPr>
    </a:lvl1pPr>
    <a:lvl2pPr marL="457200" algn="l" defTabSz="914400" rtl="0" eaLnBrk="1" latinLnBrk="0" hangingPunct="1">
      <a:defRPr sz="1450" kern="1200">
        <a:solidFill>
          <a:schemeClr val="tx1"/>
        </a:solidFill>
        <a:latin typeface="+mn-lt"/>
        <a:ea typeface="+mn-ea"/>
        <a:cs typeface="+mn-cs"/>
      </a:defRPr>
    </a:lvl2pPr>
    <a:lvl3pPr marL="914400" algn="l" defTabSz="914400" rtl="0" eaLnBrk="1" latinLnBrk="0" hangingPunct="1">
      <a:defRPr sz="1450" kern="1200">
        <a:solidFill>
          <a:schemeClr val="tx1"/>
        </a:solidFill>
        <a:latin typeface="+mn-lt"/>
        <a:ea typeface="+mn-ea"/>
        <a:cs typeface="+mn-cs"/>
      </a:defRPr>
    </a:lvl3pPr>
    <a:lvl4pPr marL="1371600" algn="l" defTabSz="914400" rtl="0" eaLnBrk="1" latinLnBrk="0" hangingPunct="1">
      <a:defRPr sz="1450" kern="1200">
        <a:solidFill>
          <a:schemeClr val="tx1"/>
        </a:solidFill>
        <a:latin typeface="+mn-lt"/>
        <a:ea typeface="+mn-ea"/>
        <a:cs typeface="+mn-cs"/>
      </a:defRPr>
    </a:lvl4pPr>
    <a:lvl5pPr marL="1828800" algn="l" defTabSz="914400" rtl="0" eaLnBrk="1" latinLnBrk="0" hangingPunct="1">
      <a:defRPr sz="145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768350"/>
            <a:ext cx="5540375" cy="3836988"/>
          </a:xfrm>
        </p:spPr>
      </p:sp>
      <p:sp>
        <p:nvSpPr>
          <p:cNvPr id="3" name="Notes Placeholder 2"/>
          <p:cNvSpPr>
            <a:spLocks noGrp="1"/>
          </p:cNvSpPr>
          <p:nvPr>
            <p:ph type="body" idx="1"/>
          </p:nvPr>
        </p:nvSpPr>
        <p:spPr>
          <a:xfrm>
            <a:off x="335043" y="4733516"/>
            <a:ext cx="6429214" cy="4989305"/>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Credit: http://www.wpclipart.com/terms.html</a:t>
            </a:r>
          </a:p>
          <a:p>
            <a:endParaRPr lang="en-US" sz="1600" dirty="0">
              <a:latin typeface="Arial" charset="0"/>
            </a:endParaRPr>
          </a:p>
        </p:txBody>
      </p:sp>
      <p:sp>
        <p:nvSpPr>
          <p:cNvPr id="4" name="Slide Number Placeholder 3"/>
          <p:cNvSpPr>
            <a:spLocks noGrp="1"/>
          </p:cNvSpPr>
          <p:nvPr>
            <p:ph type="sldNum" sz="quarter" idx="10"/>
          </p:nvPr>
        </p:nvSpPr>
        <p:spPr/>
        <p:txBody>
          <a:bodyPr/>
          <a:lstStyle/>
          <a:p>
            <a:r>
              <a:rPr lang="en-GB" dirty="0" smtClean="0"/>
              <a:t>Page </a:t>
            </a:r>
            <a:fld id="{EEF8C17C-56C1-497E-BBAB-5ED5E57EEB00}" type="slidenum">
              <a:rPr lang="en-GB" smtClean="0"/>
              <a:t>1</a:t>
            </a:fld>
            <a:endParaRPr lang="en-GB" dirty="0"/>
          </a:p>
        </p:txBody>
      </p:sp>
      <p:sp>
        <p:nvSpPr>
          <p:cNvPr id="5" name="Footer Placeholder 4"/>
          <p:cNvSpPr>
            <a:spLocks noGrp="1"/>
          </p:cNvSpPr>
          <p:nvPr>
            <p:ph type="ftr" sz="quarter" idx="11"/>
          </p:nvPr>
        </p:nvSpPr>
        <p:spPr/>
        <p:txBody>
          <a:bodyPr/>
          <a:lstStyle/>
          <a:p>
            <a:r>
              <a:rPr lang="nn-NO" smtClean="0"/>
              <a:t>Ruud Egging</a:t>
            </a:r>
            <a:endParaRPr lang="en-GB" dirty="0"/>
          </a:p>
        </p:txBody>
      </p:sp>
      <p:sp>
        <p:nvSpPr>
          <p:cNvPr id="6" name="Date Placeholder 5"/>
          <p:cNvSpPr>
            <a:spLocks noGrp="1"/>
          </p:cNvSpPr>
          <p:nvPr>
            <p:ph type="dt" idx="12"/>
          </p:nvPr>
        </p:nvSpPr>
        <p:spPr/>
        <p:txBody>
          <a:bodyPr/>
          <a:lstStyle/>
          <a:p>
            <a:r>
              <a:rPr lang="en-GB" dirty="0" smtClean="0"/>
              <a:t>Print date </a:t>
            </a:r>
            <a:fld id="{C925C034-0895-4536-8B3A-555B1654ADE3}" type="datetime5">
              <a:rPr lang="en-GB" smtClean="0"/>
              <a:t>24-Oct-13</a:t>
            </a:fld>
            <a:endParaRPr lang="en-GB" dirty="0"/>
          </a:p>
        </p:txBody>
      </p:sp>
      <p:sp>
        <p:nvSpPr>
          <p:cNvPr id="7" name="Header Placeholder 6"/>
          <p:cNvSpPr>
            <a:spLocks noGrp="1"/>
          </p:cNvSpPr>
          <p:nvPr>
            <p:ph type="hdr" sz="quarter" idx="13"/>
          </p:nvPr>
        </p:nvSpPr>
        <p:spPr/>
        <p:txBody>
          <a:bodyPr/>
          <a:lstStyle/>
          <a:p>
            <a:endParaRPr lang="en-GB"/>
          </a:p>
        </p:txBody>
      </p:sp>
    </p:spTree>
    <p:extLst>
      <p:ext uri="{BB962C8B-B14F-4D97-AF65-F5344CB8AC3E}">
        <p14:creationId xmlns:p14="http://schemas.microsoft.com/office/powerpoint/2010/main" val="2393792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23</a:t>
            </a:fld>
            <a:endParaRPr lang="en-GB"/>
          </a:p>
        </p:txBody>
      </p:sp>
    </p:spTree>
    <p:extLst>
      <p:ext uri="{BB962C8B-B14F-4D97-AF65-F5344CB8AC3E}">
        <p14:creationId xmlns:p14="http://schemas.microsoft.com/office/powerpoint/2010/main" val="1056811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24</a:t>
            </a:fld>
            <a:endParaRPr lang="en-GB"/>
          </a:p>
        </p:txBody>
      </p:sp>
    </p:spTree>
    <p:extLst>
      <p:ext uri="{BB962C8B-B14F-4D97-AF65-F5344CB8AC3E}">
        <p14:creationId xmlns:p14="http://schemas.microsoft.com/office/powerpoint/2010/main" val="1960955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US" sz="1600" dirty="0" smtClean="0"/>
          </a:p>
          <a:p>
            <a:r>
              <a:rPr lang="en-US" sz="1600" dirty="0" smtClean="0"/>
              <a:t>EU-ETS (REF = 3,800 </a:t>
            </a:r>
            <a:r>
              <a:rPr lang="en-US" sz="1600" dirty="0" err="1" smtClean="0"/>
              <a:t>Mton</a:t>
            </a:r>
            <a:r>
              <a:rPr lang="en-US" sz="1600" dirty="0" smtClean="0"/>
              <a:t>)</a:t>
            </a:r>
            <a:r>
              <a:rPr lang="en-US" dirty="0" smtClean="0"/>
              <a:t> </a:t>
            </a:r>
          </a:p>
          <a:p>
            <a:r>
              <a:rPr lang="en-US" sz="1600" dirty="0" smtClean="0"/>
              <a:t>WORLD (REF = 30,600 </a:t>
            </a:r>
            <a:r>
              <a:rPr lang="en-US" sz="1600" dirty="0" err="1" smtClean="0"/>
              <a:t>Mton</a:t>
            </a:r>
            <a:r>
              <a:rPr lang="en-US" sz="1600" dirty="0" smtClean="0"/>
              <a:t>)</a:t>
            </a:r>
          </a:p>
          <a:p>
            <a:r>
              <a:rPr lang="en-US" sz="1600" dirty="0" smtClean="0"/>
              <a:t>1274 is 33 % of EU-ETS reference emissions</a:t>
            </a:r>
            <a:r>
              <a:rPr lang="en-US" b="0" dirty="0" smtClean="0"/>
              <a:t> </a:t>
            </a:r>
          </a:p>
          <a:p>
            <a:r>
              <a:rPr lang="en-US" sz="1600" dirty="0" smtClean="0"/>
              <a:t>1274 is 4.2 % of global reference emissions</a:t>
            </a:r>
            <a:r>
              <a:rPr lang="en-US" b="0" dirty="0" smtClean="0"/>
              <a:t> </a:t>
            </a:r>
          </a:p>
          <a:p>
            <a:r>
              <a:rPr lang="en-US" sz="1600" dirty="0" smtClean="0"/>
              <a:t>825 is 2.7 % of global reference emissions</a:t>
            </a:r>
            <a:r>
              <a:rPr lang="en-US" b="0" dirty="0" smtClean="0"/>
              <a:t> </a:t>
            </a:r>
            <a:r>
              <a:rPr lang="en-US" dirty="0" smtClean="0"/>
              <a:t> </a:t>
            </a:r>
            <a:endParaRPr lang="en-GB" dirty="0" smtClean="0"/>
          </a:p>
          <a:p>
            <a:endParaRPr lang="en-GB" dirty="0"/>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25</a:t>
            </a:fld>
            <a:endParaRPr lang="en-GB"/>
          </a:p>
        </p:txBody>
      </p:sp>
    </p:spTree>
    <p:extLst>
      <p:ext uri="{BB962C8B-B14F-4D97-AF65-F5344CB8AC3E}">
        <p14:creationId xmlns:p14="http://schemas.microsoft.com/office/powerpoint/2010/main" val="414486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US" sz="1600" dirty="0" smtClean="0"/>
          </a:p>
          <a:p>
            <a:r>
              <a:rPr lang="en-US" sz="1600" dirty="0" smtClean="0"/>
              <a:t>EU-ETS (REF = 3,800 </a:t>
            </a:r>
            <a:r>
              <a:rPr lang="en-US" sz="1600" dirty="0" err="1" smtClean="0"/>
              <a:t>Mton</a:t>
            </a:r>
            <a:r>
              <a:rPr lang="en-US" sz="1600" dirty="0" smtClean="0"/>
              <a:t>)</a:t>
            </a:r>
            <a:r>
              <a:rPr lang="en-US" dirty="0" smtClean="0"/>
              <a:t> </a:t>
            </a:r>
          </a:p>
          <a:p>
            <a:r>
              <a:rPr lang="en-US" sz="1600" dirty="0" smtClean="0"/>
              <a:t>WORLD (REF = 30,600 </a:t>
            </a:r>
            <a:r>
              <a:rPr lang="en-US" sz="1600" dirty="0" err="1" smtClean="0"/>
              <a:t>Mton</a:t>
            </a:r>
            <a:r>
              <a:rPr lang="en-US" sz="1600" dirty="0" smtClean="0"/>
              <a:t>)</a:t>
            </a:r>
          </a:p>
          <a:p>
            <a:r>
              <a:rPr lang="en-US" sz="1600" dirty="0" smtClean="0"/>
              <a:t>1274 is 33 % of EU-ETS reference emissions</a:t>
            </a:r>
            <a:r>
              <a:rPr lang="en-US" b="0" dirty="0" smtClean="0"/>
              <a:t> </a:t>
            </a:r>
          </a:p>
          <a:p>
            <a:r>
              <a:rPr lang="en-US" sz="1600" dirty="0" smtClean="0"/>
              <a:t>1274 is 4.2 % of global reference emissions</a:t>
            </a:r>
            <a:r>
              <a:rPr lang="en-US" b="0" dirty="0" smtClean="0"/>
              <a:t> </a:t>
            </a:r>
          </a:p>
          <a:p>
            <a:r>
              <a:rPr lang="en-US" sz="1600" dirty="0" smtClean="0"/>
              <a:t>825 is 2.7 % of global reference emissions</a:t>
            </a:r>
            <a:r>
              <a:rPr lang="en-US" b="0" dirty="0" smtClean="0"/>
              <a:t> </a:t>
            </a:r>
            <a:r>
              <a:rPr lang="en-US" dirty="0" smtClean="0"/>
              <a:t> </a:t>
            </a:r>
            <a:endParaRPr lang="en-GB" dirty="0" smtClean="0"/>
          </a:p>
          <a:p>
            <a:endParaRPr lang="en-GB" dirty="0"/>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26</a:t>
            </a:fld>
            <a:endParaRPr lang="en-GB"/>
          </a:p>
        </p:txBody>
      </p:sp>
    </p:spTree>
    <p:extLst>
      <p:ext uri="{BB962C8B-B14F-4D97-AF65-F5344CB8AC3E}">
        <p14:creationId xmlns:p14="http://schemas.microsoft.com/office/powerpoint/2010/main" val="414486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US" sz="1600" dirty="0" smtClean="0"/>
          </a:p>
          <a:p>
            <a:r>
              <a:rPr lang="en-US" sz="1600" dirty="0" smtClean="0"/>
              <a:t>EU-ETS (REF = 3,800 </a:t>
            </a:r>
            <a:r>
              <a:rPr lang="en-US" sz="1600" dirty="0" err="1" smtClean="0"/>
              <a:t>Mton</a:t>
            </a:r>
            <a:r>
              <a:rPr lang="en-US" sz="1600" dirty="0" smtClean="0"/>
              <a:t>)</a:t>
            </a:r>
            <a:r>
              <a:rPr lang="en-US" dirty="0" smtClean="0"/>
              <a:t> </a:t>
            </a:r>
          </a:p>
          <a:p>
            <a:r>
              <a:rPr lang="en-US" sz="1600" dirty="0" smtClean="0"/>
              <a:t>WORLD (REF = 30,600 </a:t>
            </a:r>
            <a:r>
              <a:rPr lang="en-US" sz="1600" dirty="0" err="1" smtClean="0"/>
              <a:t>Mton</a:t>
            </a:r>
            <a:r>
              <a:rPr lang="en-US" sz="1600" dirty="0" smtClean="0"/>
              <a:t>)</a:t>
            </a:r>
          </a:p>
          <a:p>
            <a:r>
              <a:rPr lang="en-US" sz="1600" dirty="0" smtClean="0"/>
              <a:t>1274 is 33 % of EU-ETS reference emissions</a:t>
            </a:r>
            <a:r>
              <a:rPr lang="en-US" b="0" dirty="0" smtClean="0"/>
              <a:t> </a:t>
            </a:r>
          </a:p>
          <a:p>
            <a:r>
              <a:rPr lang="en-US" sz="1600" dirty="0" smtClean="0"/>
              <a:t>1274 is 4.2 % of global reference emissions</a:t>
            </a:r>
            <a:r>
              <a:rPr lang="en-US" b="0" dirty="0" smtClean="0"/>
              <a:t> </a:t>
            </a:r>
          </a:p>
          <a:p>
            <a:r>
              <a:rPr lang="en-US" sz="1600" dirty="0" smtClean="0"/>
              <a:t>825 is 2.7 % of global reference emissions</a:t>
            </a:r>
            <a:r>
              <a:rPr lang="en-US" b="0" dirty="0" smtClean="0"/>
              <a:t> </a:t>
            </a:r>
            <a:r>
              <a:rPr lang="en-US" dirty="0" smtClean="0"/>
              <a:t> </a:t>
            </a:r>
            <a:endParaRPr lang="en-GB" dirty="0" smtClean="0"/>
          </a:p>
          <a:p>
            <a:endParaRPr lang="en-GB" dirty="0"/>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27</a:t>
            </a:fld>
            <a:endParaRPr lang="en-GB"/>
          </a:p>
        </p:txBody>
      </p:sp>
    </p:spTree>
    <p:extLst>
      <p:ext uri="{BB962C8B-B14F-4D97-AF65-F5344CB8AC3E}">
        <p14:creationId xmlns:p14="http://schemas.microsoft.com/office/powerpoint/2010/main" val="414486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r>
              <a:rPr lang="en-US" sz="1300" dirty="0"/>
              <a:t>*This graph shows</a:t>
            </a:r>
          </a:p>
          <a:p>
            <a:r>
              <a:rPr lang="en-US" sz="1300" dirty="0"/>
              <a:t>*The upper bars effective reduction</a:t>
            </a:r>
          </a:p>
          <a:p>
            <a:r>
              <a:rPr lang="en-US" sz="1300" dirty="0"/>
              <a:t>*Lower bars: part of ETS reduction compensated by additional in </a:t>
            </a:r>
            <a:r>
              <a:rPr lang="en-US" sz="1300" dirty="0" err="1"/>
              <a:t>RoW</a:t>
            </a:r>
            <a:endParaRPr lang="en-US" sz="1300" dirty="0"/>
          </a:p>
          <a:p>
            <a:endParaRPr lang="en-US" sz="1300" dirty="0"/>
          </a:p>
          <a:p>
            <a:r>
              <a:rPr lang="en-US" sz="1300" dirty="0"/>
              <a:t>*Low tax: more than half</a:t>
            </a:r>
          </a:p>
          <a:p>
            <a:r>
              <a:rPr lang="en-US" sz="1300" dirty="0"/>
              <a:t>*Higher tax: </a:t>
            </a:r>
          </a:p>
          <a:p>
            <a:pPr defTabSz="990478">
              <a:defRPr/>
            </a:pPr>
            <a:endParaRPr lang="en-US" sz="1300" dirty="0"/>
          </a:p>
          <a:p>
            <a:pPr defTabSz="990478">
              <a:defRPr/>
            </a:pPr>
            <a:r>
              <a:rPr lang="en-US" sz="1300" dirty="0"/>
              <a:t>*Note $100 </a:t>
            </a:r>
            <a:r>
              <a:rPr lang="en-US" sz="1300" dirty="0">
                <a:sym typeface="Wingdings" pitchFamily="2" charset="2"/>
              </a:rPr>
              <a:t> 1/3 reduction ETS</a:t>
            </a:r>
            <a:endParaRPr lang="en-US" sz="1300" dirty="0"/>
          </a:p>
          <a:p>
            <a:endParaRPr lang="en-US" sz="1300" dirty="0"/>
          </a:p>
          <a:p>
            <a:endParaRPr lang="en-US" sz="1300" dirty="0"/>
          </a:p>
          <a:p>
            <a:endParaRPr lang="en-US" sz="1300" dirty="0"/>
          </a:p>
          <a:p>
            <a:r>
              <a:rPr lang="en-US" sz="1300" dirty="0"/>
              <a:t>EU-ETS (REF = 3,800 </a:t>
            </a:r>
            <a:r>
              <a:rPr lang="en-US" sz="1300" dirty="0" err="1"/>
              <a:t>Mton</a:t>
            </a:r>
            <a:r>
              <a:rPr lang="en-US" sz="1300" dirty="0"/>
              <a:t>)</a:t>
            </a:r>
            <a:r>
              <a:rPr lang="en-US" dirty="0" smtClean="0"/>
              <a:t> </a:t>
            </a:r>
          </a:p>
          <a:p>
            <a:r>
              <a:rPr lang="en-US" sz="1300" dirty="0"/>
              <a:t>WORLD (REF = 30,600 </a:t>
            </a:r>
            <a:r>
              <a:rPr lang="en-US" sz="1300" dirty="0" err="1"/>
              <a:t>Mton</a:t>
            </a:r>
            <a:r>
              <a:rPr lang="en-US" sz="1300" dirty="0"/>
              <a:t>)</a:t>
            </a:r>
          </a:p>
          <a:p>
            <a:r>
              <a:rPr lang="en-US" sz="1300" dirty="0"/>
              <a:t>1274 is 33 % of EU-ETS reference emissions</a:t>
            </a:r>
            <a:r>
              <a:rPr lang="en-US" b="0" dirty="0" smtClean="0"/>
              <a:t> </a:t>
            </a:r>
          </a:p>
          <a:p>
            <a:r>
              <a:rPr lang="en-US" sz="1300" dirty="0"/>
              <a:t>1274 is 4.2 % of global reference emissions</a:t>
            </a:r>
            <a:r>
              <a:rPr lang="en-US" b="0" dirty="0" smtClean="0"/>
              <a:t> </a:t>
            </a:r>
          </a:p>
          <a:p>
            <a:r>
              <a:rPr lang="en-US" sz="1300" dirty="0"/>
              <a:t>825 is 2.7 % of global reference emissions</a:t>
            </a:r>
            <a:r>
              <a:rPr lang="en-US" b="0" dirty="0" smtClean="0"/>
              <a:t> </a:t>
            </a:r>
            <a:r>
              <a:rPr lang="en-US" dirty="0" smtClean="0"/>
              <a:t> </a:t>
            </a:r>
            <a:endParaRPr lang="en-GB" dirty="0"/>
          </a:p>
        </p:txBody>
      </p:sp>
      <p:sp>
        <p:nvSpPr>
          <p:cNvPr id="4" name="Footer Placeholder 3"/>
          <p:cNvSpPr>
            <a:spLocks noGrp="1"/>
          </p:cNvSpPr>
          <p:nvPr>
            <p:ph type="ftr" sz="quarter" idx="10"/>
          </p:nvPr>
        </p:nvSpPr>
        <p:spPr/>
        <p:txBody>
          <a:bodyPr/>
          <a:lstStyle/>
          <a:p>
            <a:r>
              <a:rPr lang="en-US" smtClean="0"/>
              <a:t>Ruud Egging 2011</a:t>
            </a:r>
            <a:endParaRPr lang="en-US"/>
          </a:p>
        </p:txBody>
      </p:sp>
      <p:sp>
        <p:nvSpPr>
          <p:cNvPr id="5" name="Slide Number Placeholder 4"/>
          <p:cNvSpPr>
            <a:spLocks noGrp="1"/>
          </p:cNvSpPr>
          <p:nvPr>
            <p:ph type="sldNum" sz="quarter" idx="11"/>
          </p:nvPr>
        </p:nvSpPr>
        <p:spPr/>
        <p:txBody>
          <a:bodyPr/>
          <a:lstStyle/>
          <a:p>
            <a:fld id="{3E9EF593-3C7D-4D0B-9572-68621751B65D}" type="slidenum">
              <a:rPr lang="en-US" smtClean="0"/>
              <a:pPr/>
              <a:t>28</a:t>
            </a:fld>
            <a:endParaRPr lang="en-US"/>
          </a:p>
        </p:txBody>
      </p:sp>
    </p:spTree>
    <p:extLst>
      <p:ext uri="{BB962C8B-B14F-4D97-AF65-F5344CB8AC3E}">
        <p14:creationId xmlns:p14="http://schemas.microsoft.com/office/powerpoint/2010/main" val="29349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r>
              <a:rPr lang="en-GB" smtClean="0"/>
              <a:t>Printed: </a:t>
            </a:r>
            <a:fld id="{630EDF9E-FC05-48BB-A826-DD528888B584}" type="datetime5">
              <a:rPr lang="en-GB" smtClean="0"/>
              <a:pPr/>
              <a:t>24-Oct-13</a:t>
            </a:fld>
            <a:endParaRPr lang="en-GB" dirty="0"/>
          </a:p>
        </p:txBody>
      </p:sp>
      <p:sp>
        <p:nvSpPr>
          <p:cNvPr id="5" name="Footer Placeholder 4"/>
          <p:cNvSpPr>
            <a:spLocks noGrp="1"/>
          </p:cNvSpPr>
          <p:nvPr>
            <p:ph type="ftr" sz="quarter" idx="11"/>
          </p:nvPr>
        </p:nvSpPr>
        <p:spPr/>
        <p:txBody>
          <a:bodyPr/>
          <a:lstStyle/>
          <a:p>
            <a:r>
              <a:rPr lang="nn-NO" smtClean="0"/>
              <a:t>Ruud Egging</a:t>
            </a:r>
            <a:endParaRPr lang="en-GB"/>
          </a:p>
        </p:txBody>
      </p:sp>
      <p:sp>
        <p:nvSpPr>
          <p:cNvPr id="6" name="Slide Number Placeholder 5"/>
          <p:cNvSpPr>
            <a:spLocks noGrp="1"/>
          </p:cNvSpPr>
          <p:nvPr>
            <p:ph type="sldNum" sz="quarter" idx="12"/>
          </p:nvPr>
        </p:nvSpPr>
        <p:spPr/>
        <p:txBody>
          <a:bodyPr/>
          <a:lstStyle/>
          <a:p>
            <a:fld id="{EEF8C17C-56C1-497E-BBAB-5ED5E57EEB00}" type="slidenum">
              <a:rPr lang="en-GB" smtClean="0"/>
              <a:t>29</a:t>
            </a:fld>
            <a:endParaRPr lang="en-GB"/>
          </a:p>
        </p:txBody>
      </p:sp>
      <p:sp>
        <p:nvSpPr>
          <p:cNvPr id="7" name="Header Placeholder 6"/>
          <p:cNvSpPr>
            <a:spLocks noGrp="1"/>
          </p:cNvSpPr>
          <p:nvPr>
            <p:ph type="hdr" sz="quarter" idx="13"/>
          </p:nvPr>
        </p:nvSpPr>
        <p:spPr/>
        <p:txBody>
          <a:bodyPr/>
          <a:lstStyle/>
          <a:p>
            <a:endParaRPr lang="en-GB"/>
          </a:p>
        </p:txBody>
      </p:sp>
    </p:spTree>
    <p:extLst>
      <p:ext uri="{BB962C8B-B14F-4D97-AF65-F5344CB8AC3E}">
        <p14:creationId xmlns:p14="http://schemas.microsoft.com/office/powerpoint/2010/main" val="1260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30</a:t>
            </a:fld>
            <a:endParaRPr lang="en-GB"/>
          </a:p>
        </p:txBody>
      </p:sp>
    </p:spTree>
    <p:extLst>
      <p:ext uri="{BB962C8B-B14F-4D97-AF65-F5344CB8AC3E}">
        <p14:creationId xmlns:p14="http://schemas.microsoft.com/office/powerpoint/2010/main" val="96586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r>
              <a:rPr lang="en-US" dirty="0" smtClean="0"/>
              <a:t>Credit:</a:t>
            </a:r>
            <a:r>
              <a:rPr lang="en-US" baseline="0" dirty="0" smtClean="0"/>
              <a:t> </a:t>
            </a:r>
            <a:r>
              <a:rPr lang="en-US" dirty="0" smtClean="0"/>
              <a:t>http://commons.wikimedia.org/wiki/Category:Maps_of_the_world</a:t>
            </a:r>
          </a:p>
          <a:p>
            <a:endParaRPr lang="en-US" dirty="0" smtClean="0"/>
          </a:p>
          <a:p>
            <a:r>
              <a:rPr lang="en-US" sz="1450" kern="1200" dirty="0" smtClean="0">
                <a:solidFill>
                  <a:schemeClr val="tx1"/>
                </a:solidFill>
                <a:effectLst/>
                <a:latin typeface="+mn-lt"/>
                <a:ea typeface="+mn-ea"/>
                <a:cs typeface="+mn-cs"/>
              </a:rPr>
              <a:t>Global Energy Market Model for Sustainability, Technology Options and Network Expansion.</a:t>
            </a:r>
          </a:p>
          <a:p>
            <a:endParaRPr lang="en-US" sz="1450" kern="1200" dirty="0" smtClean="0">
              <a:solidFill>
                <a:schemeClr val="tx1"/>
              </a:solidFill>
              <a:effectLst/>
              <a:latin typeface="+mn-lt"/>
              <a:ea typeface="+mn-ea"/>
              <a:cs typeface="+mn-cs"/>
            </a:endParaRPr>
          </a:p>
          <a:p>
            <a:pPr rtl="0"/>
            <a:r>
              <a:rPr lang="en-GB" sz="1450" kern="1200" dirty="0" smtClean="0">
                <a:solidFill>
                  <a:schemeClr val="tx1"/>
                </a:solidFill>
                <a:effectLst/>
                <a:latin typeface="+mn-lt"/>
                <a:ea typeface="+mn-ea"/>
                <a:cs typeface="+mn-cs"/>
              </a:rPr>
              <a:t>"Equilibrium models for energy market and infrastructure analysis"</a:t>
            </a:r>
          </a:p>
          <a:p>
            <a:pPr rtl="0"/>
            <a:r>
              <a:rPr lang="en-GB" sz="1450" kern="1200" dirty="0" smtClean="0">
                <a:solidFill>
                  <a:schemeClr val="tx1"/>
                </a:solidFill>
                <a:effectLst/>
                <a:latin typeface="+mn-lt"/>
                <a:ea typeface="+mn-ea"/>
                <a:cs typeface="+mn-cs"/>
              </a:rPr>
              <a:t>In this presentation I will discuss some of the problems and research objectives related to energy markets and infrastructure developments. I will clarify the limitations of optimization models for this type of research, and illustrate the use of equilibrium models (cast as mixed complementarity problems) and some insights that we can obtain when using such models.</a:t>
            </a:r>
          </a:p>
          <a:p>
            <a:endParaRPr lang="en-US" sz="1450" kern="1200" dirty="0" smtClean="0">
              <a:solidFill>
                <a:schemeClr val="tx1"/>
              </a:solidFill>
              <a:effectLst/>
              <a:latin typeface="+mn-lt"/>
              <a:ea typeface="+mn-ea"/>
              <a:cs typeface="+mn-cs"/>
            </a:endParaRPr>
          </a:p>
          <a:p>
            <a:endParaRPr lang="en-US" sz="1450" kern="1200" dirty="0" smtClean="0">
              <a:solidFill>
                <a:schemeClr val="tx1"/>
              </a:solidFill>
              <a:effectLst/>
              <a:latin typeface="+mn-lt"/>
              <a:ea typeface="+mn-ea"/>
              <a:cs typeface="+mn-cs"/>
            </a:endParaRPr>
          </a:p>
          <a:p>
            <a:endParaRPr lang="en-US" dirty="0"/>
          </a:p>
        </p:txBody>
      </p:sp>
      <p:sp>
        <p:nvSpPr>
          <p:cNvPr id="4" name="Footer Placeholder 3"/>
          <p:cNvSpPr>
            <a:spLocks noGrp="1"/>
          </p:cNvSpPr>
          <p:nvPr>
            <p:ph type="ftr" sz="quarter" idx="10"/>
          </p:nvPr>
        </p:nvSpPr>
        <p:spPr/>
        <p:txBody>
          <a:bodyPr/>
          <a:lstStyle/>
          <a:p>
            <a:r>
              <a:rPr lang="en-US" smtClean="0"/>
              <a:t>Ruud Egging</a:t>
            </a:r>
            <a:endParaRPr lang="en-US"/>
          </a:p>
        </p:txBody>
      </p:sp>
      <p:sp>
        <p:nvSpPr>
          <p:cNvPr id="5" name="Slide Number Placeholder 4"/>
          <p:cNvSpPr>
            <a:spLocks noGrp="1"/>
          </p:cNvSpPr>
          <p:nvPr>
            <p:ph type="sldNum" sz="quarter" idx="11"/>
          </p:nvPr>
        </p:nvSpPr>
        <p:spPr/>
        <p:txBody>
          <a:bodyPr/>
          <a:lstStyle/>
          <a:p>
            <a:fld id="{3E9EF593-3C7D-4D0B-9572-68621751B65D}" type="slidenum">
              <a:rPr lang="en-US" smtClean="0"/>
              <a:pPr/>
              <a:t>31</a:t>
            </a:fld>
            <a:endParaRPr lang="en-US"/>
          </a:p>
        </p:txBody>
      </p:sp>
      <p:sp>
        <p:nvSpPr>
          <p:cNvPr id="6" name="Date Placeholder 5"/>
          <p:cNvSpPr>
            <a:spLocks noGrp="1"/>
          </p:cNvSpPr>
          <p:nvPr>
            <p:ph type="dt" idx="12"/>
          </p:nvPr>
        </p:nvSpPr>
        <p:spPr/>
        <p:txBody>
          <a:bodyPr/>
          <a:lstStyle/>
          <a:p>
            <a:fld id="{1EBD7B2D-E126-41FF-82B1-9756B652514F}" type="datetime1">
              <a:rPr lang="en-US" smtClean="0"/>
              <a:t>2013-10-24</a:t>
            </a:fld>
            <a:endParaRPr lang="en-US"/>
          </a:p>
        </p:txBody>
      </p:sp>
      <p:sp>
        <p:nvSpPr>
          <p:cNvPr id="7" name="Header Placeholder 6"/>
          <p:cNvSpPr>
            <a:spLocks noGrp="1"/>
          </p:cNvSpPr>
          <p:nvPr>
            <p:ph type="hdr" sz="quarter" idx="13"/>
          </p:nvPr>
        </p:nvSpPr>
        <p:spPr/>
        <p:txBody>
          <a:bodyPr/>
          <a:lstStyle/>
          <a:p>
            <a:endParaRPr lang="en-GB"/>
          </a:p>
        </p:txBody>
      </p:sp>
    </p:spTree>
    <p:extLst>
      <p:ext uri="{BB962C8B-B14F-4D97-AF65-F5344CB8AC3E}">
        <p14:creationId xmlns:p14="http://schemas.microsoft.com/office/powerpoint/2010/main" val="3855833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32</a:t>
            </a:fld>
            <a:endParaRPr lang="en-GB"/>
          </a:p>
        </p:txBody>
      </p:sp>
    </p:spTree>
    <p:extLst>
      <p:ext uri="{BB962C8B-B14F-4D97-AF65-F5344CB8AC3E}">
        <p14:creationId xmlns:p14="http://schemas.microsoft.com/office/powerpoint/2010/main" val="778565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2</a:t>
            </a:fld>
            <a:endParaRPr lang="en-GB"/>
          </a:p>
        </p:txBody>
      </p:sp>
    </p:spTree>
    <p:extLst>
      <p:ext uri="{BB962C8B-B14F-4D97-AF65-F5344CB8AC3E}">
        <p14:creationId xmlns:p14="http://schemas.microsoft.com/office/powerpoint/2010/main" val="3579340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3</a:t>
            </a:fld>
            <a:endParaRPr lang="en-GB"/>
          </a:p>
        </p:txBody>
      </p:sp>
    </p:spTree>
    <p:extLst>
      <p:ext uri="{BB962C8B-B14F-4D97-AF65-F5344CB8AC3E}">
        <p14:creationId xmlns:p14="http://schemas.microsoft.com/office/powerpoint/2010/main" val="242820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6</a:t>
            </a:fld>
            <a:endParaRPr lang="en-GB"/>
          </a:p>
        </p:txBody>
      </p:sp>
    </p:spTree>
    <p:extLst>
      <p:ext uri="{BB962C8B-B14F-4D97-AF65-F5344CB8AC3E}">
        <p14:creationId xmlns:p14="http://schemas.microsoft.com/office/powerpoint/2010/main" val="2861469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16</a:t>
            </a:fld>
            <a:endParaRPr lang="en-GB"/>
          </a:p>
        </p:txBody>
      </p:sp>
    </p:spTree>
    <p:extLst>
      <p:ext uri="{BB962C8B-B14F-4D97-AF65-F5344CB8AC3E}">
        <p14:creationId xmlns:p14="http://schemas.microsoft.com/office/powerpoint/2010/main" val="1056811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18</a:t>
            </a:fld>
            <a:endParaRPr lang="en-GB"/>
          </a:p>
        </p:txBody>
      </p:sp>
    </p:spTree>
    <p:extLst>
      <p:ext uri="{BB962C8B-B14F-4D97-AF65-F5344CB8AC3E}">
        <p14:creationId xmlns:p14="http://schemas.microsoft.com/office/powerpoint/2010/main" val="4214596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19</a:t>
            </a:fld>
            <a:endParaRPr lang="en-GB"/>
          </a:p>
        </p:txBody>
      </p:sp>
    </p:spTree>
    <p:extLst>
      <p:ext uri="{BB962C8B-B14F-4D97-AF65-F5344CB8AC3E}">
        <p14:creationId xmlns:p14="http://schemas.microsoft.com/office/powerpoint/2010/main" val="3437607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smtClean="0"/>
              <a:t>Printed: </a:t>
            </a:r>
            <a:fld id="{630EDF9E-FC05-48BB-A826-DD528888B584}" type="datetime5">
              <a:rPr lang="en-GB" smtClean="0"/>
              <a:pPr/>
              <a:t>24-Oct-13</a:t>
            </a:fld>
            <a:endParaRPr lang="en-GB" dirty="0"/>
          </a:p>
        </p:txBody>
      </p:sp>
      <p:sp>
        <p:nvSpPr>
          <p:cNvPr id="6" name="Footer Placeholder 5"/>
          <p:cNvSpPr>
            <a:spLocks noGrp="1"/>
          </p:cNvSpPr>
          <p:nvPr>
            <p:ph type="ftr" sz="quarter" idx="12"/>
          </p:nvPr>
        </p:nvSpPr>
        <p:spPr/>
        <p:txBody>
          <a:bodyPr/>
          <a:lstStyle/>
          <a:p>
            <a:r>
              <a:rPr lang="nn-NO" smtClean="0"/>
              <a:t>Ruud Egging</a:t>
            </a:r>
            <a:endParaRPr lang="en-GB"/>
          </a:p>
        </p:txBody>
      </p:sp>
      <p:sp>
        <p:nvSpPr>
          <p:cNvPr id="7" name="Slide Number Placeholder 6"/>
          <p:cNvSpPr>
            <a:spLocks noGrp="1"/>
          </p:cNvSpPr>
          <p:nvPr>
            <p:ph type="sldNum" sz="quarter" idx="13"/>
          </p:nvPr>
        </p:nvSpPr>
        <p:spPr/>
        <p:txBody>
          <a:bodyPr/>
          <a:lstStyle/>
          <a:p>
            <a:fld id="{EEF8C17C-56C1-497E-BBAB-5ED5E57EEB00}" type="slidenum">
              <a:rPr lang="en-GB" smtClean="0"/>
              <a:t>20</a:t>
            </a:fld>
            <a:endParaRPr lang="en-GB"/>
          </a:p>
        </p:txBody>
      </p:sp>
    </p:spTree>
    <p:extLst>
      <p:ext uri="{BB962C8B-B14F-4D97-AF65-F5344CB8AC3E}">
        <p14:creationId xmlns:p14="http://schemas.microsoft.com/office/powerpoint/2010/main" val="3437607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581025"/>
            <a:ext cx="5540375" cy="3836988"/>
          </a:xfrm>
        </p:spPr>
      </p:sp>
      <p:sp>
        <p:nvSpPr>
          <p:cNvPr id="3" name="Notes Placeholder 2"/>
          <p:cNvSpPr>
            <a:spLocks noGrp="1"/>
          </p:cNvSpPr>
          <p:nvPr>
            <p:ph type="body" idx="1"/>
          </p:nvPr>
        </p:nvSpPr>
        <p:spPr/>
        <p:txBody>
          <a:bodyPr/>
          <a:lstStyle/>
          <a:p>
            <a:r>
              <a:rPr lang="en-GB" dirty="0" smtClean="0"/>
              <a:t>*This Figure shows</a:t>
            </a:r>
            <a:r>
              <a:rPr lang="en-GB" baseline="0" dirty="0" smtClean="0"/>
              <a:t> </a:t>
            </a:r>
          </a:p>
          <a:p>
            <a:endParaRPr lang="en-GB" baseline="0" dirty="0" smtClean="0"/>
          </a:p>
          <a:p>
            <a:r>
              <a:rPr lang="en-GB" baseline="0" dirty="0" smtClean="0"/>
              <a:t>*Phase Out: base load, imports</a:t>
            </a:r>
          </a:p>
          <a:p>
            <a:r>
              <a:rPr lang="en-GB" baseline="0" dirty="0" smtClean="0"/>
              <a:t>*Nord Stream: gas peak load, allows more base load, higher exports</a:t>
            </a:r>
          </a:p>
          <a:p>
            <a:r>
              <a:rPr lang="en-GB" baseline="0" dirty="0" smtClean="0"/>
              <a:t>*No-hydro Renew + 50%: push out coal (base load)</a:t>
            </a:r>
          </a:p>
          <a:p>
            <a:r>
              <a:rPr lang="en-GB" baseline="0" dirty="0" smtClean="0"/>
              <a:t>*NOR green </a:t>
            </a:r>
            <a:r>
              <a:rPr lang="en-GB" baseline="0" dirty="0" err="1" smtClean="0"/>
              <a:t>batt</a:t>
            </a:r>
            <a:r>
              <a:rPr lang="en-GB" baseline="0" dirty="0" smtClean="0"/>
              <a:t>: GER exports less</a:t>
            </a:r>
          </a:p>
          <a:p>
            <a:r>
              <a:rPr lang="en-GB" baseline="0" dirty="0" smtClean="0"/>
              <a:t>*</a:t>
            </a:r>
            <a:r>
              <a:rPr lang="en-GB" baseline="0" dirty="0" err="1" smtClean="0"/>
              <a:t>Combi</a:t>
            </a:r>
            <a:r>
              <a:rPr lang="en-GB" baseline="0" dirty="0" smtClean="0"/>
              <a:t>: </a:t>
            </a:r>
            <a:endParaRPr lang="en-GB" dirty="0"/>
          </a:p>
        </p:txBody>
      </p:sp>
      <p:sp>
        <p:nvSpPr>
          <p:cNvPr id="4" name="Footer Placeholder 3"/>
          <p:cNvSpPr>
            <a:spLocks noGrp="1"/>
          </p:cNvSpPr>
          <p:nvPr>
            <p:ph type="ftr" sz="quarter" idx="10"/>
          </p:nvPr>
        </p:nvSpPr>
        <p:spPr/>
        <p:txBody>
          <a:bodyPr/>
          <a:lstStyle/>
          <a:p>
            <a:r>
              <a:rPr lang="en-US" smtClean="0"/>
              <a:t>Ruud Egging 2011</a:t>
            </a:r>
            <a:endParaRPr lang="en-US"/>
          </a:p>
        </p:txBody>
      </p:sp>
      <p:sp>
        <p:nvSpPr>
          <p:cNvPr id="5" name="Slide Number Placeholder 4"/>
          <p:cNvSpPr>
            <a:spLocks noGrp="1"/>
          </p:cNvSpPr>
          <p:nvPr>
            <p:ph type="sldNum" sz="quarter" idx="11"/>
          </p:nvPr>
        </p:nvSpPr>
        <p:spPr/>
        <p:txBody>
          <a:bodyPr/>
          <a:lstStyle/>
          <a:p>
            <a:fld id="{3E9EF593-3C7D-4D0B-9572-68621751B65D}" type="slidenum">
              <a:rPr lang="en-US" smtClean="0"/>
              <a:pPr/>
              <a:t>21</a:t>
            </a:fld>
            <a:endParaRPr lang="en-US"/>
          </a:p>
        </p:txBody>
      </p:sp>
    </p:spTree>
    <p:extLst>
      <p:ext uri="{BB962C8B-B14F-4D97-AF65-F5344CB8AC3E}">
        <p14:creationId xmlns:p14="http://schemas.microsoft.com/office/powerpoint/2010/main" val="3815179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742950" y="2130430"/>
            <a:ext cx="84201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485900" y="3886200"/>
            <a:ext cx="6934200" cy="1752600"/>
          </a:xfrm>
        </p:spPr>
        <p:txBody>
          <a:bodyPr/>
          <a:lstStyle>
            <a:lvl1pPr marL="0" indent="0" algn="ctr">
              <a:buNone/>
              <a:defRPr>
                <a:solidFill>
                  <a:srgbClr val="0033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5" name="Plassholder for bunntekst 4"/>
          <p:cNvSpPr>
            <a:spLocks noGrp="1"/>
          </p:cNvSpPr>
          <p:nvPr>
            <p:ph type="ftr" sz="quarter" idx="11"/>
          </p:nvPr>
        </p:nvSpPr>
        <p:spPr>
          <a:xfrm>
            <a:off x="2534731" y="6520264"/>
            <a:ext cx="4922823" cy="365125"/>
          </a:xfrm>
        </p:spPr>
        <p:txBody>
          <a:bodyPr/>
          <a:lstStyle/>
          <a:p>
            <a:r>
              <a:rPr lang="en-US" smtClean="0"/>
              <a:t>Egging 2013</a:t>
            </a:r>
            <a:endParaRPr lang="nb-NO"/>
          </a:p>
        </p:txBody>
      </p:sp>
      <p:sp>
        <p:nvSpPr>
          <p:cNvPr id="6" name="Plassholder for lysbildenummer 5"/>
          <p:cNvSpPr>
            <a:spLocks noGrp="1"/>
          </p:cNvSpPr>
          <p:nvPr>
            <p:ph type="sldNum" sz="quarter" idx="12"/>
          </p:nvPr>
        </p:nvSpPr>
        <p:spPr/>
        <p:txBody>
          <a:bodyPr/>
          <a:lstStyle/>
          <a:p>
            <a:fld id="{FAEFB388-42AA-4DF2-851A-CCA4A06B24AA}" type="slidenum">
              <a:rPr lang="nb-NO" smtClean="0"/>
              <a:pPr/>
              <a:t>‹#›</a:t>
            </a:fld>
            <a:endParaRPr lang="nb-NO"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_Tomt">
    <p:spTree>
      <p:nvGrpSpPr>
        <p:cNvPr id="1" name=""/>
        <p:cNvGrpSpPr/>
        <p:nvPr/>
      </p:nvGrpSpPr>
      <p:grpSpPr>
        <a:xfrm>
          <a:off x="0" y="0"/>
          <a:ext cx="0" cy="0"/>
          <a:chOff x="0" y="0"/>
          <a:chExt cx="0" cy="0"/>
        </a:xfrm>
      </p:grpSpPr>
      <p:sp>
        <p:nvSpPr>
          <p:cNvPr id="5" name="Tittel 1"/>
          <p:cNvSpPr>
            <a:spLocks noGrp="1"/>
          </p:cNvSpPr>
          <p:nvPr>
            <p:ph type="title"/>
          </p:nvPr>
        </p:nvSpPr>
        <p:spPr>
          <a:xfrm>
            <a:off x="495300" y="274638"/>
            <a:ext cx="8915400" cy="1143000"/>
          </a:xfrm>
        </p:spPr>
        <p:txBody>
          <a:bodyPr/>
          <a:lstStyle>
            <a:lvl1pPr algn="l">
              <a:defRPr/>
            </a:lvl1pPr>
          </a:lstStyle>
          <a:p>
            <a:r>
              <a:rPr lang="nb-NO" dirty="0" smtClean="0"/>
              <a:t>Klikk for å redigere tittelstil</a:t>
            </a:r>
            <a:endParaRPr lang="nb-NO" dirty="0"/>
          </a:p>
        </p:txBody>
      </p:sp>
    </p:spTree>
    <p:extLst>
      <p:ext uri="{BB962C8B-B14F-4D97-AF65-F5344CB8AC3E}">
        <p14:creationId xmlns:p14="http://schemas.microsoft.com/office/powerpoint/2010/main" val="31447550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Plassholder for bunntekst 2"/>
          <p:cNvSpPr>
            <a:spLocks noGrp="1"/>
          </p:cNvSpPr>
          <p:nvPr>
            <p:ph type="ftr" sz="quarter" idx="11"/>
          </p:nvPr>
        </p:nvSpPr>
        <p:spPr>
          <a:xfrm>
            <a:off x="2534731" y="6520264"/>
            <a:ext cx="4922823" cy="365125"/>
          </a:xfrm>
        </p:spPr>
        <p:txBody>
          <a:bodyPr/>
          <a:lstStyle/>
          <a:p>
            <a:r>
              <a:rPr lang="en-US" smtClean="0"/>
              <a:t>Egging 2013</a:t>
            </a:r>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82506" y="4406905"/>
            <a:ext cx="84201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5" name="Plassholder for bunntekst 4"/>
          <p:cNvSpPr>
            <a:spLocks noGrp="1"/>
          </p:cNvSpPr>
          <p:nvPr>
            <p:ph type="ftr" sz="quarter" idx="11"/>
          </p:nvPr>
        </p:nvSpPr>
        <p:spPr>
          <a:xfrm>
            <a:off x="2526457" y="6520264"/>
            <a:ext cx="4922823" cy="365125"/>
          </a:xfrm>
        </p:spPr>
        <p:txBody>
          <a:bodyPr/>
          <a:lstStyle/>
          <a:p>
            <a:r>
              <a:rPr lang="en-US" smtClean="0"/>
              <a:t>Egging 2013</a:t>
            </a:r>
            <a:endParaRPr lang="nb-NO"/>
          </a:p>
        </p:txBody>
      </p:sp>
      <p:sp>
        <p:nvSpPr>
          <p:cNvPr id="6" name="Plassholder for lysbildenumm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lgn="l">
              <a:defRPr/>
            </a:lvl1pPr>
          </a:lstStyle>
          <a:p>
            <a:r>
              <a:rPr lang="nb-NO" dirty="0" smtClean="0"/>
              <a:t>Klikk for å redigere tittelstil</a:t>
            </a:r>
            <a:endParaRPr lang="nb-NO" dirty="0"/>
          </a:p>
        </p:txBody>
      </p:sp>
      <p:sp>
        <p:nvSpPr>
          <p:cNvPr id="3" name="Plassholder for innhold 2"/>
          <p:cNvSpPr>
            <a:spLocks noGrp="1"/>
          </p:cNvSpPr>
          <p:nvPr>
            <p:ph idx="1"/>
          </p:nvPr>
        </p:nvSpPr>
        <p:spPr/>
        <p:txBody>
          <a:bodyPr>
            <a:normAutofit/>
          </a:bodyPr>
          <a:lstStyle>
            <a:lvl1pPr>
              <a:defRPr sz="3200">
                <a:solidFill>
                  <a:srgbClr val="003399"/>
                </a:solidFill>
              </a:defRPr>
            </a:lvl1pPr>
            <a:lvl2pPr>
              <a:defRPr sz="3200">
                <a:solidFill>
                  <a:srgbClr val="003399"/>
                </a:solidFill>
              </a:defRPr>
            </a:lvl2pPr>
            <a:lvl3pPr>
              <a:defRPr sz="2800">
                <a:solidFill>
                  <a:srgbClr val="003399"/>
                </a:solidFill>
              </a:defRPr>
            </a:lvl3pPr>
            <a:lvl4pPr>
              <a:defRPr sz="2800">
                <a:solidFill>
                  <a:srgbClr val="003399"/>
                </a:solidFill>
              </a:defRPr>
            </a:lvl4pPr>
            <a:lvl5pPr>
              <a:defRPr sz="2400">
                <a:solidFill>
                  <a:srgbClr val="003399"/>
                </a:solidFill>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8" name="Plassholder for bunntekst 4"/>
          <p:cNvSpPr>
            <a:spLocks noGrp="1"/>
          </p:cNvSpPr>
          <p:nvPr>
            <p:ph type="ftr" sz="quarter" idx="11"/>
          </p:nvPr>
        </p:nvSpPr>
        <p:spPr>
          <a:xfrm>
            <a:off x="2526457" y="6520264"/>
            <a:ext cx="4922823" cy="365125"/>
          </a:xfrm>
        </p:spPr>
        <p:txBody>
          <a:bodyPr/>
          <a:lstStyle/>
          <a:p>
            <a:r>
              <a:rPr lang="en-US" smtClean="0"/>
              <a:t>Egging 2013</a:t>
            </a:r>
            <a:endParaRPr lang="nb-NO"/>
          </a:p>
        </p:txBody>
      </p:sp>
      <p:sp>
        <p:nvSpPr>
          <p:cNvPr id="9" name="Plassholder for lysbildenummer 5"/>
          <p:cNvSpPr>
            <a:spLocks noGrp="1"/>
          </p:cNvSpPr>
          <p:nvPr>
            <p:ph type="sldNum" sz="quarter" idx="12"/>
          </p:nvPr>
        </p:nvSpPr>
        <p:spPr>
          <a:xfrm>
            <a:off x="8608201" y="6520264"/>
            <a:ext cx="1025319" cy="365125"/>
          </a:xfrm>
        </p:spPr>
        <p:txBody>
          <a:bodyPr/>
          <a:lstStyle/>
          <a:p>
            <a:r>
              <a:rPr lang="nb-NO" dirty="0" smtClean="0"/>
              <a:t>Slide </a:t>
            </a:r>
            <a:fld id="{FAEFB388-42AA-4DF2-851A-CCA4A06B24AA}" type="slidenum">
              <a:rPr lang="nb-NO" smtClean="0"/>
              <a:pPr/>
              <a:t>‹#›</a:t>
            </a:fld>
            <a:endParaRPr lang="nb-NO"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Tittel og innhold">
    <p:spTree>
      <p:nvGrpSpPr>
        <p:cNvPr id="1" name=""/>
        <p:cNvGrpSpPr/>
        <p:nvPr/>
      </p:nvGrpSpPr>
      <p:grpSpPr>
        <a:xfrm>
          <a:off x="0" y="0"/>
          <a:ext cx="0" cy="0"/>
          <a:chOff x="0" y="0"/>
          <a:chExt cx="0" cy="0"/>
        </a:xfrm>
      </p:grpSpPr>
      <p:sp>
        <p:nvSpPr>
          <p:cNvPr id="4" name="Rectangle 3"/>
          <p:cNvSpPr/>
          <p:nvPr userDrawn="1"/>
        </p:nvSpPr>
        <p:spPr>
          <a:xfrm>
            <a:off x="7329264" y="5517232"/>
            <a:ext cx="2448272"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tel 1"/>
          <p:cNvSpPr>
            <a:spLocks noGrp="1"/>
          </p:cNvSpPr>
          <p:nvPr>
            <p:ph type="title"/>
          </p:nvPr>
        </p:nvSpPr>
        <p:spPr/>
        <p:txBody>
          <a:bodyPr/>
          <a:lstStyle>
            <a:lvl1pPr algn="l">
              <a:defRPr/>
            </a:lvl1pPr>
          </a:lstStyle>
          <a:p>
            <a:r>
              <a:rPr lang="nb-NO" dirty="0" smtClean="0"/>
              <a:t>Klikk for å redigere tittelstil</a:t>
            </a:r>
            <a:endParaRPr lang="nb-NO" dirty="0"/>
          </a:p>
        </p:txBody>
      </p:sp>
      <p:sp>
        <p:nvSpPr>
          <p:cNvPr id="3" name="Plassholder for innhold 2"/>
          <p:cNvSpPr>
            <a:spLocks noGrp="1"/>
          </p:cNvSpPr>
          <p:nvPr>
            <p:ph idx="1"/>
          </p:nvPr>
        </p:nvSpPr>
        <p:spPr/>
        <p:txBody>
          <a:bodyPr>
            <a:normAutofit/>
          </a:bodyPr>
          <a:lstStyle>
            <a:lvl1pPr>
              <a:defRPr sz="3200">
                <a:solidFill>
                  <a:srgbClr val="003399"/>
                </a:solidFill>
              </a:defRPr>
            </a:lvl1pPr>
            <a:lvl2pPr>
              <a:defRPr sz="3200">
                <a:solidFill>
                  <a:srgbClr val="003399"/>
                </a:solidFill>
              </a:defRPr>
            </a:lvl2pPr>
            <a:lvl3pPr>
              <a:defRPr sz="2800">
                <a:solidFill>
                  <a:srgbClr val="003399"/>
                </a:solidFill>
              </a:defRPr>
            </a:lvl3pPr>
            <a:lvl4pPr>
              <a:defRPr sz="2800">
                <a:solidFill>
                  <a:srgbClr val="003399"/>
                </a:solidFill>
              </a:defRPr>
            </a:lvl4pPr>
            <a:lvl5pPr>
              <a:defRPr sz="2400">
                <a:solidFill>
                  <a:srgbClr val="003399"/>
                </a:solidFill>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8" name="Plassholder for bunntekst 4"/>
          <p:cNvSpPr>
            <a:spLocks noGrp="1"/>
          </p:cNvSpPr>
          <p:nvPr>
            <p:ph type="ftr" sz="quarter" idx="11"/>
          </p:nvPr>
        </p:nvSpPr>
        <p:spPr>
          <a:xfrm>
            <a:off x="2526457" y="6520264"/>
            <a:ext cx="4922823" cy="365125"/>
          </a:xfrm>
        </p:spPr>
        <p:txBody>
          <a:bodyPr/>
          <a:lstStyle/>
          <a:p>
            <a:r>
              <a:rPr lang="en-US" smtClean="0"/>
              <a:t>Egging 2013</a:t>
            </a:r>
            <a:endParaRPr lang="nb-NO"/>
          </a:p>
        </p:txBody>
      </p:sp>
      <p:sp>
        <p:nvSpPr>
          <p:cNvPr id="9" name="Plassholder for lysbildenummer 5"/>
          <p:cNvSpPr>
            <a:spLocks noGrp="1"/>
          </p:cNvSpPr>
          <p:nvPr>
            <p:ph type="sldNum" sz="quarter" idx="12"/>
          </p:nvPr>
        </p:nvSpPr>
        <p:spPr>
          <a:xfrm>
            <a:off x="8608201" y="6520264"/>
            <a:ext cx="1025319" cy="365125"/>
          </a:xfrm>
        </p:spPr>
        <p:txBody>
          <a:bodyPr/>
          <a:lstStyle/>
          <a:p>
            <a:r>
              <a:rPr lang="nb-NO" dirty="0" smtClean="0"/>
              <a:t>Slide </a:t>
            </a:r>
            <a:fld id="{FAEFB388-42AA-4DF2-851A-CCA4A06B24AA}" type="slidenum">
              <a:rPr lang="nb-NO" smtClean="0"/>
              <a:pPr/>
              <a:t>‹#›</a:t>
            </a:fld>
            <a:endParaRPr lang="nb-NO" dirty="0"/>
          </a:p>
        </p:txBody>
      </p:sp>
    </p:spTree>
    <p:extLst>
      <p:ext uri="{BB962C8B-B14F-4D97-AF65-F5344CB8AC3E}">
        <p14:creationId xmlns:p14="http://schemas.microsoft.com/office/powerpoint/2010/main" val="462863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1_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lgn="l">
              <a:defRPr/>
            </a:lvl1pPr>
          </a:lstStyle>
          <a:p>
            <a:r>
              <a:rPr lang="nb-NO" dirty="0" smtClean="0"/>
              <a:t>Klikk for å redigere tittelstil</a:t>
            </a:r>
            <a:endParaRPr lang="nb-NO" dirty="0"/>
          </a:p>
        </p:txBody>
      </p:sp>
      <p:sp>
        <p:nvSpPr>
          <p:cNvPr id="3" name="Plassholder for innhold 2"/>
          <p:cNvSpPr>
            <a:spLocks noGrp="1"/>
          </p:cNvSpPr>
          <p:nvPr>
            <p:ph idx="1"/>
          </p:nvPr>
        </p:nvSpPr>
        <p:spPr/>
        <p:txBody>
          <a:bodyPr>
            <a:normAutofit/>
          </a:bodyPr>
          <a:lstStyle>
            <a:lvl1pPr>
              <a:defRPr sz="3200">
                <a:solidFill>
                  <a:srgbClr val="003399"/>
                </a:solidFill>
              </a:defRPr>
            </a:lvl1pPr>
            <a:lvl2pPr>
              <a:defRPr sz="2800">
                <a:solidFill>
                  <a:srgbClr val="003399"/>
                </a:solidFill>
              </a:defRPr>
            </a:lvl2pPr>
            <a:lvl3pPr>
              <a:defRPr sz="2600">
                <a:solidFill>
                  <a:srgbClr val="003399"/>
                </a:solidFill>
              </a:defRPr>
            </a:lvl3pPr>
            <a:lvl4pPr>
              <a:defRPr sz="2400">
                <a:solidFill>
                  <a:srgbClr val="003399"/>
                </a:solidFill>
              </a:defRPr>
            </a:lvl4pPr>
            <a:lvl5pPr>
              <a:defRPr sz="2400">
                <a:solidFill>
                  <a:srgbClr val="003399"/>
                </a:solidFill>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8" name="Plassholder for bunntekst 4"/>
          <p:cNvSpPr>
            <a:spLocks noGrp="1"/>
          </p:cNvSpPr>
          <p:nvPr>
            <p:ph type="ftr" sz="quarter" idx="11"/>
          </p:nvPr>
        </p:nvSpPr>
        <p:spPr>
          <a:xfrm>
            <a:off x="2526457" y="6520264"/>
            <a:ext cx="4922823" cy="365125"/>
          </a:xfrm>
        </p:spPr>
        <p:txBody>
          <a:bodyPr/>
          <a:lstStyle>
            <a:lvl1pPr>
              <a:defRPr>
                <a:solidFill>
                  <a:schemeClr val="tx2"/>
                </a:solidFill>
              </a:defRPr>
            </a:lvl1pPr>
          </a:lstStyle>
          <a:p>
            <a:r>
              <a:rPr lang="en-US" smtClean="0"/>
              <a:t>Egging 2013</a:t>
            </a:r>
            <a:endParaRPr lang="nb-NO"/>
          </a:p>
        </p:txBody>
      </p:sp>
      <p:sp>
        <p:nvSpPr>
          <p:cNvPr id="9" name="Plassholder for lysbildenummer 5"/>
          <p:cNvSpPr>
            <a:spLocks noGrp="1"/>
          </p:cNvSpPr>
          <p:nvPr>
            <p:ph type="sldNum" sz="quarter" idx="12"/>
          </p:nvPr>
        </p:nvSpPr>
        <p:spPr>
          <a:xfrm>
            <a:off x="8608201" y="6520264"/>
            <a:ext cx="1025319" cy="365125"/>
          </a:xfrm>
        </p:spPr>
        <p:txBody>
          <a:bodyPr/>
          <a:lstStyle>
            <a:lvl1pPr>
              <a:defRPr>
                <a:solidFill>
                  <a:schemeClr val="tx2"/>
                </a:solidFill>
              </a:defRPr>
            </a:lvl1pPr>
          </a:lstStyle>
          <a:p>
            <a:r>
              <a:rPr lang="nb-NO" smtClean="0"/>
              <a:t>Slide </a:t>
            </a:r>
            <a:fld id="{FAEFB388-42AA-4DF2-851A-CCA4A06B24AA}" type="slidenum">
              <a:rPr lang="nb-NO" smtClean="0"/>
              <a:pPr/>
              <a:t>‹#›</a:t>
            </a:fld>
            <a:endParaRPr lang="nb-NO" dirty="0"/>
          </a:p>
        </p:txBody>
      </p:sp>
    </p:spTree>
    <p:extLst>
      <p:ext uri="{BB962C8B-B14F-4D97-AF65-F5344CB8AC3E}">
        <p14:creationId xmlns:p14="http://schemas.microsoft.com/office/powerpoint/2010/main" val="2827087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2_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lgn="l">
              <a:defRPr/>
            </a:lvl1pPr>
          </a:lstStyle>
          <a:p>
            <a:r>
              <a:rPr lang="nb-NO" dirty="0" smtClean="0"/>
              <a:t>Klikk for å redigere tittelstil</a:t>
            </a:r>
            <a:endParaRPr lang="nb-NO" dirty="0"/>
          </a:p>
        </p:txBody>
      </p:sp>
      <p:sp>
        <p:nvSpPr>
          <p:cNvPr id="3" name="Plassholder for innhold 2"/>
          <p:cNvSpPr>
            <a:spLocks noGrp="1"/>
          </p:cNvSpPr>
          <p:nvPr>
            <p:ph idx="1"/>
          </p:nvPr>
        </p:nvSpPr>
        <p:spPr>
          <a:xfrm>
            <a:off x="495300" y="1600204"/>
            <a:ext cx="5177780" cy="4525963"/>
          </a:xfrm>
        </p:spPr>
        <p:txBody>
          <a:bodyPr>
            <a:normAutofit/>
          </a:bodyPr>
          <a:lstStyle>
            <a:lvl1pPr>
              <a:defRPr sz="3200">
                <a:solidFill>
                  <a:srgbClr val="003399"/>
                </a:solidFill>
              </a:defRPr>
            </a:lvl1pPr>
            <a:lvl2pPr>
              <a:defRPr sz="3200">
                <a:solidFill>
                  <a:srgbClr val="003399"/>
                </a:solidFill>
              </a:defRPr>
            </a:lvl2pPr>
            <a:lvl3pPr>
              <a:defRPr sz="2800">
                <a:solidFill>
                  <a:srgbClr val="003399"/>
                </a:solidFill>
              </a:defRPr>
            </a:lvl3pPr>
            <a:lvl4pPr>
              <a:defRPr sz="2800">
                <a:solidFill>
                  <a:srgbClr val="003399"/>
                </a:solidFill>
              </a:defRPr>
            </a:lvl4pPr>
            <a:lvl5pPr>
              <a:defRPr sz="2400">
                <a:solidFill>
                  <a:srgbClr val="003399"/>
                </a:solidFill>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8" name="Plassholder for bunntekst 4"/>
          <p:cNvSpPr>
            <a:spLocks noGrp="1"/>
          </p:cNvSpPr>
          <p:nvPr>
            <p:ph type="ftr" sz="quarter" idx="11"/>
          </p:nvPr>
        </p:nvSpPr>
        <p:spPr>
          <a:xfrm>
            <a:off x="2526457" y="6520264"/>
            <a:ext cx="4922823" cy="365125"/>
          </a:xfrm>
        </p:spPr>
        <p:txBody>
          <a:bodyPr/>
          <a:lstStyle>
            <a:lvl1pPr>
              <a:defRPr>
                <a:solidFill>
                  <a:schemeClr val="tx2"/>
                </a:solidFill>
              </a:defRPr>
            </a:lvl1pPr>
          </a:lstStyle>
          <a:p>
            <a:r>
              <a:rPr lang="en-US" smtClean="0"/>
              <a:t>Egging 2013</a:t>
            </a:r>
            <a:endParaRPr lang="nb-NO"/>
          </a:p>
        </p:txBody>
      </p:sp>
      <p:sp>
        <p:nvSpPr>
          <p:cNvPr id="9" name="Plassholder for lysbildenummer 5"/>
          <p:cNvSpPr>
            <a:spLocks noGrp="1"/>
          </p:cNvSpPr>
          <p:nvPr>
            <p:ph type="sldNum" sz="quarter" idx="12"/>
          </p:nvPr>
        </p:nvSpPr>
        <p:spPr>
          <a:xfrm>
            <a:off x="8608201" y="6520264"/>
            <a:ext cx="1025319" cy="365125"/>
          </a:xfrm>
        </p:spPr>
        <p:txBody>
          <a:bodyPr/>
          <a:lstStyle>
            <a:lvl1pPr>
              <a:defRPr>
                <a:solidFill>
                  <a:schemeClr val="tx2"/>
                </a:solidFill>
              </a:defRPr>
            </a:lvl1pPr>
          </a:lstStyle>
          <a:p>
            <a:r>
              <a:rPr lang="nb-NO" smtClean="0"/>
              <a:t>Slide </a:t>
            </a:r>
            <a:fld id="{FAEFB388-42AA-4DF2-851A-CCA4A06B24AA}" type="slidenum">
              <a:rPr lang="nb-NO" smtClean="0"/>
              <a:pPr/>
              <a:t>‹#›</a:t>
            </a:fld>
            <a:endParaRPr lang="nb-NO" dirty="0"/>
          </a:p>
        </p:txBody>
      </p:sp>
    </p:spTree>
    <p:extLst>
      <p:ext uri="{BB962C8B-B14F-4D97-AF65-F5344CB8AC3E}">
        <p14:creationId xmlns:p14="http://schemas.microsoft.com/office/powerpoint/2010/main" val="40707524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3_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lgn="l">
              <a:defRPr/>
            </a:lvl1pPr>
          </a:lstStyle>
          <a:p>
            <a:r>
              <a:rPr lang="nb-NO" dirty="0" smtClean="0"/>
              <a:t>Klikk for å redigere tittelstil</a:t>
            </a:r>
            <a:endParaRPr lang="nb-NO" dirty="0"/>
          </a:p>
        </p:txBody>
      </p:sp>
      <p:sp>
        <p:nvSpPr>
          <p:cNvPr id="3" name="Plassholder for innhold 2"/>
          <p:cNvSpPr>
            <a:spLocks noGrp="1"/>
          </p:cNvSpPr>
          <p:nvPr>
            <p:ph idx="1"/>
          </p:nvPr>
        </p:nvSpPr>
        <p:spPr>
          <a:xfrm>
            <a:off x="3512840" y="1600204"/>
            <a:ext cx="5897860" cy="4525963"/>
          </a:xfrm>
        </p:spPr>
        <p:txBody>
          <a:bodyPr>
            <a:normAutofit/>
          </a:bodyPr>
          <a:lstStyle>
            <a:lvl1pPr>
              <a:defRPr sz="3200">
                <a:solidFill>
                  <a:srgbClr val="003399"/>
                </a:solidFill>
              </a:defRPr>
            </a:lvl1pPr>
            <a:lvl2pPr>
              <a:defRPr sz="2800">
                <a:solidFill>
                  <a:srgbClr val="003399"/>
                </a:solidFill>
              </a:defRPr>
            </a:lvl2pPr>
            <a:lvl3pPr>
              <a:defRPr sz="2600">
                <a:solidFill>
                  <a:srgbClr val="003399"/>
                </a:solidFill>
              </a:defRPr>
            </a:lvl3pPr>
            <a:lvl4pPr>
              <a:defRPr sz="2400">
                <a:solidFill>
                  <a:srgbClr val="003399"/>
                </a:solidFill>
              </a:defRPr>
            </a:lvl4pPr>
            <a:lvl5pPr>
              <a:defRPr sz="2400">
                <a:solidFill>
                  <a:srgbClr val="003399"/>
                </a:solidFill>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8" name="Plassholder for bunntekst 4"/>
          <p:cNvSpPr>
            <a:spLocks noGrp="1"/>
          </p:cNvSpPr>
          <p:nvPr>
            <p:ph type="ftr" sz="quarter" idx="11"/>
          </p:nvPr>
        </p:nvSpPr>
        <p:spPr>
          <a:xfrm>
            <a:off x="2526457" y="6520264"/>
            <a:ext cx="4922823" cy="365125"/>
          </a:xfrm>
        </p:spPr>
        <p:txBody>
          <a:bodyPr/>
          <a:lstStyle>
            <a:lvl1pPr>
              <a:defRPr>
                <a:solidFill>
                  <a:schemeClr val="tx2"/>
                </a:solidFill>
              </a:defRPr>
            </a:lvl1pPr>
          </a:lstStyle>
          <a:p>
            <a:r>
              <a:rPr lang="en-US" smtClean="0"/>
              <a:t>Egging 2013</a:t>
            </a:r>
            <a:endParaRPr lang="nb-NO"/>
          </a:p>
        </p:txBody>
      </p:sp>
      <p:sp>
        <p:nvSpPr>
          <p:cNvPr id="9" name="Plassholder for lysbildenummer 5"/>
          <p:cNvSpPr>
            <a:spLocks noGrp="1"/>
          </p:cNvSpPr>
          <p:nvPr>
            <p:ph type="sldNum" sz="quarter" idx="12"/>
          </p:nvPr>
        </p:nvSpPr>
        <p:spPr>
          <a:xfrm>
            <a:off x="8608201" y="6520264"/>
            <a:ext cx="1025319" cy="365125"/>
          </a:xfrm>
        </p:spPr>
        <p:txBody>
          <a:bodyPr/>
          <a:lstStyle>
            <a:lvl1pPr>
              <a:defRPr>
                <a:solidFill>
                  <a:schemeClr val="tx2"/>
                </a:solidFill>
              </a:defRPr>
            </a:lvl1pPr>
          </a:lstStyle>
          <a:p>
            <a:r>
              <a:rPr lang="nb-NO" smtClean="0"/>
              <a:t>Slide </a:t>
            </a:r>
            <a:fld id="{FAEFB388-42AA-4DF2-851A-CCA4A06B24AA}" type="slidenum">
              <a:rPr lang="nb-NO" smtClean="0"/>
              <a:pPr/>
              <a:t>‹#›</a:t>
            </a:fld>
            <a:endParaRPr lang="nb-NO" dirty="0"/>
          </a:p>
        </p:txBody>
      </p:sp>
    </p:spTree>
    <p:extLst>
      <p:ext uri="{BB962C8B-B14F-4D97-AF65-F5344CB8AC3E}">
        <p14:creationId xmlns:p14="http://schemas.microsoft.com/office/powerpoint/2010/main" val="7750745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lgn="l">
              <a:defRPr/>
            </a:lvl1pPr>
          </a:lstStyle>
          <a:p>
            <a:r>
              <a:rPr lang="nb-NO" dirty="0" smtClean="0"/>
              <a:t>Klikk for å redigere tittelstil</a:t>
            </a:r>
            <a:endParaRPr lang="nb-NO" dirty="0"/>
          </a:p>
        </p:txBody>
      </p:sp>
      <p:sp>
        <p:nvSpPr>
          <p:cNvPr id="4" name="Plassholder for bunntekst 3"/>
          <p:cNvSpPr>
            <a:spLocks noGrp="1"/>
          </p:cNvSpPr>
          <p:nvPr>
            <p:ph type="ftr" sz="quarter" idx="11"/>
          </p:nvPr>
        </p:nvSpPr>
        <p:spPr>
          <a:xfrm>
            <a:off x="2534731" y="6520264"/>
            <a:ext cx="4922823" cy="365125"/>
          </a:xfrm>
        </p:spPr>
        <p:txBody>
          <a:bodyPr/>
          <a:lstStyle/>
          <a:p>
            <a:r>
              <a:rPr lang="en-US" smtClean="0"/>
              <a:t>Egging 2013</a:t>
            </a:r>
            <a:endParaRPr lang="nb-NO"/>
          </a:p>
        </p:txBody>
      </p:sp>
      <p:sp>
        <p:nvSpPr>
          <p:cNvPr id="5" name="Plassholder for lysbildenumm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Tomt">
    <p:spTree>
      <p:nvGrpSpPr>
        <p:cNvPr id="1" name=""/>
        <p:cNvGrpSpPr/>
        <p:nvPr/>
      </p:nvGrpSpPr>
      <p:grpSpPr>
        <a:xfrm>
          <a:off x="0" y="0"/>
          <a:ext cx="0" cy="0"/>
          <a:chOff x="0" y="0"/>
          <a:chExt cx="0" cy="0"/>
        </a:xfrm>
      </p:grpSpPr>
      <p:sp>
        <p:nvSpPr>
          <p:cNvPr id="3" name="Plassholder for bunntekst 2"/>
          <p:cNvSpPr>
            <a:spLocks noGrp="1"/>
          </p:cNvSpPr>
          <p:nvPr>
            <p:ph type="ftr" sz="quarter" idx="11"/>
          </p:nvPr>
        </p:nvSpPr>
        <p:spPr>
          <a:xfrm>
            <a:off x="2526457" y="6520264"/>
            <a:ext cx="4922823" cy="365125"/>
          </a:xfrm>
        </p:spPr>
        <p:txBody>
          <a:bodyPr/>
          <a:lstStyle>
            <a:lvl1pPr>
              <a:defRPr b="1">
                <a:solidFill>
                  <a:schemeClr val="tx2"/>
                </a:solidFill>
              </a:defRPr>
            </a:lvl1pPr>
          </a:lstStyle>
          <a:p>
            <a:r>
              <a:rPr lang="en-US" smtClean="0"/>
              <a:t>Egging 2013</a:t>
            </a:r>
            <a:endParaRPr lang="nb-NO"/>
          </a:p>
        </p:txBody>
      </p:sp>
      <p:sp>
        <p:nvSpPr>
          <p:cNvPr id="4" name="Plassholder for lysbildenummer 3"/>
          <p:cNvSpPr>
            <a:spLocks noGrp="1"/>
          </p:cNvSpPr>
          <p:nvPr>
            <p:ph type="sldNum" sz="quarter" idx="12"/>
          </p:nvPr>
        </p:nvSpPr>
        <p:spPr>
          <a:xfrm>
            <a:off x="8608201" y="6520264"/>
            <a:ext cx="1025319" cy="365125"/>
          </a:xfrm>
        </p:spPr>
        <p:txBody>
          <a:bodyPr/>
          <a:lstStyle>
            <a:lvl1pPr>
              <a:defRPr b="1">
                <a:solidFill>
                  <a:schemeClr val="tx2"/>
                </a:solidFill>
              </a:defRPr>
            </a:lvl1pPr>
          </a:lstStyle>
          <a:p>
            <a:fld id="{FAEFB388-42AA-4DF2-851A-CCA4A06B24AA}" type="slidenum">
              <a:rPr lang="nb-NO" smtClean="0"/>
              <a:pPr/>
              <a:t>‹#›</a:t>
            </a:fld>
            <a:endParaRPr lang="nb-NO"/>
          </a:p>
        </p:txBody>
      </p:sp>
      <p:sp>
        <p:nvSpPr>
          <p:cNvPr id="5" name="Tittel 1"/>
          <p:cNvSpPr>
            <a:spLocks noGrp="1"/>
          </p:cNvSpPr>
          <p:nvPr>
            <p:ph type="title"/>
          </p:nvPr>
        </p:nvSpPr>
        <p:spPr>
          <a:xfrm>
            <a:off x="495300" y="274638"/>
            <a:ext cx="8915400" cy="1143000"/>
          </a:xfrm>
        </p:spPr>
        <p:txBody>
          <a:bodyPr/>
          <a:lstStyle>
            <a:lvl1pPr algn="l">
              <a:defRPr/>
            </a:lvl1pPr>
          </a:lstStyle>
          <a:p>
            <a:r>
              <a:rPr lang="nb-NO" dirty="0" smtClean="0"/>
              <a:t>Klikk for å redigere tittelstil</a:t>
            </a:r>
            <a:endParaRPr lang="nb-NO" dirty="0"/>
          </a:p>
        </p:txBody>
      </p:sp>
    </p:spTree>
    <p:extLst>
      <p:ext uri="{BB962C8B-B14F-4D97-AF65-F5344CB8AC3E}">
        <p14:creationId xmlns:p14="http://schemas.microsoft.com/office/powerpoint/2010/main" val="41023683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15" descr="eng_alle.jpg                                                   00073EC8Macintosh HD                   C076225C:"/>
          <p:cNvPicPr>
            <a:picLocks noChangeAspect="1" noChangeArrowheads="1"/>
          </p:cNvPicPr>
          <p:nvPr userDrawn="1"/>
        </p:nvPicPr>
        <p:blipFill>
          <a:blip r:embed="rId13" cstate="print"/>
          <a:srcRect/>
          <a:stretch>
            <a:fillRect/>
          </a:stretch>
        </p:blipFill>
        <p:spPr bwMode="auto">
          <a:xfrm>
            <a:off x="0" y="0"/>
            <a:ext cx="9906000" cy="6861175"/>
          </a:xfrm>
          <a:prstGeom prst="rect">
            <a:avLst/>
          </a:prstGeom>
          <a:noFill/>
          <a:ln w="9525">
            <a:noFill/>
            <a:miter lim="800000"/>
            <a:headEnd/>
            <a:tailEnd/>
          </a:ln>
        </p:spPr>
      </p:pic>
      <p:sp>
        <p:nvSpPr>
          <p:cNvPr id="2" name="Plassholder for tittel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5" name="Plassholder for bunntekst 4"/>
          <p:cNvSpPr>
            <a:spLocks noGrp="1"/>
          </p:cNvSpPr>
          <p:nvPr>
            <p:ph type="ftr" sz="quarter" idx="3"/>
          </p:nvPr>
        </p:nvSpPr>
        <p:spPr>
          <a:xfrm>
            <a:off x="2526457" y="6520264"/>
            <a:ext cx="4922823" cy="365125"/>
          </a:xfrm>
          <a:prstGeom prst="rect">
            <a:avLst/>
          </a:prstGeom>
        </p:spPr>
        <p:txBody>
          <a:bodyPr vert="horz" lIns="91440" tIns="45720" rIns="91440" bIns="45720" rtlCol="0" anchor="ctr"/>
          <a:lstStyle>
            <a:lvl1pPr algn="ctr">
              <a:defRPr sz="1200" b="1">
                <a:solidFill>
                  <a:schemeClr val="bg1"/>
                </a:solidFill>
              </a:defRPr>
            </a:lvl1pPr>
          </a:lstStyle>
          <a:p>
            <a:r>
              <a:rPr lang="en-US" smtClean="0"/>
              <a:t>Egging 2013</a:t>
            </a:r>
            <a:endParaRPr lang="nb-NO" dirty="0"/>
          </a:p>
        </p:txBody>
      </p:sp>
      <p:sp>
        <p:nvSpPr>
          <p:cNvPr id="6" name="Plassholder for lysbildenummer 5"/>
          <p:cNvSpPr>
            <a:spLocks noGrp="1"/>
          </p:cNvSpPr>
          <p:nvPr>
            <p:ph type="sldNum" sz="quarter" idx="4"/>
          </p:nvPr>
        </p:nvSpPr>
        <p:spPr>
          <a:xfrm>
            <a:off x="8608201" y="6520264"/>
            <a:ext cx="1025319" cy="365125"/>
          </a:xfrm>
          <a:prstGeom prst="rect">
            <a:avLst/>
          </a:prstGeom>
        </p:spPr>
        <p:txBody>
          <a:bodyPr vert="horz" lIns="91440" tIns="45720" rIns="91440" bIns="45720" rtlCol="0" anchor="ctr"/>
          <a:lstStyle>
            <a:lvl1pPr algn="r">
              <a:defRPr sz="1200" b="1">
                <a:solidFill>
                  <a:schemeClr val="bg1"/>
                </a:solidFill>
              </a:defRPr>
            </a:lvl1pPr>
          </a:lstStyle>
          <a:p>
            <a:r>
              <a:rPr lang="nb-NO" dirty="0" smtClean="0"/>
              <a:t># </a:t>
            </a:r>
            <a:fld id="{FAEFB388-42AA-4DF2-851A-CCA4A06B24AA}" type="slidenum">
              <a:rPr lang="nb-NO" smtClean="0"/>
              <a:pPr/>
              <a:t>‹#›</a:t>
            </a:fld>
            <a:endParaRPr lang="nb-NO"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6" r:id="rId4"/>
    <p:sldLayoutId id="2147483662" r:id="rId5"/>
    <p:sldLayoutId id="2147483664" r:id="rId6"/>
    <p:sldLayoutId id="2147483665" r:id="rId7"/>
    <p:sldLayoutId id="2147483654" r:id="rId8"/>
    <p:sldLayoutId id="2147483661" r:id="rId9"/>
    <p:sldLayoutId id="2147483663" r:id="rId10"/>
    <p:sldLayoutId id="2147483655" r:id="rId11"/>
  </p:sldLayoutIdLst>
  <p:timing>
    <p:tnLst>
      <p:par>
        <p:cTn id="1" dur="indefinite" restart="never" nodeType="tmRoot"/>
      </p:par>
    </p:tnLst>
  </p:timing>
  <p:hf hdr="0" dt="0"/>
  <p:txStyles>
    <p:titleStyle>
      <a:lvl1pPr algn="ctr" defTabSz="914400" rtl="0" eaLnBrk="1" latinLnBrk="0" hangingPunct="1">
        <a:spcBef>
          <a:spcPct val="0"/>
        </a:spcBef>
        <a:buNone/>
        <a:defRPr sz="4000" b="1" kern="1200">
          <a:solidFill>
            <a:schemeClr val="tx2">
              <a:lumMod val="75000"/>
            </a:schemeClr>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gif"/><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18.gif"/><Relationship Id="rId3" Type="http://schemas.openxmlformats.org/officeDocument/2006/relationships/image" Target="../media/image10.jpeg"/><Relationship Id="rId7" Type="http://schemas.openxmlformats.org/officeDocument/2006/relationships/image" Target="../media/image17.gif"/><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6.gif"/><Relationship Id="rId5" Type="http://schemas.openxmlformats.org/officeDocument/2006/relationships/hyperlink" Target="http://ru.wikipedia.org/wiki/%D0%A4%D0%B0%D0%B9%D0%BB:Nordstream_logo.gif" TargetMode="External"/><Relationship Id="rId4" Type="http://schemas.openxmlformats.org/officeDocument/2006/relationships/image" Target="../media/image15.jpeg"/><Relationship Id="rId9" Type="http://schemas.openxmlformats.org/officeDocument/2006/relationships/image" Target="../media/image19.gif"/></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0.png"/><Relationship Id="rId7" Type="http://schemas.openxmlformats.org/officeDocument/2006/relationships/image" Target="../media/image23.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22.png"/><Relationship Id="rId4" Type="http://schemas.openxmlformats.org/officeDocument/2006/relationships/image" Target="../media/image21.jpeg"/><Relationship Id="rId9" Type="http://schemas.openxmlformats.org/officeDocument/2006/relationships/image" Target="../media/image25.png"/></Relationships>
</file>

<file path=ppt/slides/_rels/slide32.xml.rels><?xml version="1.0" encoding="UTF-8" standalone="yes"?>
<Relationships xmlns="http://schemas.openxmlformats.org/package/2006/relationships"><Relationship Id="rId3" Type="http://schemas.openxmlformats.org/officeDocument/2006/relationships/hyperlink" Target="http://www.wpclipart.com/terms.html"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hyperlink" Target="http://commons.wikimedia.org/wiki/Category:Maps_of_the_worl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noProof="0" dirty="0" smtClean="0"/>
              <a:t>MultiMOD – An equilibrium model </a:t>
            </a:r>
            <a:r>
              <a:rPr lang="en-US" noProof="0" dirty="0" smtClean="0"/>
              <a:t>for energy market </a:t>
            </a:r>
            <a:r>
              <a:rPr lang="en-US" noProof="0" dirty="0" smtClean="0"/>
              <a:t>&amp; </a:t>
            </a:r>
            <a:r>
              <a:rPr lang="en-US" noProof="0" dirty="0" smtClean="0"/>
              <a:t>infrastructure analysis</a:t>
            </a:r>
            <a:endParaRPr lang="en-US" noProof="0" dirty="0"/>
          </a:p>
        </p:txBody>
      </p:sp>
      <p:sp>
        <p:nvSpPr>
          <p:cNvPr id="3" name="Subtitle 2"/>
          <p:cNvSpPr>
            <a:spLocks noGrp="1"/>
          </p:cNvSpPr>
          <p:nvPr>
            <p:ph type="subTitle" idx="1"/>
          </p:nvPr>
        </p:nvSpPr>
        <p:spPr/>
        <p:txBody>
          <a:bodyPr/>
          <a:lstStyle/>
          <a:p>
            <a:r>
              <a:rPr lang="en-US" noProof="0" dirty="0" smtClean="0"/>
              <a:t>Ruud Egging</a:t>
            </a:r>
          </a:p>
          <a:p>
            <a:r>
              <a:rPr lang="en-US" noProof="0" dirty="0" smtClean="0"/>
              <a:t>24</a:t>
            </a:r>
            <a:r>
              <a:rPr lang="en-US" baseline="30000" noProof="0" dirty="0" smtClean="0"/>
              <a:t>th </a:t>
            </a:r>
            <a:r>
              <a:rPr lang="en-US" noProof="0" dirty="0" smtClean="0"/>
              <a:t>Oct </a:t>
            </a:r>
            <a:r>
              <a:rPr lang="en-US" noProof="0" dirty="0" smtClean="0"/>
              <a:t>2013</a:t>
            </a:r>
          </a:p>
          <a:p>
            <a:r>
              <a:rPr lang="en-US" dirty="0"/>
              <a:t>CREE </a:t>
            </a:r>
            <a:r>
              <a:rPr lang="en-US" dirty="0" smtClean="0"/>
              <a:t>meets </a:t>
            </a:r>
            <a:r>
              <a:rPr lang="en-US" dirty="0" err="1" smtClean="0"/>
              <a:t>CenSES</a:t>
            </a:r>
            <a:endParaRPr lang="en-US" noProof="0" dirty="0" smtClean="0"/>
          </a:p>
        </p:txBody>
      </p:sp>
      <p:pic>
        <p:nvPicPr>
          <p:cNvPr id="6" name="Picture 2" descr="Censes"/>
          <p:cNvPicPr>
            <a:picLocks noChangeAspect="1" noChangeArrowheads="1"/>
          </p:cNvPicPr>
          <p:nvPr/>
        </p:nvPicPr>
        <p:blipFill rotWithShape="1">
          <a:blip r:embed="rId3">
            <a:extLst>
              <a:ext uri="{28A0092B-C50C-407E-A947-70E740481C1C}">
                <a14:useLocalDpi xmlns:a14="http://schemas.microsoft.com/office/drawing/2010/main" val="0"/>
              </a:ext>
            </a:extLst>
          </a:blip>
          <a:srcRect r="70891" b="25954"/>
          <a:stretch/>
        </p:blipFill>
        <p:spPr bwMode="auto">
          <a:xfrm>
            <a:off x="272480" y="5567587"/>
            <a:ext cx="1979589" cy="741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523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Transmission System ('Arc') Operator</a:t>
            </a:r>
            <a:endParaRPr lang="en-GB" dirty="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10</a:t>
            </a:fld>
            <a:endParaRPr lang="nb-NO"/>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36" y="1772816"/>
            <a:ext cx="8476025"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5193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Transformation technology operator</a:t>
            </a:r>
            <a:endParaRPr lang="en-GB" dirty="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11</a:t>
            </a:fld>
            <a:endParaRPr lang="nb-NO"/>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157" y="1772816"/>
            <a:ext cx="8646638"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8427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Storage operator</a:t>
            </a:r>
            <a:endParaRPr lang="en-GB" dirty="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12</a:t>
            </a:fld>
            <a:endParaRPr lang="nb-NO"/>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1268760"/>
            <a:ext cx="8712032"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5789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Emission Permit Auctioneer</a:t>
            </a:r>
            <a:endParaRPr lang="en-GB" dirty="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13</a:t>
            </a:fld>
            <a:endParaRPr lang="nb-NO"/>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99" y="1700808"/>
            <a:ext cx="6830838"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236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demand</a:t>
            </a:r>
            <a:endParaRPr lang="en-GB" dirty="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14</a:t>
            </a:fld>
            <a:endParaRPr lang="nb-NO"/>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544" y="1628774"/>
            <a:ext cx="8408420" cy="2160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9363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sp>
        <p:nvSpPr>
          <p:cNvPr id="6" name="Content Placeholder 5"/>
          <p:cNvSpPr>
            <a:spLocks noGrp="1"/>
          </p:cNvSpPr>
          <p:nvPr>
            <p:ph idx="1"/>
          </p:nvPr>
        </p:nvSpPr>
        <p:spPr/>
        <p:txBody>
          <a:bodyPr/>
          <a:lstStyle/>
          <a:p>
            <a:endParaRPr lang="en-GB" dirty="0" smtClean="0"/>
          </a:p>
          <a:p>
            <a:endParaRPr lang="en-GB" dirty="0"/>
          </a:p>
          <a:p>
            <a:r>
              <a:rPr lang="en-GB" dirty="0" smtClean="0"/>
              <a:t>KKT's </a:t>
            </a:r>
            <a:r>
              <a:rPr lang="en-GB" dirty="0"/>
              <a:t>plus market clearing </a:t>
            </a:r>
            <a:r>
              <a:rPr lang="en-GB" dirty="0" smtClean="0"/>
              <a:t>conditions</a:t>
            </a:r>
            <a:r>
              <a:rPr lang="en-GB" dirty="0" smtClean="0">
                <a:sym typeface="Wingdings" panose="05000000000000000000" pitchFamily="2" charset="2"/>
              </a:rPr>
              <a:t> MCP</a:t>
            </a:r>
            <a:endParaRPr lang="en-GB" dirty="0" smtClean="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95810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noProof="0" dirty="0" smtClean="0"/>
              <a:t>illustrations</a:t>
            </a:r>
            <a:endParaRPr lang="en-US" noProof="0" dirty="0"/>
          </a:p>
        </p:txBody>
      </p:sp>
      <p:sp>
        <p:nvSpPr>
          <p:cNvPr id="10" name="Text Placeholder 9"/>
          <p:cNvSpPr>
            <a:spLocks noGrp="1"/>
          </p:cNvSpPr>
          <p:nvPr>
            <p:ph type="body" idx="1"/>
          </p:nvPr>
        </p:nvSpPr>
        <p:spPr/>
        <p:txBody>
          <a:bodyPr/>
          <a:lstStyle/>
          <a:p>
            <a:endParaRPr lang="en-GB"/>
          </a:p>
        </p:txBody>
      </p:sp>
      <p:sp>
        <p:nvSpPr>
          <p:cNvPr id="6" name="Footer Placeholder 5"/>
          <p:cNvSpPr>
            <a:spLocks noGrp="1"/>
          </p:cNvSpPr>
          <p:nvPr>
            <p:ph type="ftr" sz="quarter" idx="11"/>
          </p:nvPr>
        </p:nvSpPr>
        <p:spPr/>
        <p:txBody>
          <a:bodyPr/>
          <a:lstStyle/>
          <a:p>
            <a:r>
              <a:rPr lang="en-US" smtClean="0"/>
              <a:t>Egging 2013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696206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smtClean="0"/>
              <a:t>Data inputs</a:t>
            </a:r>
            <a:endParaRPr lang="en-US" noProof="0" dirty="0"/>
          </a:p>
        </p:txBody>
      </p:sp>
      <p:sp>
        <p:nvSpPr>
          <p:cNvPr id="7" name="Content Placeholder 6"/>
          <p:cNvSpPr>
            <a:spLocks noGrp="1"/>
          </p:cNvSpPr>
          <p:nvPr>
            <p:ph idx="1"/>
          </p:nvPr>
        </p:nvSpPr>
        <p:spPr/>
        <p:txBody>
          <a:bodyPr/>
          <a:lstStyle/>
          <a:p>
            <a:r>
              <a:rPr lang="en-US" noProof="0" dirty="0" smtClean="0"/>
              <a:t>Production, consumption, transport, storage</a:t>
            </a:r>
          </a:p>
          <a:p>
            <a:r>
              <a:rPr lang="en-US" noProof="0" dirty="0" smtClean="0"/>
              <a:t>Costs, capacities, efficiencies, loss rates, prices</a:t>
            </a:r>
          </a:p>
          <a:p>
            <a:endParaRPr lang="en-US" noProof="0" dirty="0" smtClean="0"/>
          </a:p>
          <a:p>
            <a:r>
              <a:rPr lang="en-US" noProof="0" dirty="0" smtClean="0"/>
              <a:t>No own forecasting, but calibrate models to reflect production &amp; consumption in base year and forecasts from IEA, EIA, …</a:t>
            </a:r>
          </a:p>
          <a:p>
            <a:r>
              <a:rPr lang="en-US" noProof="0" dirty="0" smtClean="0"/>
              <a:t>We add: country/infrastructure detail, market power assumptions, … </a:t>
            </a:r>
          </a:p>
          <a:p>
            <a:endParaRPr lang="en-US" noProof="0" dirty="0"/>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pPr/>
              <a:t>17</a:t>
            </a:fld>
            <a:endParaRPr lang="nb-NO"/>
          </a:p>
        </p:txBody>
      </p:sp>
    </p:spTree>
    <p:extLst>
      <p:ext uri="{BB962C8B-B14F-4D97-AF65-F5344CB8AC3E}">
        <p14:creationId xmlns:p14="http://schemas.microsoft.com/office/powerpoint/2010/main" val="1825195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Cases 'Focus on Germany'</a:t>
            </a:r>
            <a:endParaRPr lang="en-US" noProof="0" dirty="0"/>
          </a:p>
        </p:txBody>
      </p:sp>
      <p:sp>
        <p:nvSpPr>
          <p:cNvPr id="3" name="Content Placeholder 2"/>
          <p:cNvSpPr>
            <a:spLocks noGrp="1"/>
          </p:cNvSpPr>
          <p:nvPr>
            <p:ph idx="1"/>
          </p:nvPr>
        </p:nvSpPr>
        <p:spPr/>
        <p:txBody>
          <a:bodyPr/>
          <a:lstStyle/>
          <a:p>
            <a:r>
              <a:rPr lang="en-US" noProof="0" dirty="0" smtClean="0"/>
              <a:t>Germany has announced an </a:t>
            </a:r>
            <a:r>
              <a:rPr lang="en-US" noProof="0" dirty="0" err="1" smtClean="0"/>
              <a:t>EnergieWende</a:t>
            </a:r>
            <a:endParaRPr lang="en-US" noProof="0" dirty="0" smtClean="0"/>
          </a:p>
          <a:p>
            <a:r>
              <a:rPr lang="en-US" noProof="0" dirty="0" smtClean="0"/>
              <a:t>Phasing out nuclear power</a:t>
            </a:r>
          </a:p>
          <a:p>
            <a:r>
              <a:rPr lang="en-US" noProof="0" dirty="0" smtClean="0"/>
              <a:t>Full speed ahead with renewable energy</a:t>
            </a:r>
          </a:p>
          <a:p>
            <a:r>
              <a:rPr lang="en-US" noProof="0" dirty="0" smtClean="0"/>
              <a:t>Recently, a major gas pipeline from Russia has been constructed.</a:t>
            </a:r>
          </a:p>
          <a:p>
            <a:r>
              <a:rPr lang="en-US" noProof="0" dirty="0" smtClean="0"/>
              <a:t>Can Norway be a "Green Battery"?</a:t>
            </a:r>
          </a:p>
          <a:p>
            <a:r>
              <a:rPr lang="en-US" noProof="0" dirty="0" smtClean="0"/>
              <a:t>What is impact on German energy market?</a:t>
            </a:r>
            <a:endParaRPr lang="en-US" noProof="0" dirty="0"/>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18</a:t>
            </a:fld>
            <a:endParaRPr lang="nb-NO" dirty="0"/>
          </a:p>
        </p:txBody>
      </p:sp>
    </p:spTree>
    <p:extLst>
      <p:ext uri="{BB962C8B-B14F-4D97-AF65-F5344CB8AC3E}">
        <p14:creationId xmlns:p14="http://schemas.microsoft.com/office/powerpoint/2010/main" val="2031667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ruude\Pictures\maps and flags\Europe.jpg"/>
          <p:cNvPicPr>
            <a:picLocks noChangeAspect="1" noChangeArrowheads="1"/>
          </p:cNvPicPr>
          <p:nvPr/>
        </p:nvPicPr>
        <p:blipFill rotWithShape="1">
          <a:blip r:embed="rId3">
            <a:extLst>
              <a:ext uri="{28A0092B-C50C-407E-A947-70E740481C1C}">
                <a14:useLocalDpi xmlns:a14="http://schemas.microsoft.com/office/drawing/2010/main" val="0"/>
              </a:ext>
            </a:extLst>
          </a:blip>
          <a:srcRect l="29410" t="21441" r="33685" b="31031"/>
          <a:stretch/>
        </p:blipFill>
        <p:spPr bwMode="auto">
          <a:xfrm>
            <a:off x="3872880" y="1097280"/>
            <a:ext cx="5080217" cy="5502537"/>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lstStyle/>
          <a:p>
            <a:r>
              <a:rPr lang="en-US" noProof="0" dirty="0" smtClean="0"/>
              <a:t>German Energy context</a:t>
            </a:r>
            <a:endParaRPr lang="en-US" noProof="0" dirty="0"/>
          </a:p>
        </p:txBody>
      </p:sp>
      <p:sp>
        <p:nvSpPr>
          <p:cNvPr id="7" name="Content Placeholder 6"/>
          <p:cNvSpPr>
            <a:spLocks noGrp="1"/>
          </p:cNvSpPr>
          <p:nvPr>
            <p:ph idx="1"/>
          </p:nvPr>
        </p:nvSpPr>
        <p:spPr/>
        <p:txBody>
          <a:bodyPr/>
          <a:lstStyle/>
          <a:p>
            <a:r>
              <a:rPr lang="en-GB" dirty="0" smtClean="0"/>
              <a:t>Main European </a:t>
            </a:r>
            <a:br>
              <a:rPr lang="en-GB" dirty="0" smtClean="0"/>
            </a:br>
            <a:r>
              <a:rPr lang="en-GB" dirty="0" smtClean="0"/>
              <a:t>energy suppliers</a:t>
            </a:r>
            <a:endParaRPr lang="en-GB" dirty="0"/>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19</a:t>
            </a:fld>
            <a:endParaRPr lang="nb-NO" dirty="0"/>
          </a:p>
        </p:txBody>
      </p:sp>
      <p:pic>
        <p:nvPicPr>
          <p:cNvPr id="30725" name="Picture 5" descr="C:\Users\ruude\Pictures\maps and flags\Norwa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7537" y="2853879"/>
            <a:ext cx="691364" cy="503113"/>
          </a:xfrm>
          <a:prstGeom prst="rect">
            <a:avLst/>
          </a:prstGeom>
          <a:noFill/>
          <a:extLst>
            <a:ext uri="{909E8E84-426E-40DD-AFC4-6F175D3DCCD1}">
              <a14:hiddenFill xmlns:a14="http://schemas.microsoft.com/office/drawing/2010/main">
                <a:solidFill>
                  <a:srgbClr val="FFFFFF"/>
                </a:solidFill>
              </a14:hiddenFill>
            </a:ext>
          </a:extLst>
        </p:spPr>
      </p:pic>
      <p:pic>
        <p:nvPicPr>
          <p:cNvPr id="30727" name="Picture 7" descr="C:\Users\ruude\Pictures\maps and flags\germany.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63581" y="5246171"/>
            <a:ext cx="740851" cy="451994"/>
          </a:xfrm>
          <a:prstGeom prst="rect">
            <a:avLst/>
          </a:prstGeom>
          <a:noFill/>
          <a:extLst>
            <a:ext uri="{909E8E84-426E-40DD-AFC4-6F175D3DCCD1}">
              <a14:hiddenFill xmlns:a14="http://schemas.microsoft.com/office/drawing/2010/main">
                <a:solidFill>
                  <a:srgbClr val="FFFFFF"/>
                </a:solidFill>
              </a14:hiddenFill>
            </a:ext>
          </a:extLst>
        </p:spPr>
      </p:pic>
      <p:pic>
        <p:nvPicPr>
          <p:cNvPr id="25602" name="Picture 2" descr="C:\Users\ruude\Pictures\maps and flags\russia.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53135" y="3433640"/>
            <a:ext cx="895033" cy="596688"/>
          </a:xfrm>
          <a:prstGeom prst="rect">
            <a:avLst/>
          </a:prstGeom>
          <a:noFill/>
          <a:extLst>
            <a:ext uri="{909E8E84-426E-40DD-AFC4-6F175D3DCCD1}">
              <a14:hiddenFill xmlns:a14="http://schemas.microsoft.com/office/drawing/2010/main">
                <a:solidFill>
                  <a:srgbClr val="FFFFFF"/>
                </a:solidFill>
              </a14:hiddenFill>
            </a:ext>
          </a:extLst>
        </p:spPr>
      </p:pic>
      <p:pic>
        <p:nvPicPr>
          <p:cNvPr id="25603" name="Picture 3" descr="C:\Users\ruude\Pictures\maps and flags\netherlands flag.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41073" y="5044016"/>
            <a:ext cx="606464" cy="404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782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smtClean="0"/>
              <a:t>Research Objectives</a:t>
            </a:r>
            <a:endParaRPr lang="en-US" noProof="0" dirty="0"/>
          </a:p>
        </p:txBody>
      </p:sp>
      <p:sp>
        <p:nvSpPr>
          <p:cNvPr id="7" name="Content Placeholder 6"/>
          <p:cNvSpPr>
            <a:spLocks noGrp="1"/>
          </p:cNvSpPr>
          <p:nvPr>
            <p:ph idx="1"/>
          </p:nvPr>
        </p:nvSpPr>
        <p:spPr/>
        <p:txBody>
          <a:bodyPr/>
          <a:lstStyle/>
          <a:p>
            <a:r>
              <a:rPr lang="en-US" noProof="0" dirty="0" smtClean="0"/>
              <a:t>Analyze trends in, and  policy impact on energy markets, infrastructure developments and GHG emissions</a:t>
            </a:r>
          </a:p>
          <a:p>
            <a:r>
              <a:rPr lang="en-US" noProof="0" dirty="0" smtClean="0"/>
              <a:t>What-if analysis</a:t>
            </a:r>
          </a:p>
          <a:p>
            <a:pPr lvl="1"/>
            <a:r>
              <a:rPr lang="en-US" noProof="0" dirty="0" smtClean="0"/>
              <a:t>scenario/policy assumptions</a:t>
            </a:r>
          </a:p>
          <a:p>
            <a:pPr lvl="1"/>
            <a:r>
              <a:rPr lang="en-US" noProof="0" dirty="0" smtClean="0"/>
              <a:t>impact on production, consumption, trade, infrastructure, fuel mix in power generation</a:t>
            </a:r>
            <a:r>
              <a:rPr lang="en-US" dirty="0"/>
              <a:t>, GHG emissions, ….</a:t>
            </a:r>
            <a:endParaRPr lang="en-US" noProof="0" dirty="0" smtClean="0"/>
          </a:p>
          <a:p>
            <a:endParaRPr lang="en-US" noProof="0" dirty="0" smtClean="0"/>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2</a:t>
            </a:fld>
            <a:endParaRPr lang="nb-NO" dirty="0"/>
          </a:p>
        </p:txBody>
      </p:sp>
    </p:spTree>
    <p:extLst>
      <p:ext uri="{BB962C8B-B14F-4D97-AF65-F5344CB8AC3E}">
        <p14:creationId xmlns:p14="http://schemas.microsoft.com/office/powerpoint/2010/main" val="3346970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ruude\Pictures\maps and flags\Europe.jpg"/>
          <p:cNvPicPr>
            <a:picLocks noChangeAspect="1" noChangeArrowheads="1"/>
          </p:cNvPicPr>
          <p:nvPr/>
        </p:nvPicPr>
        <p:blipFill rotWithShape="1">
          <a:blip r:embed="rId3">
            <a:extLst>
              <a:ext uri="{28A0092B-C50C-407E-A947-70E740481C1C}">
                <a14:useLocalDpi xmlns:a14="http://schemas.microsoft.com/office/drawing/2010/main" val="0"/>
              </a:ext>
            </a:extLst>
          </a:blip>
          <a:srcRect l="40151" t="40319" r="42752" b="31031"/>
          <a:stretch/>
        </p:blipFill>
        <p:spPr bwMode="auto">
          <a:xfrm>
            <a:off x="5668937" y="577599"/>
            <a:ext cx="4108599" cy="5790681"/>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p:txBody>
          <a:bodyPr/>
          <a:lstStyle/>
          <a:p>
            <a:r>
              <a:rPr lang="en-US" noProof="0" dirty="0" smtClean="0"/>
              <a:t>Germany</a:t>
            </a:r>
            <a:endParaRPr lang="en-US" noProof="0" dirty="0"/>
          </a:p>
        </p:txBody>
      </p:sp>
      <p:sp>
        <p:nvSpPr>
          <p:cNvPr id="10" name="Content Placeholder 9"/>
          <p:cNvSpPr>
            <a:spLocks noGrp="1"/>
          </p:cNvSpPr>
          <p:nvPr>
            <p:ph idx="1"/>
          </p:nvPr>
        </p:nvSpPr>
        <p:spPr/>
        <p:txBody>
          <a:bodyPr/>
          <a:lstStyle/>
          <a:p>
            <a:r>
              <a:rPr lang="en-US" noProof="0" dirty="0" smtClean="0"/>
              <a:t>Nuclear phase out</a:t>
            </a:r>
          </a:p>
          <a:p>
            <a:endParaRPr lang="en-US" noProof="0" dirty="0" smtClean="0"/>
          </a:p>
          <a:p>
            <a:r>
              <a:rPr lang="en-US" noProof="0" dirty="0" smtClean="0"/>
              <a:t>Renewables plus 50%</a:t>
            </a:r>
          </a:p>
          <a:p>
            <a:endParaRPr lang="en-US" noProof="0" dirty="0" smtClean="0"/>
          </a:p>
          <a:p>
            <a:r>
              <a:rPr lang="en-US" noProof="0" dirty="0" smtClean="0"/>
              <a:t>Nord Stream I</a:t>
            </a:r>
          </a:p>
          <a:p>
            <a:endParaRPr lang="en-US" noProof="0" dirty="0" smtClean="0"/>
          </a:p>
          <a:p>
            <a:r>
              <a:rPr lang="en-US" noProof="0" dirty="0" smtClean="0"/>
              <a:t>Green battery Norway?</a:t>
            </a:r>
          </a:p>
          <a:p>
            <a:endParaRPr lang="en-US" noProof="0" dirty="0"/>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20</a:t>
            </a:fld>
            <a:endParaRPr lang="nb-NO" dirty="0"/>
          </a:p>
        </p:txBody>
      </p:sp>
      <p:pic>
        <p:nvPicPr>
          <p:cNvPr id="12" name="Picture 12" descr="C:\Users\ruude\Pictures\research\nuclear-waste-sign (source faithandsurvival.co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2622" y="4802518"/>
            <a:ext cx="714714" cy="71471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Nordstream logo.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9942211">
            <a:off x="8349931" y="2506744"/>
            <a:ext cx="1754083" cy="576064"/>
          </a:xfrm>
          <a:prstGeom prst="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pic>
        <p:nvPicPr>
          <p:cNvPr id="15" name="Picture 2" descr="http://www.radiooutlaw.com/image/wind-water-pump_animation.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6033120" y="404664"/>
            <a:ext cx="1456162" cy="129614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ruude\Pictures\research\energy\windmills animated (biology-1-h-4.dorchester.shs.schoolfusion.us).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6321152" y="2753232"/>
            <a:ext cx="1022189" cy="74777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C:\Users\ruude\Pictures\research\energy\solar panel animated (hollistonreporter.com).gif"/>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270067" y="3573016"/>
            <a:ext cx="1096516" cy="109651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7185248" y="4669532"/>
            <a:ext cx="848768" cy="991716"/>
          </a:xfrm>
          <a:prstGeom prst="rect">
            <a:avLst/>
          </a:prstGeom>
          <a:noFill/>
        </p:spPr>
        <p:txBody>
          <a:bodyPr wrap="none" lIns="0" tIns="0" rIns="0" bIns="0" rtlCol="0" anchor="ctr" anchorCtr="0">
            <a:noAutofit/>
          </a:bodyPr>
          <a:lstStyle/>
          <a:p>
            <a:pPr algn="ctr"/>
            <a:r>
              <a:rPr lang="en-GB" sz="11600" dirty="0" smtClean="0">
                <a:solidFill>
                  <a:srgbClr val="FF0000"/>
                </a:solidFill>
              </a:rPr>
              <a:t>X</a:t>
            </a:r>
            <a:endParaRPr lang="en-GB" sz="11600" dirty="0">
              <a:solidFill>
                <a:srgbClr val="FF0000"/>
              </a:solidFill>
            </a:endParaRPr>
          </a:p>
        </p:txBody>
      </p:sp>
    </p:spTree>
    <p:extLst>
      <p:ext uri="{BB962C8B-B14F-4D97-AF65-F5344CB8AC3E}">
        <p14:creationId xmlns:p14="http://schemas.microsoft.com/office/powerpoint/2010/main" val="3372627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smtClean="0"/>
              <a:t>German Supply Mix Power Generation (</a:t>
            </a:r>
            <a:r>
              <a:rPr lang="en-US" noProof="0" dirty="0" err="1" smtClean="0"/>
              <a:t>Mtoe</a:t>
            </a:r>
            <a:r>
              <a:rPr lang="en-US" noProof="0" dirty="0" smtClean="0"/>
              <a:t> after conversion)</a:t>
            </a:r>
            <a:endParaRPr lang="en-US" noProof="0" dirty="0"/>
          </a:p>
        </p:txBody>
      </p:sp>
      <p:sp>
        <p:nvSpPr>
          <p:cNvPr id="3" name="Footer Placeholder 2"/>
          <p:cNvSpPr>
            <a:spLocks noGrp="1"/>
          </p:cNvSpPr>
          <p:nvPr>
            <p:ph type="ftr" sz="quarter" idx="11"/>
          </p:nvPr>
        </p:nvSpPr>
        <p:spPr/>
        <p:txBody>
          <a:bodyPr/>
          <a:lstStyle/>
          <a:p>
            <a:r>
              <a:rPr lang="en-US" smtClean="0"/>
              <a:t>Egging 2013</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557403546"/>
              </p:ext>
            </p:extLst>
          </p:nvPr>
        </p:nvGraphicFramePr>
        <p:xfrm>
          <a:off x="82550" y="457200"/>
          <a:ext cx="9740900" cy="5958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3468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Role of Norway.. </a:t>
            </a:r>
            <a:endParaRPr lang="en-GB" dirty="0"/>
          </a:p>
        </p:txBody>
      </p:sp>
      <p:sp>
        <p:nvSpPr>
          <p:cNvPr id="6" name="Content Placeholder 5"/>
          <p:cNvSpPr>
            <a:spLocks noGrp="1"/>
          </p:cNvSpPr>
          <p:nvPr>
            <p:ph idx="1"/>
          </p:nvPr>
        </p:nvSpPr>
        <p:spPr/>
        <p:txBody>
          <a:bodyPr/>
          <a:lstStyle/>
          <a:p>
            <a:r>
              <a:rPr lang="en-US" dirty="0" smtClean="0"/>
              <a:t>Germany actually exports in reference case</a:t>
            </a:r>
          </a:p>
          <a:p>
            <a:r>
              <a:rPr lang="en-US" dirty="0" smtClean="0"/>
              <a:t>In case studies Norway export only moderate amounts to Germany</a:t>
            </a:r>
          </a:p>
          <a:p>
            <a:r>
              <a:rPr lang="en-US" dirty="0" smtClean="0"/>
              <a:t>But, what is missing in this model which might trigger much more trade between the two countries?</a:t>
            </a:r>
            <a:endParaRPr lang="en-GB" dirty="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22</a:t>
            </a:fld>
            <a:endParaRPr lang="nb-NO"/>
          </a:p>
        </p:txBody>
      </p:sp>
    </p:spTree>
    <p:extLst>
      <p:ext uri="{BB962C8B-B14F-4D97-AF65-F5344CB8AC3E}">
        <p14:creationId xmlns:p14="http://schemas.microsoft.com/office/powerpoint/2010/main" val="3097425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noProof="0" dirty="0" smtClean="0"/>
              <a:t>CO2 tax EU-ETS</a:t>
            </a:r>
            <a:endParaRPr lang="en-US" noProof="0" dirty="0"/>
          </a:p>
        </p:txBody>
      </p:sp>
      <p:sp>
        <p:nvSpPr>
          <p:cNvPr id="10" name="Text Placeholder 9"/>
          <p:cNvSpPr>
            <a:spLocks noGrp="1"/>
          </p:cNvSpPr>
          <p:nvPr>
            <p:ph type="body" idx="1"/>
          </p:nvPr>
        </p:nvSpPr>
        <p:spPr/>
        <p:txBody>
          <a:bodyPr/>
          <a:lstStyle/>
          <a:p>
            <a:endParaRPr lang="en-GB"/>
          </a:p>
        </p:txBody>
      </p:sp>
      <p:sp>
        <p:nvSpPr>
          <p:cNvPr id="6" name="Footer Placeholder 5"/>
          <p:cNvSpPr>
            <a:spLocks noGrp="1"/>
          </p:cNvSpPr>
          <p:nvPr>
            <p:ph type="ftr" sz="quarter" idx="11"/>
          </p:nvPr>
        </p:nvSpPr>
        <p:spPr/>
        <p:txBody>
          <a:bodyPr/>
          <a:lstStyle/>
          <a:p>
            <a:r>
              <a:rPr lang="en-US" smtClean="0"/>
              <a:t>Egging 2013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81801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smtClean="0"/>
              <a:t>Regional CO2 tax: Carbon Leakage?</a:t>
            </a:r>
            <a:endParaRPr lang="en-US" noProof="0" dirty="0"/>
          </a:p>
        </p:txBody>
      </p:sp>
      <p:sp>
        <p:nvSpPr>
          <p:cNvPr id="7" name="Content Placeholder 6"/>
          <p:cNvSpPr>
            <a:spLocks noGrp="1"/>
          </p:cNvSpPr>
          <p:nvPr>
            <p:ph idx="1"/>
          </p:nvPr>
        </p:nvSpPr>
        <p:spPr/>
        <p:txBody>
          <a:bodyPr>
            <a:normAutofit/>
          </a:bodyPr>
          <a:lstStyle/>
          <a:p>
            <a:r>
              <a:rPr lang="en-US" noProof="0" dirty="0" smtClean="0"/>
              <a:t>What if Europe imposes a tax on CO2 emissions, and other regions don't?</a:t>
            </a:r>
          </a:p>
          <a:p>
            <a:r>
              <a:rPr lang="en-US" noProof="0" dirty="0" smtClean="0"/>
              <a:t>Reduction in Europe partly undone due imports: carbon leakage</a:t>
            </a:r>
          </a:p>
          <a:p>
            <a:r>
              <a:rPr lang="en-US" noProof="0" dirty="0" smtClean="0"/>
              <a:t>Should consider energy use for </a:t>
            </a:r>
            <a:r>
              <a:rPr lang="en-US" dirty="0" smtClean="0"/>
              <a:t>goods production..</a:t>
            </a:r>
          </a:p>
          <a:p>
            <a:r>
              <a:rPr lang="en-US" noProof="0" dirty="0" smtClean="0"/>
              <a:t>Effects in energy-only model?</a:t>
            </a:r>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pPr/>
              <a:t>24</a:t>
            </a:fld>
            <a:endParaRPr lang="nb-NO"/>
          </a:p>
        </p:txBody>
      </p:sp>
    </p:spTree>
    <p:extLst>
      <p:ext uri="{BB962C8B-B14F-4D97-AF65-F5344CB8AC3E}">
        <p14:creationId xmlns:p14="http://schemas.microsoft.com/office/powerpoint/2010/main" val="3649664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25</a:t>
            </a:fld>
            <a:endParaRPr lang="nb-NO" dirty="0"/>
          </a:p>
        </p:txBody>
      </p:sp>
      <p:sp>
        <p:nvSpPr>
          <p:cNvPr id="6" name="Title 5"/>
          <p:cNvSpPr>
            <a:spLocks noGrp="1"/>
          </p:cNvSpPr>
          <p:nvPr>
            <p:ph type="title"/>
          </p:nvPr>
        </p:nvSpPr>
        <p:spPr/>
        <p:txBody>
          <a:bodyPr>
            <a:normAutofit/>
          </a:bodyPr>
          <a:lstStyle/>
          <a:p>
            <a:r>
              <a:rPr lang="en-US" noProof="0" dirty="0" smtClean="0"/>
              <a:t>CO</a:t>
            </a:r>
            <a:r>
              <a:rPr lang="en-US" baseline="-25000" noProof="0" dirty="0" smtClean="0"/>
              <a:t>2</a:t>
            </a:r>
            <a:r>
              <a:rPr lang="en-US" noProof="0" dirty="0" smtClean="0"/>
              <a:t> emissions ref 2010 (tax $20/ton)</a:t>
            </a:r>
            <a:endParaRPr lang="en-US" noProof="0" dirty="0"/>
          </a:p>
        </p:txBody>
      </p:sp>
      <p:pic>
        <p:nvPicPr>
          <p:cNvPr id="7" name="Picture 9" descr="BlankMap-World"/>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l="3369" t="-1537" r="6737" b="1537"/>
          <a:stretch>
            <a:fillRect/>
          </a:stretch>
        </p:blipFill>
        <p:spPr bwMode="auto">
          <a:xfrm>
            <a:off x="166199" y="1772816"/>
            <a:ext cx="9584400" cy="4315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p:cNvSpPr/>
          <p:nvPr/>
        </p:nvSpPr>
        <p:spPr>
          <a:xfrm>
            <a:off x="4232920" y="2276872"/>
            <a:ext cx="1800200" cy="864096"/>
          </a:xfrm>
          <a:prstGeom prst="ellipse">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3.8 </a:t>
            </a:r>
            <a:r>
              <a:rPr lang="en-GB" sz="3200" dirty="0" err="1" smtClean="0"/>
              <a:t>Gt</a:t>
            </a:r>
            <a:endParaRPr lang="en-GB" sz="3200" dirty="0"/>
          </a:p>
        </p:txBody>
      </p:sp>
      <p:sp>
        <p:nvSpPr>
          <p:cNvPr id="9" name="TextBox 8"/>
          <p:cNvSpPr txBox="1"/>
          <p:nvPr/>
        </p:nvSpPr>
        <p:spPr>
          <a:xfrm>
            <a:off x="5133020" y="6146788"/>
            <a:ext cx="4284476" cy="523220"/>
          </a:xfrm>
          <a:prstGeom prst="rect">
            <a:avLst/>
          </a:prstGeom>
          <a:noFill/>
        </p:spPr>
        <p:txBody>
          <a:bodyPr wrap="square" rtlCol="0">
            <a:spAutoFit/>
          </a:bodyPr>
          <a:lstStyle/>
          <a:p>
            <a:r>
              <a:rPr lang="en-GB" sz="2800" dirty="0" smtClean="0"/>
              <a:t>Giga ton = 10</a:t>
            </a:r>
            <a:r>
              <a:rPr lang="en-GB" sz="2800" baseline="30000" dirty="0" smtClean="0"/>
              <a:t>3</a:t>
            </a:r>
            <a:r>
              <a:rPr lang="en-GB" sz="2800" dirty="0" smtClean="0"/>
              <a:t> </a:t>
            </a:r>
            <a:r>
              <a:rPr lang="en-GB" sz="2800" dirty="0" err="1" smtClean="0"/>
              <a:t>bln</a:t>
            </a:r>
            <a:r>
              <a:rPr lang="en-GB" sz="2800" dirty="0" smtClean="0"/>
              <a:t> kg</a:t>
            </a:r>
            <a:endParaRPr lang="en-GB" sz="2800" dirty="0"/>
          </a:p>
        </p:txBody>
      </p:sp>
      <p:sp>
        <p:nvSpPr>
          <p:cNvPr id="10" name="Oval 9"/>
          <p:cNvSpPr/>
          <p:nvPr/>
        </p:nvSpPr>
        <p:spPr>
          <a:xfrm>
            <a:off x="1784648" y="3717032"/>
            <a:ext cx="6768752" cy="1296144"/>
          </a:xfrm>
          <a:prstGeom prst="ellipse">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3.8 + 26.8 = 30.6 </a:t>
            </a:r>
            <a:r>
              <a:rPr lang="en-GB" sz="3200" dirty="0" err="1" smtClean="0"/>
              <a:t>Gt</a:t>
            </a:r>
            <a:endParaRPr lang="en-GB" sz="3200" dirty="0"/>
          </a:p>
        </p:txBody>
      </p:sp>
    </p:spTree>
    <p:extLst>
      <p:ext uri="{BB962C8B-B14F-4D97-AF65-F5344CB8AC3E}">
        <p14:creationId xmlns:p14="http://schemas.microsoft.com/office/powerpoint/2010/main" val="28324210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26</a:t>
            </a:fld>
            <a:endParaRPr lang="nb-NO" dirty="0"/>
          </a:p>
        </p:txBody>
      </p:sp>
      <p:sp>
        <p:nvSpPr>
          <p:cNvPr id="6" name="Title 5"/>
          <p:cNvSpPr>
            <a:spLocks noGrp="1"/>
          </p:cNvSpPr>
          <p:nvPr>
            <p:ph type="title"/>
          </p:nvPr>
        </p:nvSpPr>
        <p:spPr/>
        <p:txBody>
          <a:bodyPr/>
          <a:lstStyle/>
          <a:p>
            <a:r>
              <a:rPr lang="en-US" noProof="0" dirty="0" smtClean="0"/>
              <a:t>ETS CO</a:t>
            </a:r>
            <a:r>
              <a:rPr lang="en-US" baseline="-25000" noProof="0" dirty="0" smtClean="0"/>
              <a:t>2</a:t>
            </a:r>
            <a:r>
              <a:rPr lang="en-US" noProof="0" dirty="0" smtClean="0"/>
              <a:t> tax $60/ton</a:t>
            </a:r>
            <a:endParaRPr lang="en-US" noProof="0" dirty="0"/>
          </a:p>
        </p:txBody>
      </p:sp>
      <p:pic>
        <p:nvPicPr>
          <p:cNvPr id="7" name="Picture 9" descr="BlankMap-World"/>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l="3369" t="-1537" r="6737" b="1537"/>
          <a:stretch>
            <a:fillRect/>
          </a:stretch>
        </p:blipFill>
        <p:spPr bwMode="auto">
          <a:xfrm>
            <a:off x="166199" y="1772816"/>
            <a:ext cx="9584400" cy="4315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p:cNvSpPr/>
          <p:nvPr/>
        </p:nvSpPr>
        <p:spPr>
          <a:xfrm>
            <a:off x="4232920" y="2276872"/>
            <a:ext cx="2016224" cy="864096"/>
          </a:xfrm>
          <a:prstGeom prst="ellipse">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a:t>
            </a:r>
            <a:r>
              <a:rPr lang="en-GB" sz="2800" u="sng" dirty="0" smtClean="0"/>
              <a:t>548</a:t>
            </a:r>
            <a:r>
              <a:rPr lang="en-GB" sz="2800" dirty="0" smtClean="0"/>
              <a:t> Mt</a:t>
            </a:r>
            <a:br>
              <a:rPr lang="en-GB" sz="2800" dirty="0" smtClean="0"/>
            </a:br>
            <a:r>
              <a:rPr lang="en-GB" sz="2800" dirty="0" smtClean="0"/>
              <a:t>( -14%)</a:t>
            </a:r>
            <a:endParaRPr lang="en-GB" sz="2800" dirty="0"/>
          </a:p>
        </p:txBody>
      </p:sp>
      <p:sp>
        <p:nvSpPr>
          <p:cNvPr id="9" name="TextBox 8"/>
          <p:cNvSpPr txBox="1"/>
          <p:nvPr/>
        </p:nvSpPr>
        <p:spPr>
          <a:xfrm>
            <a:off x="5133020" y="6146788"/>
            <a:ext cx="4284476" cy="523220"/>
          </a:xfrm>
          <a:prstGeom prst="rect">
            <a:avLst/>
          </a:prstGeom>
          <a:noFill/>
        </p:spPr>
        <p:txBody>
          <a:bodyPr wrap="square" rtlCol="0">
            <a:spAutoFit/>
          </a:bodyPr>
          <a:lstStyle/>
          <a:p>
            <a:r>
              <a:rPr lang="en-GB" sz="2800" dirty="0" smtClean="0"/>
              <a:t>Carbon leakage: 47%</a:t>
            </a:r>
            <a:endParaRPr lang="en-GB" sz="2800" dirty="0"/>
          </a:p>
        </p:txBody>
      </p:sp>
      <p:sp>
        <p:nvSpPr>
          <p:cNvPr id="10" name="Oval 9"/>
          <p:cNvSpPr/>
          <p:nvPr/>
        </p:nvSpPr>
        <p:spPr>
          <a:xfrm>
            <a:off x="1784648" y="3717032"/>
            <a:ext cx="6768752" cy="1296144"/>
          </a:xfrm>
          <a:prstGeom prst="ellipse">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 </a:t>
            </a:r>
            <a:r>
              <a:rPr lang="en-GB" sz="3200" u="sng" dirty="0" smtClean="0"/>
              <a:t>548</a:t>
            </a:r>
            <a:r>
              <a:rPr lang="en-GB" sz="3200" dirty="0" smtClean="0"/>
              <a:t> </a:t>
            </a:r>
            <a:r>
              <a:rPr lang="en-GB" sz="3200" b="1" dirty="0" smtClean="0"/>
              <a:t>+ 256</a:t>
            </a:r>
            <a:r>
              <a:rPr lang="en-GB" sz="3200" dirty="0" smtClean="0"/>
              <a:t> = -292</a:t>
            </a:r>
            <a:endParaRPr lang="en-GB" sz="3200" dirty="0"/>
          </a:p>
        </p:txBody>
      </p:sp>
    </p:spTree>
    <p:extLst>
      <p:ext uri="{BB962C8B-B14F-4D97-AF65-F5344CB8AC3E}">
        <p14:creationId xmlns:p14="http://schemas.microsoft.com/office/powerpoint/2010/main" val="2920788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27</a:t>
            </a:fld>
            <a:endParaRPr lang="nb-NO" dirty="0"/>
          </a:p>
        </p:txBody>
      </p:sp>
      <p:sp>
        <p:nvSpPr>
          <p:cNvPr id="6" name="Title 5"/>
          <p:cNvSpPr>
            <a:spLocks noGrp="1"/>
          </p:cNvSpPr>
          <p:nvPr>
            <p:ph type="title"/>
          </p:nvPr>
        </p:nvSpPr>
        <p:spPr/>
        <p:txBody>
          <a:bodyPr/>
          <a:lstStyle/>
          <a:p>
            <a:r>
              <a:rPr lang="en-US" noProof="0" dirty="0" smtClean="0"/>
              <a:t>ETS CO</a:t>
            </a:r>
            <a:r>
              <a:rPr lang="en-US" baseline="-25000" noProof="0" dirty="0" smtClean="0"/>
              <a:t>2</a:t>
            </a:r>
            <a:r>
              <a:rPr lang="en-US" noProof="0" dirty="0" smtClean="0"/>
              <a:t> tax $100/ton</a:t>
            </a:r>
            <a:endParaRPr lang="en-US" noProof="0" dirty="0"/>
          </a:p>
        </p:txBody>
      </p:sp>
      <p:pic>
        <p:nvPicPr>
          <p:cNvPr id="7" name="Picture 9" descr="BlankMap-World"/>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l="3369" t="-1537" r="6737" b="1537"/>
          <a:stretch>
            <a:fillRect/>
          </a:stretch>
        </p:blipFill>
        <p:spPr bwMode="auto">
          <a:xfrm>
            <a:off x="166199" y="1772816"/>
            <a:ext cx="9584400" cy="4315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p:cNvSpPr/>
          <p:nvPr/>
        </p:nvSpPr>
        <p:spPr>
          <a:xfrm>
            <a:off x="4232920" y="2276872"/>
            <a:ext cx="2304256" cy="864096"/>
          </a:xfrm>
          <a:prstGeom prst="ellipse">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a:t>
            </a:r>
            <a:r>
              <a:rPr lang="en-GB" sz="2800" u="sng" dirty="0" smtClean="0"/>
              <a:t>1274</a:t>
            </a:r>
            <a:r>
              <a:rPr lang="en-GB" sz="2800" dirty="0" smtClean="0"/>
              <a:t> Mt</a:t>
            </a:r>
            <a:br>
              <a:rPr lang="en-GB" sz="2800" dirty="0" smtClean="0"/>
            </a:br>
            <a:r>
              <a:rPr lang="en-GB" sz="2800" dirty="0" smtClean="0"/>
              <a:t>( -34%)</a:t>
            </a:r>
            <a:endParaRPr lang="en-GB" sz="2800" dirty="0"/>
          </a:p>
        </p:txBody>
      </p:sp>
      <p:sp>
        <p:nvSpPr>
          <p:cNvPr id="9" name="TextBox 8"/>
          <p:cNvSpPr txBox="1"/>
          <p:nvPr/>
        </p:nvSpPr>
        <p:spPr>
          <a:xfrm>
            <a:off x="5133020" y="6146788"/>
            <a:ext cx="4284476" cy="523220"/>
          </a:xfrm>
          <a:prstGeom prst="rect">
            <a:avLst/>
          </a:prstGeom>
          <a:noFill/>
        </p:spPr>
        <p:txBody>
          <a:bodyPr wrap="square" rtlCol="0">
            <a:spAutoFit/>
          </a:bodyPr>
          <a:lstStyle/>
          <a:p>
            <a:r>
              <a:rPr lang="en-GB" sz="2800" dirty="0" smtClean="0"/>
              <a:t>Carbon Leakage: 35%</a:t>
            </a:r>
            <a:endParaRPr lang="en-GB" sz="2800" dirty="0"/>
          </a:p>
        </p:txBody>
      </p:sp>
      <p:sp>
        <p:nvSpPr>
          <p:cNvPr id="10" name="Oval 9"/>
          <p:cNvSpPr/>
          <p:nvPr/>
        </p:nvSpPr>
        <p:spPr>
          <a:xfrm>
            <a:off x="1784648" y="3717032"/>
            <a:ext cx="6768752" cy="1296144"/>
          </a:xfrm>
          <a:prstGeom prst="ellipse">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 </a:t>
            </a:r>
            <a:r>
              <a:rPr lang="en-GB" sz="3200" u="sng" dirty="0" smtClean="0"/>
              <a:t>1274</a:t>
            </a:r>
            <a:r>
              <a:rPr lang="en-GB" sz="3200" dirty="0" smtClean="0"/>
              <a:t> </a:t>
            </a:r>
            <a:r>
              <a:rPr lang="en-GB" sz="3200" b="1" dirty="0" smtClean="0"/>
              <a:t>+ 449</a:t>
            </a:r>
            <a:r>
              <a:rPr lang="en-GB" sz="3200" dirty="0" smtClean="0"/>
              <a:t> = -825</a:t>
            </a:r>
            <a:endParaRPr lang="en-GB" sz="3200" dirty="0"/>
          </a:p>
        </p:txBody>
      </p:sp>
    </p:spTree>
    <p:extLst>
      <p:ext uri="{BB962C8B-B14F-4D97-AF65-F5344CB8AC3E}">
        <p14:creationId xmlns:p14="http://schemas.microsoft.com/office/powerpoint/2010/main" val="3775593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CO</a:t>
            </a:r>
            <a:r>
              <a:rPr lang="en-US" baseline="-25000" noProof="0" dirty="0" smtClean="0"/>
              <a:t>2</a:t>
            </a:r>
            <a:r>
              <a:rPr lang="en-US" noProof="0" dirty="0" smtClean="0"/>
              <a:t>-emission reductions and leakage for various EU-ETS tax levels</a:t>
            </a:r>
            <a:endParaRPr lang="en-US" noProof="0" dirty="0"/>
          </a:p>
        </p:txBody>
      </p:sp>
      <p:sp>
        <p:nvSpPr>
          <p:cNvPr id="5" name="Footer Placeholder 4"/>
          <p:cNvSpPr>
            <a:spLocks noGrp="1"/>
          </p:cNvSpPr>
          <p:nvPr>
            <p:ph type="ftr" sz="quarter" idx="11"/>
          </p:nvPr>
        </p:nvSpPr>
        <p:spPr/>
        <p:txBody>
          <a:bodyPr/>
          <a:lstStyle/>
          <a:p>
            <a:r>
              <a:rPr lang="en-US" smtClean="0"/>
              <a:t>Egging 2013</a:t>
            </a:r>
            <a:endParaRPr lang="nb-NO"/>
          </a:p>
        </p:txBody>
      </p:sp>
      <p:sp>
        <p:nvSpPr>
          <p:cNvPr id="6" name="Slide Number Placeholder 5"/>
          <p:cNvSpPr>
            <a:spLocks noGrp="1"/>
          </p:cNvSpPr>
          <p:nvPr>
            <p:ph type="sldNum" sz="quarter" idx="12"/>
          </p:nvPr>
        </p:nvSpPr>
        <p:spPr/>
        <p:txBody>
          <a:bodyPr/>
          <a:lstStyle/>
          <a:p>
            <a:r>
              <a:rPr lang="nb-NO" smtClean="0"/>
              <a:t>Slide </a:t>
            </a:r>
            <a:fld id="{FAEFB388-42AA-4DF2-851A-CCA4A06B24AA}" type="slidenum">
              <a:rPr lang="nb-NO" smtClean="0"/>
              <a:pPr/>
              <a:t>28</a:t>
            </a:fld>
            <a:endParaRPr lang="nb-NO" dirty="0"/>
          </a:p>
        </p:txBody>
      </p:sp>
      <p:graphicFrame>
        <p:nvGraphicFramePr>
          <p:cNvPr id="9" name="Chart 8"/>
          <p:cNvGraphicFramePr>
            <a:graphicFrameLocks/>
          </p:cNvGraphicFramePr>
          <p:nvPr>
            <p:extLst>
              <p:ext uri="{D42A27DB-BD31-4B8C-83A1-F6EECF244321}">
                <p14:modId xmlns:p14="http://schemas.microsoft.com/office/powerpoint/2010/main" val="2280022758"/>
              </p:ext>
            </p:extLst>
          </p:nvPr>
        </p:nvGraphicFramePr>
        <p:xfrm>
          <a:off x="577850" y="1447800"/>
          <a:ext cx="850265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1337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smtClean="0"/>
              <a:t>ongoing research</a:t>
            </a:r>
            <a:endParaRPr lang="en-US" noProof="0" dirty="0"/>
          </a:p>
        </p:txBody>
      </p:sp>
      <p:sp>
        <p:nvSpPr>
          <p:cNvPr id="9" name="Text Placeholder 8"/>
          <p:cNvSpPr>
            <a:spLocks noGrp="1"/>
          </p:cNvSpPr>
          <p:nvPr>
            <p:ph type="body" idx="1"/>
          </p:nvPr>
        </p:nvSpPr>
        <p:spPr/>
        <p:txBody>
          <a:bodyPr/>
          <a:lstStyle/>
          <a:p>
            <a:endParaRPr lang="en-GB"/>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29</a:t>
            </a:fld>
            <a:endParaRPr lang="nb-NO" dirty="0"/>
          </a:p>
        </p:txBody>
      </p:sp>
    </p:spTree>
    <p:extLst>
      <p:ext uri="{BB962C8B-B14F-4D97-AF65-F5344CB8AC3E}">
        <p14:creationId xmlns:p14="http://schemas.microsoft.com/office/powerpoint/2010/main" val="3303269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Research ambition</a:t>
            </a:r>
            <a:endParaRPr lang="en-US" noProof="0" dirty="0"/>
          </a:p>
        </p:txBody>
      </p:sp>
      <p:sp>
        <p:nvSpPr>
          <p:cNvPr id="3" name="Content Placeholder 2"/>
          <p:cNvSpPr>
            <a:spLocks noGrp="1"/>
          </p:cNvSpPr>
          <p:nvPr>
            <p:ph idx="1"/>
          </p:nvPr>
        </p:nvSpPr>
        <p:spPr/>
        <p:txBody>
          <a:bodyPr>
            <a:normAutofit fontScale="92500" lnSpcReduction="20000"/>
          </a:bodyPr>
          <a:lstStyle/>
          <a:p>
            <a:r>
              <a:rPr lang="en-US" noProof="0" dirty="0" smtClean="0"/>
              <a:t>Integrated model, </a:t>
            </a:r>
            <a:r>
              <a:rPr lang="en-US" noProof="0" dirty="0" smtClean="0"/>
              <a:t>capturing all relevant energy market interactions in single model</a:t>
            </a:r>
          </a:p>
          <a:p>
            <a:pPr lvl="1"/>
            <a:r>
              <a:rPr lang="en-US" dirty="0"/>
              <a:t>fuel substitution </a:t>
            </a:r>
            <a:endParaRPr lang="en-US" dirty="0" smtClean="0"/>
          </a:p>
          <a:p>
            <a:pPr lvl="1"/>
            <a:r>
              <a:rPr lang="en-US" dirty="0" smtClean="0"/>
              <a:t>infrastructure </a:t>
            </a:r>
            <a:r>
              <a:rPr lang="en-US" noProof="0" dirty="0" smtClean="0"/>
              <a:t>developments</a:t>
            </a:r>
          </a:p>
          <a:p>
            <a:pPr lvl="1"/>
            <a:r>
              <a:rPr lang="en-US" noProof="0" dirty="0" smtClean="0"/>
              <a:t>market power aspects</a:t>
            </a:r>
          </a:p>
          <a:p>
            <a:pPr lvl="1"/>
            <a:r>
              <a:rPr lang="en-US" noProof="0" dirty="0" smtClean="0"/>
              <a:t>renewables integration</a:t>
            </a:r>
          </a:p>
          <a:p>
            <a:pPr lvl="1"/>
            <a:r>
              <a:rPr lang="en-US" noProof="0" dirty="0" smtClean="0"/>
              <a:t>climate </a:t>
            </a:r>
            <a:r>
              <a:rPr lang="en-US" noProof="0" dirty="0" smtClean="0"/>
              <a:t>policy</a:t>
            </a:r>
          </a:p>
          <a:p>
            <a:pPr lvl="1"/>
            <a:r>
              <a:rPr lang="en-US" i="1" dirty="0" smtClean="0"/>
              <a:t>Load &amp; Seasonal variations</a:t>
            </a:r>
            <a:endParaRPr lang="en-US" i="1" noProof="0" dirty="0" smtClean="0"/>
          </a:p>
          <a:p>
            <a:pPr lvl="1"/>
            <a:r>
              <a:rPr lang="en-US" i="1" dirty="0" smtClean="0"/>
              <a:t>Carbon leakage through goods trade</a:t>
            </a:r>
          </a:p>
          <a:p>
            <a:pPr lvl="1"/>
            <a:r>
              <a:rPr lang="en-US" i="1" noProof="0" dirty="0" smtClean="0"/>
              <a:t>Uncertainty</a:t>
            </a:r>
            <a:endParaRPr lang="en-US" i="1" noProof="0" dirty="0" smtClean="0"/>
          </a:p>
        </p:txBody>
      </p:sp>
      <p:sp>
        <p:nvSpPr>
          <p:cNvPr id="5" name="Footer Placeholder 4"/>
          <p:cNvSpPr>
            <a:spLocks noGrp="1"/>
          </p:cNvSpPr>
          <p:nvPr>
            <p:ph type="ftr" sz="quarter" idx="11"/>
          </p:nvPr>
        </p:nvSpPr>
        <p:spPr/>
        <p:txBody>
          <a:bodyPr/>
          <a:lstStyle/>
          <a:p>
            <a:r>
              <a:rPr lang="en-US" smtClean="0"/>
              <a:t>Egging 2013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374297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noProof="0" dirty="0" smtClean="0"/>
              <a:t>Work in progress</a:t>
            </a:r>
            <a:endParaRPr lang="en-US" noProof="0" dirty="0"/>
          </a:p>
        </p:txBody>
      </p:sp>
      <p:sp>
        <p:nvSpPr>
          <p:cNvPr id="6" name="Content Placeholder 5"/>
          <p:cNvSpPr>
            <a:spLocks noGrp="1"/>
          </p:cNvSpPr>
          <p:nvPr>
            <p:ph idx="1"/>
          </p:nvPr>
        </p:nvSpPr>
        <p:spPr/>
        <p:txBody>
          <a:bodyPr>
            <a:normAutofit fontScale="85000" lnSpcReduction="20000"/>
          </a:bodyPr>
          <a:lstStyle/>
          <a:p>
            <a:r>
              <a:rPr lang="en-US" noProof="0" dirty="0" smtClean="0"/>
              <a:t>Multi-period: endogenous capacity expansions</a:t>
            </a:r>
          </a:p>
          <a:p>
            <a:r>
              <a:rPr lang="en-US" noProof="0" dirty="0" smtClean="0"/>
              <a:t>seasonality: demand variation and storage </a:t>
            </a:r>
          </a:p>
          <a:p>
            <a:r>
              <a:rPr lang="en-US" noProof="0" dirty="0" smtClean="0"/>
              <a:t>supply load curves: renewables intermittency</a:t>
            </a:r>
          </a:p>
          <a:p>
            <a:r>
              <a:rPr lang="en-US" noProof="0" dirty="0" smtClean="0"/>
              <a:t>Representing energy-intensive goods (CO</a:t>
            </a:r>
            <a:r>
              <a:rPr lang="en-US" baseline="-25000" noProof="0" dirty="0" smtClean="0"/>
              <a:t>2</a:t>
            </a:r>
            <a:r>
              <a:rPr lang="en-US" noProof="0" dirty="0" smtClean="0"/>
              <a:t> leakage)</a:t>
            </a:r>
          </a:p>
          <a:p>
            <a:r>
              <a:rPr lang="en-US" noProof="0" dirty="0" smtClean="0"/>
              <a:t>Master students:</a:t>
            </a:r>
          </a:p>
          <a:p>
            <a:pPr lvl="1"/>
            <a:r>
              <a:rPr lang="en-US" noProof="0" dirty="0" smtClean="0"/>
              <a:t>DIW: two finished: projections 2020</a:t>
            </a:r>
          </a:p>
          <a:p>
            <a:pPr lvl="1"/>
            <a:r>
              <a:rPr lang="en-US" noProof="0" dirty="0" smtClean="0"/>
              <a:t>Policy instruments in the European market</a:t>
            </a:r>
          </a:p>
          <a:p>
            <a:pPr lvl="1"/>
            <a:r>
              <a:rPr lang="en-US" noProof="0" dirty="0" smtClean="0"/>
              <a:t>Investment risk related to shale gas in Europe</a:t>
            </a:r>
          </a:p>
          <a:p>
            <a:pPr lvl="1"/>
            <a:r>
              <a:rPr lang="en-US" noProof="0" dirty="0" smtClean="0"/>
              <a:t>Decomposition</a:t>
            </a:r>
          </a:p>
          <a:p>
            <a:r>
              <a:rPr lang="en-US" noProof="0" dirty="0" smtClean="0"/>
              <a:t>PhD Sophie: Uncertainty &amp; multi-horizon scenario trees</a:t>
            </a:r>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pPr/>
              <a:t>30</a:t>
            </a:fld>
            <a:endParaRPr lang="nb-NO"/>
          </a:p>
        </p:txBody>
      </p:sp>
    </p:spTree>
    <p:extLst>
      <p:ext uri="{BB962C8B-B14F-4D97-AF65-F5344CB8AC3E}">
        <p14:creationId xmlns:p14="http://schemas.microsoft.com/office/powerpoint/2010/main" val="36651550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9" descr="BlankMap-World"/>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l="3369" t="-1537" r="6737" b="1537"/>
          <a:stretch>
            <a:fillRect/>
          </a:stretch>
        </p:blipFill>
        <p:spPr bwMode="auto">
          <a:xfrm>
            <a:off x="156500" y="1143001"/>
            <a:ext cx="9584400" cy="4315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ctrTitle"/>
          </p:nvPr>
        </p:nvSpPr>
        <p:spPr/>
        <p:txBody>
          <a:bodyPr>
            <a:normAutofit/>
          </a:bodyPr>
          <a:lstStyle/>
          <a:p>
            <a:r>
              <a:rPr lang="en-US" sz="6000" noProof="0" dirty="0" smtClean="0"/>
              <a:t>GEMSTONE/</a:t>
            </a:r>
            <a:r>
              <a:rPr lang="en-US" sz="6000" noProof="0" dirty="0" err="1" smtClean="0"/>
              <a:t>MultiMod</a:t>
            </a:r>
            <a:endParaRPr lang="en-US" sz="6000" noProof="0" dirty="0"/>
          </a:p>
        </p:txBody>
      </p:sp>
      <p:sp>
        <p:nvSpPr>
          <p:cNvPr id="5" name="Subtitle 4"/>
          <p:cNvSpPr>
            <a:spLocks noGrp="1"/>
          </p:cNvSpPr>
          <p:nvPr>
            <p:ph type="subTitle" idx="1"/>
          </p:nvPr>
        </p:nvSpPr>
        <p:spPr/>
        <p:txBody>
          <a:bodyPr/>
          <a:lstStyle/>
          <a:p>
            <a:r>
              <a:rPr lang="en-US" noProof="0" dirty="0" smtClean="0"/>
              <a:t>Insight in energy markets</a:t>
            </a:r>
          </a:p>
        </p:txBody>
      </p:sp>
      <p:pic>
        <p:nvPicPr>
          <p:cNvPr id="10" name="Picture 2" descr="C:\Users\ruude\Pictures\work\SINTEF_hovedlogo_blaa.jpg"/>
          <p:cNvPicPr>
            <a:picLocks noChangeAspect="1" noChangeArrowheads="1"/>
          </p:cNvPicPr>
          <p:nvPr/>
        </p:nvPicPr>
        <p:blipFill>
          <a:blip r:embed="rId4" cstate="print"/>
          <a:srcRect/>
          <a:stretch>
            <a:fillRect/>
          </a:stretch>
        </p:blipFill>
        <p:spPr bwMode="auto">
          <a:xfrm>
            <a:off x="5076699" y="5805264"/>
            <a:ext cx="2396581" cy="456491"/>
          </a:xfrm>
          <a:prstGeom prst="rect">
            <a:avLst/>
          </a:prstGeom>
          <a:noFill/>
        </p:spPr>
      </p:pic>
      <p:pic>
        <p:nvPicPr>
          <p:cNvPr id="11" name="Bild 6" descr="DIW_CO_rgb.eps"/>
          <p:cNvPicPr>
            <a:picLocks noChangeAspect="1"/>
          </p:cNvPicPr>
          <p:nvPr/>
        </p:nvPicPr>
        <p:blipFill>
          <a:blip r:embed="rId5" cstate="print"/>
          <a:stretch>
            <a:fillRect/>
          </a:stretch>
        </p:blipFill>
        <p:spPr>
          <a:xfrm>
            <a:off x="56456" y="5805264"/>
            <a:ext cx="3177203" cy="432642"/>
          </a:xfrm>
          <a:prstGeom prst="rect">
            <a:avLst/>
          </a:prstGeom>
        </p:spPr>
      </p:pic>
      <p:pic>
        <p:nvPicPr>
          <p:cNvPr id="9" name="Picture 2" descr="Censes"/>
          <p:cNvPicPr>
            <a:picLocks noChangeAspect="1" noChangeArrowheads="1"/>
          </p:cNvPicPr>
          <p:nvPr/>
        </p:nvPicPr>
        <p:blipFill rotWithShape="1">
          <a:blip r:embed="rId6">
            <a:extLst>
              <a:ext uri="{28A0092B-C50C-407E-A947-70E740481C1C}">
                <a14:useLocalDpi xmlns:a14="http://schemas.microsoft.com/office/drawing/2010/main" val="0"/>
              </a:ext>
            </a:extLst>
          </a:blip>
          <a:srcRect r="70891" b="25954"/>
          <a:stretch/>
        </p:blipFill>
        <p:spPr bwMode="auto">
          <a:xfrm>
            <a:off x="7473281" y="188640"/>
            <a:ext cx="2267620" cy="84965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ogo-tsinghua.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24808" y="5733256"/>
            <a:ext cx="17145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Glob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12840" y="2636911"/>
            <a:ext cx="523081" cy="52104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Glob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21029" y="2797968"/>
            <a:ext cx="344339" cy="3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2909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Credits</a:t>
            </a:r>
            <a:endParaRPr lang="en-US" noProof="0" dirty="0"/>
          </a:p>
        </p:txBody>
      </p:sp>
      <p:sp>
        <p:nvSpPr>
          <p:cNvPr id="3" name="Content Placeholder 2"/>
          <p:cNvSpPr>
            <a:spLocks noGrp="1"/>
          </p:cNvSpPr>
          <p:nvPr>
            <p:ph idx="1"/>
          </p:nvPr>
        </p:nvSpPr>
        <p:spPr/>
        <p:txBody>
          <a:bodyPr/>
          <a:lstStyle/>
          <a:p>
            <a:r>
              <a:rPr lang="en-US" noProof="0" dirty="0" smtClean="0"/>
              <a:t>Green-blue globe:</a:t>
            </a:r>
          </a:p>
          <a:p>
            <a:pPr lvl="1"/>
            <a:r>
              <a:rPr lang="en-US" noProof="0" dirty="0" smtClean="0">
                <a:hlinkClick r:id="rId3"/>
              </a:rPr>
              <a:t>http://www.wpclipart.com/terms.html</a:t>
            </a:r>
            <a:endParaRPr lang="en-US" noProof="0" dirty="0" smtClean="0"/>
          </a:p>
          <a:p>
            <a:r>
              <a:rPr lang="en-US" noProof="0" dirty="0" smtClean="0"/>
              <a:t>World map:</a:t>
            </a:r>
          </a:p>
          <a:p>
            <a:pPr lvl="1"/>
            <a:r>
              <a:rPr lang="en-US" noProof="0" dirty="0" smtClean="0">
                <a:hlinkClick r:id="rId4"/>
              </a:rPr>
              <a:t>http://commons.wikimedia.org/wiki/Category:Maps_of_the_world</a:t>
            </a:r>
            <a:endParaRPr lang="en-US" noProof="0" dirty="0" smtClean="0"/>
          </a:p>
          <a:p>
            <a:endParaRPr lang="en-US" noProof="0" dirty="0" smtClean="0"/>
          </a:p>
          <a:p>
            <a:endParaRPr lang="en-US" noProof="0" dirty="0"/>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32</a:t>
            </a:fld>
            <a:endParaRPr lang="nb-NO" dirty="0"/>
          </a:p>
        </p:txBody>
      </p:sp>
    </p:spTree>
    <p:extLst>
      <p:ext uri="{BB962C8B-B14F-4D97-AF65-F5344CB8AC3E}">
        <p14:creationId xmlns:p14="http://schemas.microsoft.com/office/powerpoint/2010/main" val="4257538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Model </a:t>
            </a:r>
            <a:r>
              <a:rPr lang="en-GB" dirty="0" smtClean="0"/>
              <a:t>actors overview</a:t>
            </a:r>
            <a:r>
              <a:rPr lang="en-GB" dirty="0"/>
              <a:t/>
            </a:r>
            <a:br>
              <a:rPr lang="en-GB" dirty="0"/>
            </a:br>
            <a:endParaRPr lang="en-GB" dirty="0"/>
          </a:p>
        </p:txBody>
      </p:sp>
      <p:sp>
        <p:nvSpPr>
          <p:cNvPr id="6" name="Content Placeholder 5"/>
          <p:cNvSpPr>
            <a:spLocks noGrp="1"/>
          </p:cNvSpPr>
          <p:nvPr>
            <p:ph idx="1"/>
          </p:nvPr>
        </p:nvSpPr>
        <p:spPr/>
        <p:txBody>
          <a:bodyPr>
            <a:normAutofit fontScale="85000" lnSpcReduction="20000"/>
          </a:bodyPr>
          <a:lstStyle/>
          <a:p>
            <a:r>
              <a:rPr lang="en-US" dirty="0" smtClean="0"/>
              <a:t> Suppliers</a:t>
            </a:r>
          </a:p>
          <a:p>
            <a:pPr lvl="1"/>
            <a:r>
              <a:rPr lang="en-US" dirty="0" smtClean="0"/>
              <a:t>“</a:t>
            </a:r>
            <a:r>
              <a:rPr lang="en-US" dirty="0"/>
              <a:t>produce” and sell fuels and other energy carriers </a:t>
            </a:r>
            <a:endParaRPr lang="en-US" dirty="0" smtClean="0"/>
          </a:p>
          <a:p>
            <a:pPr lvl="1"/>
            <a:r>
              <a:rPr lang="en-US" dirty="0" smtClean="0"/>
              <a:t>may be Cournot </a:t>
            </a:r>
            <a:r>
              <a:rPr lang="en-US" dirty="0"/>
              <a:t>players </a:t>
            </a:r>
            <a:r>
              <a:rPr lang="en-US" dirty="0" smtClean="0"/>
              <a:t>vis-à-vis </a:t>
            </a:r>
            <a:r>
              <a:rPr lang="en-US" dirty="0"/>
              <a:t>final demand</a:t>
            </a:r>
          </a:p>
          <a:p>
            <a:r>
              <a:rPr lang="en-US" dirty="0" smtClean="0"/>
              <a:t>Arc operators</a:t>
            </a:r>
          </a:p>
          <a:p>
            <a:pPr lvl="1"/>
            <a:r>
              <a:rPr lang="en-US" dirty="0" smtClean="0"/>
              <a:t>allocate </a:t>
            </a:r>
            <a:r>
              <a:rPr lang="en-US" dirty="0"/>
              <a:t>possibly congested transmission </a:t>
            </a:r>
            <a:r>
              <a:rPr lang="en-US" dirty="0" smtClean="0"/>
              <a:t>capacity, e.g., pipelines, LNG shipping, power lines, …</a:t>
            </a:r>
          </a:p>
          <a:p>
            <a:r>
              <a:rPr lang="en-US" dirty="0" smtClean="0"/>
              <a:t>Transformation technology operators</a:t>
            </a:r>
          </a:p>
          <a:p>
            <a:pPr lvl="1"/>
            <a:r>
              <a:rPr lang="en-US" dirty="0" smtClean="0"/>
              <a:t>allocate transformation capacity of fuels, </a:t>
            </a:r>
            <a:r>
              <a:rPr lang="en-US" dirty="0" err="1"/>
              <a:t>e.g</a:t>
            </a:r>
            <a:r>
              <a:rPr lang="en-US" dirty="0"/>
              <a:t>, oil refineries, power </a:t>
            </a:r>
            <a:r>
              <a:rPr lang="en-US" dirty="0" smtClean="0"/>
              <a:t>plants</a:t>
            </a:r>
          </a:p>
          <a:p>
            <a:pPr lvl="1"/>
            <a:r>
              <a:rPr lang="en-US" dirty="0" smtClean="0"/>
              <a:t>technologies </a:t>
            </a:r>
            <a:r>
              <a:rPr lang="en-US" dirty="0"/>
              <a:t>can include restrictions </a:t>
            </a:r>
            <a:r>
              <a:rPr lang="en-US" dirty="0" smtClean="0"/>
              <a:t>of certain input fuels </a:t>
            </a:r>
            <a:r>
              <a:rPr lang="en-US" dirty="0"/>
              <a:t>relative to total output, e.g. mandate to add bio-fuel at a </a:t>
            </a:r>
            <a:r>
              <a:rPr lang="en-US" dirty="0" smtClean="0"/>
              <a:t>refinery</a:t>
            </a:r>
            <a:endParaRPr lang="en-US" dirty="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144947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Model </a:t>
            </a:r>
            <a:r>
              <a:rPr lang="en-GB" dirty="0" smtClean="0"/>
              <a:t>actors overview continued</a:t>
            </a:r>
            <a:r>
              <a:rPr lang="en-GB" dirty="0"/>
              <a:t/>
            </a:r>
            <a:br>
              <a:rPr lang="en-GB" dirty="0"/>
            </a:br>
            <a:endParaRPr lang="en-GB" dirty="0"/>
          </a:p>
        </p:txBody>
      </p:sp>
      <p:sp>
        <p:nvSpPr>
          <p:cNvPr id="6" name="Content Placeholder 5"/>
          <p:cNvSpPr>
            <a:spLocks noGrp="1"/>
          </p:cNvSpPr>
          <p:nvPr>
            <p:ph idx="1"/>
          </p:nvPr>
        </p:nvSpPr>
        <p:spPr/>
        <p:txBody>
          <a:bodyPr>
            <a:normAutofit fontScale="85000" lnSpcReduction="20000"/>
          </a:bodyPr>
          <a:lstStyle/>
          <a:p>
            <a:r>
              <a:rPr lang="en-US" dirty="0" smtClean="0"/>
              <a:t>Storage operators</a:t>
            </a:r>
          </a:p>
          <a:p>
            <a:pPr lvl="1"/>
            <a:r>
              <a:rPr lang="en-US" dirty="0" smtClean="0"/>
              <a:t>allow </a:t>
            </a:r>
            <a:r>
              <a:rPr lang="en-US" dirty="0"/>
              <a:t>suppliers to shift fuels over seasons/hours</a:t>
            </a:r>
          </a:p>
          <a:p>
            <a:r>
              <a:rPr lang="en-US" dirty="0" smtClean="0"/>
              <a:t>Emission </a:t>
            </a:r>
            <a:r>
              <a:rPr lang="en-US" dirty="0"/>
              <a:t>permit </a:t>
            </a:r>
            <a:r>
              <a:rPr lang="en-US" dirty="0" smtClean="0"/>
              <a:t>auctioneer</a:t>
            </a:r>
          </a:p>
          <a:p>
            <a:pPr lvl="1"/>
            <a:r>
              <a:rPr lang="en-US" dirty="0" smtClean="0"/>
              <a:t>allocates permits for </a:t>
            </a:r>
            <a:r>
              <a:rPr lang="en-US" dirty="0"/>
              <a:t>various pollutants and green-house gases </a:t>
            </a:r>
            <a:endParaRPr lang="en-US" dirty="0" smtClean="0"/>
          </a:p>
          <a:p>
            <a:pPr lvl="1"/>
            <a:r>
              <a:rPr lang="en-US" dirty="0" smtClean="0"/>
              <a:t>global</a:t>
            </a:r>
            <a:r>
              <a:rPr lang="en-US" dirty="0"/>
              <a:t>, regional or nodal level</a:t>
            </a:r>
          </a:p>
          <a:p>
            <a:pPr lvl="1"/>
            <a:r>
              <a:rPr lang="en-US" dirty="0" smtClean="0"/>
              <a:t>emission trading and emission taxes</a:t>
            </a:r>
            <a:endParaRPr lang="en-US" dirty="0"/>
          </a:p>
          <a:p>
            <a:r>
              <a:rPr lang="en-US" dirty="0" smtClean="0"/>
              <a:t>Final </a:t>
            </a:r>
            <a:r>
              <a:rPr lang="en-US" dirty="0"/>
              <a:t>demand for </a:t>
            </a:r>
            <a:r>
              <a:rPr lang="en-US" dirty="0" smtClean="0"/>
              <a:t>energy</a:t>
            </a:r>
          </a:p>
          <a:p>
            <a:pPr lvl="1"/>
            <a:r>
              <a:rPr lang="en-US" dirty="0" smtClean="0"/>
              <a:t>linear </a:t>
            </a:r>
            <a:r>
              <a:rPr lang="en-US" dirty="0"/>
              <a:t>inverse demand curve by sector</a:t>
            </a:r>
            <a:r>
              <a:rPr lang="en-US" dirty="0" smtClean="0"/>
              <a:t>.</a:t>
            </a:r>
          </a:p>
          <a:p>
            <a:pPr lvl="1"/>
            <a:r>
              <a:rPr lang="en-US" dirty="0" smtClean="0"/>
              <a:t>Linear substitution </a:t>
            </a:r>
            <a:r>
              <a:rPr lang="en-US" dirty="0"/>
              <a:t>between different </a:t>
            </a:r>
            <a:r>
              <a:rPr lang="en-US" dirty="0" smtClean="0"/>
              <a:t>fuels</a:t>
            </a:r>
          </a:p>
          <a:p>
            <a:pPr lvl="1"/>
            <a:r>
              <a:rPr lang="en-US" dirty="0" smtClean="0"/>
              <a:t>fuel-specific </a:t>
            </a:r>
            <a:r>
              <a:rPr lang="en-US" dirty="0"/>
              <a:t>(non-constant</a:t>
            </a:r>
            <a:r>
              <a:rPr lang="en-US" dirty="0" smtClean="0"/>
              <a:t>) efficiencies and end </a:t>
            </a:r>
            <a:r>
              <a:rPr lang="en-US" dirty="0"/>
              <a:t>use costs</a:t>
            </a:r>
            <a:r>
              <a:rPr lang="en-US" dirty="0" smtClean="0"/>
              <a:t>.</a:t>
            </a:r>
          </a:p>
          <a:p>
            <a:pPr lvl="1"/>
            <a:r>
              <a:rPr lang="en-US" dirty="0" smtClean="0"/>
              <a:t>Restrictions </a:t>
            </a:r>
            <a:r>
              <a:rPr lang="en-US" dirty="0"/>
              <a:t>on fuel mix and generation mix by sector and fuel can be </a:t>
            </a:r>
            <a:r>
              <a:rPr lang="en-US" dirty="0" smtClean="0"/>
              <a:t>included to </a:t>
            </a:r>
            <a:r>
              <a:rPr lang="en-US" dirty="0"/>
              <a:t>represent regulation or technical constraints.</a:t>
            </a:r>
            <a:endParaRPr lang="en-GB" dirty="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5</a:t>
            </a:fld>
            <a:endParaRPr lang="nb-NO"/>
          </a:p>
        </p:txBody>
      </p:sp>
    </p:spTree>
    <p:extLst>
      <p:ext uri="{BB962C8B-B14F-4D97-AF65-F5344CB8AC3E}">
        <p14:creationId xmlns:p14="http://schemas.microsoft.com/office/powerpoint/2010/main" val="1227902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Trade &amp; supply relations illustration</a:t>
            </a:r>
            <a:endParaRPr lang="en-US" noProof="0" dirty="0"/>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6</a:t>
            </a:fld>
            <a:endParaRPr lang="nb-NO" dirty="0"/>
          </a:p>
        </p:txBody>
      </p:sp>
      <p:grpSp>
        <p:nvGrpSpPr>
          <p:cNvPr id="6" name="Group 1"/>
          <p:cNvGrpSpPr>
            <a:grpSpLocks noChangeAspect="1"/>
          </p:cNvGrpSpPr>
          <p:nvPr/>
        </p:nvGrpSpPr>
        <p:grpSpPr bwMode="auto">
          <a:xfrm>
            <a:off x="240942" y="1340768"/>
            <a:ext cx="9392578" cy="5112568"/>
            <a:chOff x="1440" y="3430"/>
            <a:chExt cx="9648" cy="4596"/>
          </a:xfrm>
        </p:grpSpPr>
        <p:sp>
          <p:nvSpPr>
            <p:cNvPr id="7" name="AutoShape 53"/>
            <p:cNvSpPr>
              <a:spLocks noChangeAspect="1" noChangeArrowheads="1" noTextEdit="1"/>
            </p:cNvSpPr>
            <p:nvPr/>
          </p:nvSpPr>
          <p:spPr bwMode="auto">
            <a:xfrm>
              <a:off x="1440" y="3430"/>
              <a:ext cx="9648" cy="459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500" dirty="0"/>
            </a:p>
          </p:txBody>
        </p:sp>
        <p:sp>
          <p:nvSpPr>
            <p:cNvPr id="8" name="AutoShape 52"/>
            <p:cNvSpPr>
              <a:spLocks noChangeShapeType="1"/>
            </p:cNvSpPr>
            <p:nvPr/>
          </p:nvSpPr>
          <p:spPr bwMode="auto">
            <a:xfrm>
              <a:off x="3860" y="4386"/>
              <a:ext cx="1054" cy="2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9" name="AutoShape 51"/>
            <p:cNvSpPr>
              <a:spLocks noChangeShapeType="1"/>
            </p:cNvSpPr>
            <p:nvPr/>
          </p:nvSpPr>
          <p:spPr bwMode="auto">
            <a:xfrm flipH="1">
              <a:off x="2972" y="4535"/>
              <a:ext cx="652" cy="215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10" name="AutoShape 50"/>
            <p:cNvSpPr>
              <a:spLocks noChangeShapeType="1"/>
            </p:cNvSpPr>
            <p:nvPr/>
          </p:nvSpPr>
          <p:spPr bwMode="auto">
            <a:xfrm>
              <a:off x="3642" y="4520"/>
              <a:ext cx="1016" cy="201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11" name="AutoShape 49"/>
            <p:cNvSpPr>
              <a:spLocks noChangeArrowheads="1"/>
            </p:cNvSpPr>
            <p:nvPr/>
          </p:nvSpPr>
          <p:spPr bwMode="auto">
            <a:xfrm>
              <a:off x="8049" y="3525"/>
              <a:ext cx="1232" cy="433"/>
            </a:xfrm>
            <a:prstGeom prst="roundRect">
              <a:avLst>
                <a:gd name="adj" fmla="val 16667"/>
              </a:avLst>
            </a:prstGeom>
            <a:solidFill>
              <a:srgbClr val="FFFFFF"/>
            </a:solidFill>
            <a:ln w="9525">
              <a:solidFill>
                <a:srgbClr val="000000"/>
              </a:solidFill>
              <a:round/>
              <a:headEnd/>
              <a:tailEnd/>
            </a:ln>
          </p:spPr>
          <p:txBody>
            <a:bodyPr vert="horz" wrap="square" lIns="48600" tIns="41148" rIns="48600" bIns="4114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Country B</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12" name="AutoShape 48"/>
            <p:cNvSpPr>
              <a:spLocks noChangeArrowheads="1"/>
            </p:cNvSpPr>
            <p:nvPr/>
          </p:nvSpPr>
          <p:spPr bwMode="auto">
            <a:xfrm>
              <a:off x="8305" y="7007"/>
              <a:ext cx="839" cy="407"/>
            </a:xfrm>
            <a:prstGeom prst="roundRect">
              <a:avLst>
                <a:gd name="adj" fmla="val 16667"/>
              </a:avLst>
            </a:prstGeom>
            <a:solidFill>
              <a:srgbClr val="FFFFFF"/>
            </a:solidFill>
            <a:ln w="9525">
              <a:solidFill>
                <a:srgbClr val="000000"/>
              </a:solidFill>
              <a:round/>
              <a:headEnd/>
              <a:tailEnd/>
            </a:ln>
          </p:spPr>
          <p:txBody>
            <a:bodyPr vert="horz" wrap="square" lIns="0" tIns="3240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4F6228"/>
                  </a:solidFill>
                  <a:effectLst/>
                  <a:latin typeface="Calibri" pitchFamily="34" charset="0"/>
                  <a:ea typeface="Calibri" pitchFamily="34" charset="0"/>
                  <a:cs typeface="Times New Roman" pitchFamily="18" charset="0"/>
                </a:rPr>
                <a:t>Industry</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13" name="AutoShape 47"/>
            <p:cNvSpPr>
              <a:spLocks noChangeArrowheads="1"/>
            </p:cNvSpPr>
            <p:nvPr/>
          </p:nvSpPr>
          <p:spPr bwMode="auto">
            <a:xfrm>
              <a:off x="6840" y="6672"/>
              <a:ext cx="1119" cy="510"/>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4F6228"/>
                  </a:solidFill>
                  <a:effectLst/>
                  <a:latin typeface="Calibri" pitchFamily="34" charset="0"/>
                  <a:ea typeface="Calibri" pitchFamily="34" charset="0"/>
                  <a:cs typeface="Times New Roman" pitchFamily="18" charset="0"/>
                </a:rPr>
                <a:t>Residential/Commercial</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14" name="AutoShape 46"/>
            <p:cNvSpPr>
              <a:spLocks noChangeArrowheads="1"/>
            </p:cNvSpPr>
            <p:nvPr/>
          </p:nvSpPr>
          <p:spPr bwMode="auto">
            <a:xfrm>
              <a:off x="3241" y="3525"/>
              <a:ext cx="1139" cy="433"/>
            </a:xfrm>
            <a:prstGeom prst="roundRect">
              <a:avLst>
                <a:gd name="adj" fmla="val 16667"/>
              </a:avLst>
            </a:prstGeom>
            <a:solidFill>
              <a:srgbClr val="FFFFFF"/>
            </a:solidFill>
            <a:ln w="9525">
              <a:solidFill>
                <a:srgbClr val="000000"/>
              </a:solidFill>
              <a:round/>
              <a:headEnd/>
              <a:tailEnd/>
            </a:ln>
          </p:spPr>
          <p:txBody>
            <a:bodyPr vert="horz" wrap="square" lIns="48600" tIns="41148" rIns="48600" bIns="4114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Country A</a:t>
              </a:r>
              <a:endParaRPr kumimoji="0" lang="en-GB"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AutoShape 45"/>
            <p:cNvSpPr>
              <a:spLocks noChangeShapeType="1"/>
            </p:cNvSpPr>
            <p:nvPr/>
          </p:nvSpPr>
          <p:spPr bwMode="auto">
            <a:xfrm>
              <a:off x="2620" y="4763"/>
              <a:ext cx="99" cy="50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16" name="AutoShape 44"/>
            <p:cNvSpPr>
              <a:spLocks noChangeShapeType="1"/>
            </p:cNvSpPr>
            <p:nvPr/>
          </p:nvSpPr>
          <p:spPr bwMode="auto">
            <a:xfrm>
              <a:off x="5283" y="4559"/>
              <a:ext cx="94" cy="7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17" name="AutoShape 43"/>
            <p:cNvSpPr>
              <a:spLocks noChangeShapeType="1"/>
            </p:cNvSpPr>
            <p:nvPr/>
          </p:nvSpPr>
          <p:spPr bwMode="auto">
            <a:xfrm flipH="1">
              <a:off x="2532" y="6022"/>
              <a:ext cx="187" cy="64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18" name="AutoShape 42"/>
            <p:cNvSpPr>
              <a:spLocks noChangeArrowheads="1"/>
            </p:cNvSpPr>
            <p:nvPr/>
          </p:nvSpPr>
          <p:spPr bwMode="auto">
            <a:xfrm>
              <a:off x="6840" y="4304"/>
              <a:ext cx="819" cy="298"/>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1F497D"/>
                  </a:solidFill>
                  <a:effectLst/>
                  <a:latin typeface="Calibri" pitchFamily="34" charset="0"/>
                  <a:ea typeface="Calibri" pitchFamily="34" charset="0"/>
                  <a:cs typeface="Times New Roman" pitchFamily="18" charset="0"/>
                </a:rPr>
                <a:t>Uranium</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19" name="AutoShape 41"/>
            <p:cNvSpPr>
              <a:spLocks noChangeArrowheads="1"/>
            </p:cNvSpPr>
            <p:nvPr/>
          </p:nvSpPr>
          <p:spPr bwMode="auto">
            <a:xfrm>
              <a:off x="2088" y="4465"/>
              <a:ext cx="1063" cy="298"/>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1F497D"/>
                  </a:solidFill>
                  <a:effectLst/>
                  <a:latin typeface="Calibri" pitchFamily="34" charset="0"/>
                  <a:ea typeface="Calibri" pitchFamily="34" charset="0"/>
                  <a:cs typeface="Times New Roman" pitchFamily="18" charset="0"/>
                </a:rPr>
                <a:t>Solar/Wind</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0" name="AutoShape 40"/>
            <p:cNvSpPr>
              <a:spLocks noChangeArrowheads="1"/>
            </p:cNvSpPr>
            <p:nvPr/>
          </p:nvSpPr>
          <p:spPr bwMode="auto">
            <a:xfrm>
              <a:off x="9553" y="4364"/>
              <a:ext cx="819" cy="298"/>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1F497D"/>
                  </a:solidFill>
                  <a:effectLst/>
                  <a:latin typeface="Calibri" pitchFamily="34" charset="0"/>
                  <a:ea typeface="Calibri" pitchFamily="34" charset="0"/>
                  <a:cs typeface="Times New Roman" pitchFamily="18" charset="0"/>
                </a:rPr>
                <a:t>Biomass</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1" name="AutoShape 39"/>
            <p:cNvSpPr>
              <a:spLocks noChangeArrowheads="1"/>
            </p:cNvSpPr>
            <p:nvPr/>
          </p:nvSpPr>
          <p:spPr bwMode="auto">
            <a:xfrm>
              <a:off x="7841" y="4328"/>
              <a:ext cx="603" cy="298"/>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1F497D"/>
                  </a:solidFill>
                  <a:effectLst/>
                  <a:latin typeface="Calibri" pitchFamily="34" charset="0"/>
                  <a:ea typeface="Calibri" pitchFamily="34" charset="0"/>
                  <a:cs typeface="Times New Roman" pitchFamily="18" charset="0"/>
                </a:rPr>
                <a:t>Coal</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2" name="AutoShape 38"/>
            <p:cNvSpPr>
              <a:spLocks noChangeArrowheads="1"/>
            </p:cNvSpPr>
            <p:nvPr/>
          </p:nvSpPr>
          <p:spPr bwMode="auto">
            <a:xfrm>
              <a:off x="4914" y="4261"/>
              <a:ext cx="737" cy="298"/>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1F497D"/>
                  </a:solidFill>
                  <a:effectLst/>
                  <a:latin typeface="Calibri" pitchFamily="34" charset="0"/>
                  <a:ea typeface="Calibri" pitchFamily="34" charset="0"/>
                  <a:cs typeface="Times New Roman" pitchFamily="18" charset="0"/>
                </a:rPr>
                <a:t>Oil</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3" name="AutoShape 37"/>
            <p:cNvSpPr>
              <a:spLocks noChangeArrowheads="1"/>
            </p:cNvSpPr>
            <p:nvPr/>
          </p:nvSpPr>
          <p:spPr bwMode="auto">
            <a:xfrm>
              <a:off x="3388" y="4237"/>
              <a:ext cx="472" cy="298"/>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1F497D"/>
                  </a:solidFill>
                  <a:effectLst/>
                  <a:latin typeface="Calibri" pitchFamily="34" charset="0"/>
                  <a:ea typeface="Calibri" pitchFamily="34" charset="0"/>
                  <a:cs typeface="Times New Roman" pitchFamily="18" charset="0"/>
                </a:rPr>
                <a:t>Gas</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4" name="AutoShape 36"/>
            <p:cNvSpPr>
              <a:spLocks noChangeArrowheads="1"/>
            </p:cNvSpPr>
            <p:nvPr/>
          </p:nvSpPr>
          <p:spPr bwMode="auto">
            <a:xfrm>
              <a:off x="8820" y="4412"/>
              <a:ext cx="517" cy="298"/>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1F497D"/>
                  </a:solidFill>
                  <a:effectLst/>
                  <a:latin typeface="Calibri" pitchFamily="34" charset="0"/>
                  <a:ea typeface="Calibri" pitchFamily="34" charset="0"/>
                  <a:cs typeface="Times New Roman" pitchFamily="18" charset="0"/>
                </a:rPr>
                <a:t>Gas</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5" name="AutoShape 35"/>
            <p:cNvSpPr>
              <a:spLocks noChangeArrowheads="1"/>
            </p:cNvSpPr>
            <p:nvPr/>
          </p:nvSpPr>
          <p:spPr bwMode="auto">
            <a:xfrm>
              <a:off x="9317" y="6624"/>
              <a:ext cx="1307" cy="393"/>
            </a:xfrm>
            <a:prstGeom prst="roundRect">
              <a:avLst>
                <a:gd name="adj" fmla="val 16667"/>
              </a:avLst>
            </a:prstGeom>
            <a:solidFill>
              <a:srgbClr val="FFFFFF"/>
            </a:solidFill>
            <a:ln w="9525">
              <a:solidFill>
                <a:srgbClr val="000000"/>
              </a:solidFill>
              <a:round/>
              <a:headEnd/>
              <a:tailEnd/>
            </a:ln>
          </p:spPr>
          <p:txBody>
            <a:bodyPr vert="horz" wrap="square" lIns="0" tIns="3240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4F6228"/>
                  </a:solidFill>
                  <a:effectLst/>
                  <a:latin typeface="Calibri" pitchFamily="34" charset="0"/>
                  <a:ea typeface="Calibri" pitchFamily="34" charset="0"/>
                  <a:cs typeface="Times New Roman" pitchFamily="18" charset="0"/>
                </a:rPr>
                <a:t>Transportation</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6" name="AutoShape 34"/>
            <p:cNvSpPr>
              <a:spLocks noChangeArrowheads="1"/>
            </p:cNvSpPr>
            <p:nvPr/>
          </p:nvSpPr>
          <p:spPr bwMode="auto">
            <a:xfrm>
              <a:off x="3957" y="4537"/>
              <a:ext cx="819" cy="298"/>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1F497D"/>
                  </a:solidFill>
                  <a:effectLst/>
                  <a:latin typeface="Calibri" pitchFamily="34" charset="0"/>
                  <a:ea typeface="Calibri" pitchFamily="34" charset="0"/>
                  <a:cs typeface="Times New Roman" pitchFamily="18" charset="0"/>
                </a:rPr>
                <a:t>Biomass</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7" name="AutoShape 33"/>
            <p:cNvSpPr>
              <a:spLocks noChangeArrowheads="1"/>
            </p:cNvSpPr>
            <p:nvPr/>
          </p:nvSpPr>
          <p:spPr bwMode="auto">
            <a:xfrm>
              <a:off x="3316" y="6761"/>
              <a:ext cx="944" cy="446"/>
            </a:xfrm>
            <a:prstGeom prst="roundRect">
              <a:avLst>
                <a:gd name="adj" fmla="val 16667"/>
              </a:avLst>
            </a:prstGeom>
            <a:solidFill>
              <a:srgbClr val="FFFFFF"/>
            </a:solidFill>
            <a:ln w="9525">
              <a:solidFill>
                <a:srgbClr val="000000"/>
              </a:solidFill>
              <a:round/>
              <a:headEnd/>
              <a:tailEnd/>
            </a:ln>
          </p:spPr>
          <p:txBody>
            <a:bodyPr vert="horz" wrap="square" lIns="0" tIns="3240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4F6228"/>
                  </a:solidFill>
                  <a:effectLst/>
                  <a:latin typeface="Calibri" pitchFamily="34" charset="0"/>
                  <a:ea typeface="Calibri" pitchFamily="34" charset="0"/>
                  <a:cs typeface="Times New Roman" pitchFamily="18" charset="0"/>
                </a:rPr>
                <a:t>Industry</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8" name="AutoShape 32"/>
            <p:cNvSpPr>
              <a:spLocks noChangeArrowheads="1"/>
            </p:cNvSpPr>
            <p:nvPr/>
          </p:nvSpPr>
          <p:spPr bwMode="auto">
            <a:xfrm>
              <a:off x="1972" y="6670"/>
              <a:ext cx="1119" cy="510"/>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4F6228"/>
                  </a:solidFill>
                  <a:effectLst/>
                  <a:latin typeface="Calibri" pitchFamily="34" charset="0"/>
                  <a:ea typeface="Calibri" pitchFamily="34" charset="0"/>
                  <a:cs typeface="Times New Roman" pitchFamily="18" charset="0"/>
                </a:rPr>
                <a:t>Residential/Commercial</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29" name="AutoShape 31"/>
            <p:cNvSpPr>
              <a:spLocks noChangeArrowheads="1"/>
            </p:cNvSpPr>
            <p:nvPr/>
          </p:nvSpPr>
          <p:spPr bwMode="auto">
            <a:xfrm>
              <a:off x="4565" y="6537"/>
              <a:ext cx="1307" cy="386"/>
            </a:xfrm>
            <a:prstGeom prst="roundRect">
              <a:avLst>
                <a:gd name="adj" fmla="val 16667"/>
              </a:avLst>
            </a:prstGeom>
            <a:solidFill>
              <a:srgbClr val="FFFFFF"/>
            </a:solidFill>
            <a:ln w="9525">
              <a:solidFill>
                <a:srgbClr val="000000"/>
              </a:solidFill>
              <a:round/>
              <a:headEnd/>
              <a:tailEnd/>
            </a:ln>
          </p:spPr>
          <p:txBody>
            <a:bodyPr vert="horz" wrap="square" lIns="0" tIns="3240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4F6228"/>
                  </a:solidFill>
                  <a:effectLst/>
                  <a:latin typeface="Calibri" pitchFamily="34" charset="0"/>
                  <a:ea typeface="Calibri" pitchFamily="34" charset="0"/>
                  <a:cs typeface="Times New Roman" pitchFamily="18" charset="0"/>
                </a:rPr>
                <a:t>Transportation</a:t>
              </a:r>
              <a:endParaRPr kumimoji="0" lang="en-GB" sz="1500" b="0" i="0" u="none" strike="noStrike" cap="none" normalizeH="0" baseline="0" smtClean="0">
                <a:ln>
                  <a:noFill/>
                </a:ln>
                <a:solidFill>
                  <a:schemeClr val="tx1"/>
                </a:solidFill>
                <a:effectLst/>
                <a:latin typeface="Arial" pitchFamily="34" charset="0"/>
                <a:cs typeface="Arial" pitchFamily="34" charset="0"/>
              </a:endParaRPr>
            </a:p>
          </p:txBody>
        </p:sp>
        <p:sp>
          <p:nvSpPr>
            <p:cNvPr id="30" name="AutoShape 30"/>
            <p:cNvSpPr>
              <a:spLocks noChangeArrowheads="1"/>
            </p:cNvSpPr>
            <p:nvPr/>
          </p:nvSpPr>
          <p:spPr bwMode="auto">
            <a:xfrm>
              <a:off x="6727" y="5194"/>
              <a:ext cx="1578" cy="756"/>
            </a:xfrm>
            <a:prstGeom prst="hexagon">
              <a:avLst>
                <a:gd name="adj" fmla="val 52183"/>
                <a:gd name="vf" fmla="val 115470"/>
              </a:avLst>
            </a:prstGeom>
            <a:solidFill>
              <a:srgbClr val="FFFFFF">
                <a:alpha val="75000"/>
              </a:srgb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7030A0"/>
                  </a:solidFill>
                  <a:effectLst/>
                  <a:latin typeface="Calibri" pitchFamily="34" charset="0"/>
                  <a:ea typeface="Calibri" pitchFamily="34" charset="0"/>
                  <a:cs typeface="Times New Roman" pitchFamily="18" charset="0"/>
                </a:rPr>
                <a:t>Power Generation</a:t>
              </a:r>
              <a:endParaRPr kumimoji="0" lang="en-GB"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AutoShape 29"/>
            <p:cNvSpPr>
              <a:spLocks noChangeArrowheads="1"/>
            </p:cNvSpPr>
            <p:nvPr/>
          </p:nvSpPr>
          <p:spPr bwMode="auto">
            <a:xfrm>
              <a:off x="8832" y="5182"/>
              <a:ext cx="2110" cy="756"/>
            </a:xfrm>
            <a:prstGeom prst="hexagon">
              <a:avLst>
                <a:gd name="adj" fmla="val 65476"/>
                <a:gd name="vf" fmla="val 115470"/>
              </a:avLst>
            </a:prstGeom>
            <a:solidFill>
              <a:srgbClr val="FFFFFF">
                <a:alpha val="75000"/>
              </a:srgb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7030A0"/>
                  </a:solidFill>
                  <a:effectLst/>
                  <a:latin typeface="Calibri" pitchFamily="34" charset="0"/>
                  <a:ea typeface="Calibri" pitchFamily="34" charset="0"/>
                  <a:cs typeface="Times New Roman" pitchFamily="18" charset="0"/>
                </a:rPr>
                <a:t>Refining/ Transformation </a:t>
              </a:r>
              <a:endParaRPr kumimoji="0" lang="en-GB"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AutoShape 28"/>
            <p:cNvSpPr>
              <a:spLocks noChangeArrowheads="1"/>
            </p:cNvSpPr>
            <p:nvPr/>
          </p:nvSpPr>
          <p:spPr bwMode="auto">
            <a:xfrm>
              <a:off x="1929" y="5266"/>
              <a:ext cx="1578" cy="756"/>
            </a:xfrm>
            <a:prstGeom prst="hexagon">
              <a:avLst>
                <a:gd name="adj" fmla="val 52183"/>
                <a:gd name="vf" fmla="val 115470"/>
              </a:avLst>
            </a:prstGeom>
            <a:solidFill>
              <a:srgbClr val="FFFFFF">
                <a:alpha val="75000"/>
              </a:srgb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7030A0"/>
                  </a:solidFill>
                  <a:effectLst/>
                  <a:latin typeface="Calibri" pitchFamily="34" charset="0"/>
                  <a:ea typeface="Calibri" pitchFamily="34" charset="0"/>
                  <a:cs typeface="Times New Roman" pitchFamily="18" charset="0"/>
                </a:rPr>
                <a:t>Power Generation</a:t>
              </a:r>
              <a:endParaRPr kumimoji="0" lang="en-GB"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AutoShape 27"/>
            <p:cNvSpPr>
              <a:spLocks noChangeArrowheads="1"/>
            </p:cNvSpPr>
            <p:nvPr/>
          </p:nvSpPr>
          <p:spPr bwMode="auto">
            <a:xfrm>
              <a:off x="3957" y="5266"/>
              <a:ext cx="2152" cy="756"/>
            </a:xfrm>
            <a:prstGeom prst="hexagon">
              <a:avLst>
                <a:gd name="adj" fmla="val 65642"/>
                <a:gd name="vf" fmla="val 115470"/>
              </a:avLst>
            </a:prstGeom>
            <a:solidFill>
              <a:srgbClr val="FFFFFF">
                <a:alpha val="75000"/>
              </a:srgbClr>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rgbClr val="7030A0"/>
                  </a:solidFill>
                  <a:effectLst/>
                  <a:latin typeface="Calibri" pitchFamily="34" charset="0"/>
                  <a:ea typeface="Calibri" pitchFamily="34" charset="0"/>
                  <a:cs typeface="Times New Roman" pitchFamily="18" charset="0"/>
                </a:rPr>
                <a:t>Refining/ Transformation </a:t>
              </a:r>
              <a:endParaRPr kumimoji="0" lang="en-GB"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AutoShape 26"/>
            <p:cNvSpPr>
              <a:spLocks noChangeShapeType="1"/>
            </p:cNvSpPr>
            <p:nvPr/>
          </p:nvSpPr>
          <p:spPr bwMode="auto">
            <a:xfrm>
              <a:off x="2719" y="6022"/>
              <a:ext cx="646" cy="73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35" name="AutoShape 25"/>
            <p:cNvSpPr>
              <a:spLocks noChangeShapeType="1"/>
            </p:cNvSpPr>
            <p:nvPr/>
          </p:nvSpPr>
          <p:spPr bwMode="auto">
            <a:xfrm>
              <a:off x="2719" y="6022"/>
              <a:ext cx="1846" cy="70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36" name="AutoShape 24"/>
            <p:cNvSpPr>
              <a:spLocks noChangeShapeType="1"/>
            </p:cNvSpPr>
            <p:nvPr/>
          </p:nvSpPr>
          <p:spPr bwMode="auto">
            <a:xfrm flipH="1">
              <a:off x="7400" y="5950"/>
              <a:ext cx="116" cy="72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37" name="AutoShape 23"/>
            <p:cNvSpPr>
              <a:spLocks noChangeShapeType="1"/>
            </p:cNvSpPr>
            <p:nvPr/>
          </p:nvSpPr>
          <p:spPr bwMode="auto">
            <a:xfrm>
              <a:off x="7841" y="5950"/>
              <a:ext cx="640" cy="106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38" name="AutoShape 22"/>
            <p:cNvSpPr>
              <a:spLocks noChangeShapeType="1"/>
            </p:cNvSpPr>
            <p:nvPr/>
          </p:nvSpPr>
          <p:spPr bwMode="auto">
            <a:xfrm>
              <a:off x="7931" y="5908"/>
              <a:ext cx="1386" cy="91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39" name="AutoShape 21"/>
            <p:cNvSpPr>
              <a:spLocks noChangeShapeType="1"/>
            </p:cNvSpPr>
            <p:nvPr/>
          </p:nvSpPr>
          <p:spPr bwMode="auto">
            <a:xfrm flipH="1">
              <a:off x="8917" y="5939"/>
              <a:ext cx="469" cy="106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0" name="AutoShape 20"/>
            <p:cNvSpPr>
              <a:spLocks noChangeShapeType="1"/>
            </p:cNvSpPr>
            <p:nvPr/>
          </p:nvSpPr>
          <p:spPr bwMode="auto">
            <a:xfrm>
              <a:off x="9823" y="5939"/>
              <a:ext cx="147" cy="68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1" name="AutoShape 19"/>
            <p:cNvSpPr>
              <a:spLocks noChangeShapeType="1"/>
            </p:cNvSpPr>
            <p:nvPr/>
          </p:nvSpPr>
          <p:spPr bwMode="auto">
            <a:xfrm flipH="1">
              <a:off x="3924" y="6022"/>
              <a:ext cx="573" cy="7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2" name="AutoShape 18"/>
            <p:cNvSpPr>
              <a:spLocks noChangeShapeType="1"/>
            </p:cNvSpPr>
            <p:nvPr/>
          </p:nvSpPr>
          <p:spPr bwMode="auto">
            <a:xfrm>
              <a:off x="4950" y="6022"/>
              <a:ext cx="269" cy="5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3" name="AutoShape 17"/>
            <p:cNvSpPr>
              <a:spLocks noChangeShapeType="1"/>
            </p:cNvSpPr>
            <p:nvPr/>
          </p:nvSpPr>
          <p:spPr bwMode="auto">
            <a:xfrm flipH="1">
              <a:off x="3507" y="4835"/>
              <a:ext cx="860" cy="80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4" name="AutoShape 16"/>
            <p:cNvSpPr>
              <a:spLocks noChangeShapeType="1"/>
            </p:cNvSpPr>
            <p:nvPr/>
          </p:nvSpPr>
          <p:spPr bwMode="auto">
            <a:xfrm flipH="1">
              <a:off x="3060" y="4535"/>
              <a:ext cx="564" cy="7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5" name="AutoShape 15"/>
            <p:cNvSpPr>
              <a:spLocks noChangeShapeType="1"/>
            </p:cNvSpPr>
            <p:nvPr/>
          </p:nvSpPr>
          <p:spPr bwMode="auto">
            <a:xfrm>
              <a:off x="4367" y="4835"/>
              <a:ext cx="583" cy="43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6" name="AutoShape 14"/>
            <p:cNvSpPr>
              <a:spLocks noChangeShapeType="1"/>
            </p:cNvSpPr>
            <p:nvPr/>
          </p:nvSpPr>
          <p:spPr bwMode="auto">
            <a:xfrm>
              <a:off x="3624" y="4535"/>
              <a:ext cx="164" cy="22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7" name="AutoShape 13"/>
            <p:cNvSpPr>
              <a:spLocks noChangeShapeType="1"/>
            </p:cNvSpPr>
            <p:nvPr/>
          </p:nvSpPr>
          <p:spPr bwMode="auto">
            <a:xfrm flipH="1">
              <a:off x="8305" y="4662"/>
              <a:ext cx="1622" cy="91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8" name="AutoShape 12"/>
            <p:cNvSpPr>
              <a:spLocks noChangeShapeType="1"/>
            </p:cNvSpPr>
            <p:nvPr/>
          </p:nvSpPr>
          <p:spPr bwMode="auto">
            <a:xfrm flipH="1">
              <a:off x="7177" y="4602"/>
              <a:ext cx="73" cy="59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49" name="AutoShape 11"/>
            <p:cNvSpPr>
              <a:spLocks noChangeShapeType="1"/>
            </p:cNvSpPr>
            <p:nvPr/>
          </p:nvSpPr>
          <p:spPr bwMode="auto">
            <a:xfrm flipH="1">
              <a:off x="9823" y="4662"/>
              <a:ext cx="140" cy="5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50" name="AutoShape 10"/>
            <p:cNvSpPr>
              <a:spLocks noChangeShapeType="1"/>
            </p:cNvSpPr>
            <p:nvPr/>
          </p:nvSpPr>
          <p:spPr bwMode="auto">
            <a:xfrm flipH="1">
              <a:off x="7911" y="4710"/>
              <a:ext cx="1167" cy="56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51" name="AutoShape 9"/>
            <p:cNvSpPr>
              <a:spLocks noChangeShapeType="1"/>
            </p:cNvSpPr>
            <p:nvPr/>
          </p:nvSpPr>
          <p:spPr bwMode="auto">
            <a:xfrm flipH="1">
              <a:off x="7516" y="4626"/>
              <a:ext cx="627" cy="56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52" name="AutoShape 8"/>
            <p:cNvSpPr>
              <a:spLocks noChangeShapeType="1"/>
            </p:cNvSpPr>
            <p:nvPr/>
          </p:nvSpPr>
          <p:spPr bwMode="auto">
            <a:xfrm>
              <a:off x="5283" y="4559"/>
              <a:ext cx="3969" cy="69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53" name="AutoShape 7"/>
            <p:cNvSpPr>
              <a:spLocks noChangeShapeType="1"/>
            </p:cNvSpPr>
            <p:nvPr/>
          </p:nvSpPr>
          <p:spPr bwMode="auto">
            <a:xfrm>
              <a:off x="8143" y="4626"/>
              <a:ext cx="532" cy="23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54" name="AutoShape 6"/>
            <p:cNvSpPr>
              <a:spLocks noChangeShapeType="1"/>
            </p:cNvSpPr>
            <p:nvPr/>
          </p:nvSpPr>
          <p:spPr bwMode="auto">
            <a:xfrm flipH="1">
              <a:off x="7658" y="4710"/>
              <a:ext cx="1420" cy="201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55" name="AutoShape 5"/>
            <p:cNvSpPr>
              <a:spLocks noChangeShapeType="1"/>
            </p:cNvSpPr>
            <p:nvPr/>
          </p:nvSpPr>
          <p:spPr bwMode="auto">
            <a:xfrm>
              <a:off x="8444" y="4478"/>
              <a:ext cx="376" cy="8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56" name="AutoShape 4"/>
            <p:cNvSpPr>
              <a:spLocks noChangeShapeType="1"/>
            </p:cNvSpPr>
            <p:nvPr/>
          </p:nvSpPr>
          <p:spPr bwMode="auto">
            <a:xfrm flipH="1">
              <a:off x="3160" y="4626"/>
              <a:ext cx="4983" cy="7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57" name="Oval 3"/>
            <p:cNvSpPr>
              <a:spLocks noChangeArrowheads="1"/>
            </p:cNvSpPr>
            <p:nvPr/>
          </p:nvSpPr>
          <p:spPr bwMode="auto">
            <a:xfrm>
              <a:off x="6288" y="3430"/>
              <a:ext cx="4800" cy="4596"/>
            </a:xfrm>
            <a:prstGeom prst="ellipse">
              <a:avLst/>
            </a:prstGeom>
            <a:noFill/>
            <a:ln w="9525">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500"/>
            </a:p>
          </p:txBody>
        </p:sp>
        <p:sp>
          <p:nvSpPr>
            <p:cNvPr id="58" name="Oval 2"/>
            <p:cNvSpPr>
              <a:spLocks noChangeArrowheads="1"/>
            </p:cNvSpPr>
            <p:nvPr/>
          </p:nvSpPr>
          <p:spPr bwMode="auto">
            <a:xfrm>
              <a:off x="1440" y="3430"/>
              <a:ext cx="4776" cy="4596"/>
            </a:xfrm>
            <a:prstGeom prst="ellipse">
              <a:avLst/>
            </a:prstGeom>
            <a:noFill/>
            <a:ln w="9525">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500"/>
            </a:p>
          </p:txBody>
        </p:sp>
      </p:grpSp>
    </p:spTree>
    <p:extLst>
      <p:ext uri="{BB962C8B-B14F-4D97-AF65-F5344CB8AC3E}">
        <p14:creationId xmlns:p14="http://schemas.microsoft.com/office/powerpoint/2010/main" val="2672008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actor: supplier</a:t>
            </a:r>
            <a:endParaRPr lang="en-GB" dirty="0"/>
          </a:p>
        </p:txBody>
      </p:sp>
      <p:sp>
        <p:nvSpPr>
          <p:cNvPr id="3" name="Content Placeholder 2"/>
          <p:cNvSpPr>
            <a:spLocks noGrp="1"/>
          </p:cNvSpPr>
          <p:nvPr>
            <p:ph idx="1"/>
          </p:nvPr>
        </p:nvSpPr>
        <p:spPr/>
        <p:txBody>
          <a:bodyPr/>
          <a:lstStyle/>
          <a:p>
            <a:r>
              <a:rPr lang="en-GB" dirty="0" smtClean="0"/>
              <a:t>Supplier decides</a:t>
            </a:r>
          </a:p>
          <a:p>
            <a:pPr lvl="1"/>
            <a:r>
              <a:rPr lang="en-GB" dirty="0" smtClean="0"/>
              <a:t>production</a:t>
            </a:r>
          </a:p>
          <a:p>
            <a:pPr lvl="1"/>
            <a:r>
              <a:rPr lang="en-GB" dirty="0" smtClean="0"/>
              <a:t>trade (how much transport cap to use)</a:t>
            </a:r>
          </a:p>
          <a:p>
            <a:pPr lvl="1"/>
            <a:r>
              <a:rPr lang="en-GB" dirty="0" smtClean="0"/>
              <a:t>transformation (refining &amp; power generation(!))</a:t>
            </a:r>
          </a:p>
          <a:p>
            <a:pPr lvl="1"/>
            <a:r>
              <a:rPr lang="en-GB" dirty="0" smtClean="0"/>
              <a:t>how much of what fuel/energy carrier to sell to demand sectors in each node</a:t>
            </a:r>
          </a:p>
          <a:p>
            <a:pPr lvl="1"/>
            <a:r>
              <a:rPr lang="en-GB" dirty="0" smtClean="0"/>
              <a:t>…</a:t>
            </a:r>
            <a:endParaRPr lang="en-GB" dirty="0"/>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7</a:t>
            </a:fld>
            <a:endParaRPr lang="nb-NO" dirty="0"/>
          </a:p>
        </p:txBody>
      </p:sp>
    </p:spTree>
    <p:extLst>
      <p:ext uri="{BB962C8B-B14F-4D97-AF65-F5344CB8AC3E}">
        <p14:creationId xmlns:p14="http://schemas.microsoft.com/office/powerpoint/2010/main" val="2064934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Supplier objective</a:t>
            </a:r>
            <a:endParaRPr lang="en-GB" dirty="0"/>
          </a:p>
        </p:txBody>
      </p:sp>
      <p:sp>
        <p:nvSpPr>
          <p:cNvPr id="4" name="Footer Placeholder 3"/>
          <p:cNvSpPr>
            <a:spLocks noGrp="1"/>
          </p:cNvSpPr>
          <p:nvPr>
            <p:ph type="ftr" sz="quarter" idx="11"/>
          </p:nvPr>
        </p:nvSpPr>
        <p:spPr/>
        <p:txBody>
          <a:bodyPr/>
          <a:lstStyle/>
          <a:p>
            <a:r>
              <a:rPr lang="en-US" smtClean="0"/>
              <a:t>Egging 2013</a:t>
            </a:r>
            <a:endParaRPr lang="nb-NO"/>
          </a:p>
        </p:txBody>
      </p:sp>
      <p:sp>
        <p:nvSpPr>
          <p:cNvPr id="5" name="Slide Number Placeholder 4"/>
          <p:cNvSpPr>
            <a:spLocks noGrp="1"/>
          </p:cNvSpPr>
          <p:nvPr>
            <p:ph type="sldNum" sz="quarter" idx="12"/>
          </p:nvPr>
        </p:nvSpPr>
        <p:spPr/>
        <p:txBody>
          <a:bodyPr/>
          <a:lstStyle/>
          <a:p>
            <a:r>
              <a:rPr lang="nb-NO" smtClean="0"/>
              <a:t>Slide </a:t>
            </a:r>
            <a:fld id="{FAEFB388-42AA-4DF2-851A-CCA4A06B24AA}" type="slidenum">
              <a:rPr lang="nb-NO" smtClean="0"/>
              <a:pPr/>
              <a:t>8</a:t>
            </a:fld>
            <a:endParaRPr lang="nb-N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269" y="1484784"/>
            <a:ext cx="8645211"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131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Supplier constraints</a:t>
            </a:r>
            <a:endParaRPr lang="en-GB" dirty="0"/>
          </a:p>
        </p:txBody>
      </p:sp>
      <p:sp>
        <p:nvSpPr>
          <p:cNvPr id="3" name="Footer Placeholder 2"/>
          <p:cNvSpPr>
            <a:spLocks noGrp="1"/>
          </p:cNvSpPr>
          <p:nvPr>
            <p:ph type="ftr" sz="quarter" idx="11"/>
          </p:nvPr>
        </p:nvSpPr>
        <p:spPr/>
        <p:txBody>
          <a:bodyPr/>
          <a:lstStyle/>
          <a:p>
            <a:r>
              <a:rPr lang="en-US" smtClean="0"/>
              <a:t>Egging 2013</a:t>
            </a:r>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9</a:t>
            </a:fld>
            <a:endParaRPr lang="nb-NO"/>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560" y="1340768"/>
            <a:ext cx="6264696" cy="4795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9587511"/>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8168</TotalTime>
  <Words>1289</Words>
  <Application>Microsoft Office PowerPoint</Application>
  <PresentationFormat>A4 Paper (210x297 mm)</PresentationFormat>
  <Paragraphs>315</Paragraphs>
  <Slides>32</Slides>
  <Notes>19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Kontortema</vt:lpstr>
      <vt:lpstr>MultiMOD – An equilibrium model for energy market &amp; infrastructure analysis</vt:lpstr>
      <vt:lpstr>Research Objectives</vt:lpstr>
      <vt:lpstr>Research ambition</vt:lpstr>
      <vt:lpstr>Model actors overview </vt:lpstr>
      <vt:lpstr>Model actors overview continued </vt:lpstr>
      <vt:lpstr>Trade &amp; supply relations illustration</vt:lpstr>
      <vt:lpstr>Key actor: supplier</vt:lpstr>
      <vt:lpstr>Supplier objective</vt:lpstr>
      <vt:lpstr>Supplier constraints</vt:lpstr>
      <vt:lpstr>Transmission System ('Arc') Operator</vt:lpstr>
      <vt:lpstr>Transformation technology operator</vt:lpstr>
      <vt:lpstr>Storage operator</vt:lpstr>
      <vt:lpstr>Emission Permit Auctioneer</vt:lpstr>
      <vt:lpstr>Final demand</vt:lpstr>
      <vt:lpstr>PowerPoint Presentation</vt:lpstr>
      <vt:lpstr>illustrations</vt:lpstr>
      <vt:lpstr>Data inputs</vt:lpstr>
      <vt:lpstr>Cases 'Focus on Germany'</vt:lpstr>
      <vt:lpstr>German Energy context</vt:lpstr>
      <vt:lpstr>Germany</vt:lpstr>
      <vt:lpstr>German Supply Mix Power Generation (Mtoe after conversion)</vt:lpstr>
      <vt:lpstr>Role of Norway.. </vt:lpstr>
      <vt:lpstr>CO2 tax EU-ETS</vt:lpstr>
      <vt:lpstr>Regional CO2 tax: Carbon Leakage?</vt:lpstr>
      <vt:lpstr>CO2 emissions ref 2010 (tax $20/ton)</vt:lpstr>
      <vt:lpstr>ETS CO2 tax $60/ton</vt:lpstr>
      <vt:lpstr>ETS CO2 tax $100/ton</vt:lpstr>
      <vt:lpstr>CO2-emission reductions and leakage for various EU-ETS tax levels</vt:lpstr>
      <vt:lpstr>ongoing research</vt:lpstr>
      <vt:lpstr>Work in progress</vt:lpstr>
      <vt:lpstr>GEMSTONE/MultiMod</vt:lpstr>
      <vt:lpstr>Credits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TIØ 4116:  Microeconomics &amp; Investment Analysis</dc:title>
  <dc:creator>Ruud Egging</dc:creator>
  <cp:lastModifiedBy>Ruud Egging</cp:lastModifiedBy>
  <cp:revision>675</cp:revision>
  <cp:lastPrinted>2013-10-21T07:39:19Z</cp:lastPrinted>
  <dcterms:created xsi:type="dcterms:W3CDTF">2012-11-04T11:51:58Z</dcterms:created>
  <dcterms:modified xsi:type="dcterms:W3CDTF">2013-10-24T06:59:18Z</dcterms:modified>
</cp:coreProperties>
</file>