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76" r:id="rId2"/>
  </p:sldMasterIdLst>
  <p:notesMasterIdLst>
    <p:notesMasterId r:id="rId9"/>
  </p:notesMasterIdLst>
  <p:handoutMasterIdLst>
    <p:handoutMasterId r:id="rId10"/>
  </p:handoutMasterIdLst>
  <p:sldIdLst>
    <p:sldId id="256" r:id="rId3"/>
    <p:sldId id="309" r:id="rId4"/>
    <p:sldId id="310" r:id="rId5"/>
    <p:sldId id="311" r:id="rId6"/>
    <p:sldId id="315" r:id="rId7"/>
    <p:sldId id="305" r:id="rId8"/>
  </p:sldIdLst>
  <p:sldSz cx="9144000" cy="6858000" type="overhead"/>
  <p:notesSz cx="6805613" cy="9944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8F8F8"/>
    <a:srgbClr val="EEEEEE"/>
    <a:srgbClr val="F4F4F4"/>
    <a:srgbClr val="E4E4E4"/>
    <a:srgbClr val="333399"/>
    <a:srgbClr val="CD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24" autoAdjust="0"/>
  </p:normalViewPr>
  <p:slideViewPr>
    <p:cSldViewPr>
      <p:cViewPr>
        <p:scale>
          <a:sx n="100" d="100"/>
          <a:sy n="100" d="100"/>
        </p:scale>
        <p:origin x="-11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73813" y="9529763"/>
            <a:ext cx="369887" cy="322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32" tIns="44914" rIns="91432" bIns="44914" anchor="ctr">
            <a:spAutoFit/>
          </a:bodyPr>
          <a:lstStyle/>
          <a:p>
            <a:pPr algn="r" defTabSz="923925" eaLnBrk="0" hangingPunct="0">
              <a:defRPr/>
            </a:pPr>
            <a:fld id="{A54CA90D-C47B-417A-9F2B-2E60E9DD3558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3925" eaLnBrk="0" hangingPunct="0"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1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1088" y="869950"/>
            <a:ext cx="4645025" cy="3482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102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7575"/>
            <a:ext cx="4989513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2" tIns="44914" rIns="91432" bIns="44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notatmalstiler i delmalen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052" name="Rectangle 1028"/>
          <p:cNvSpPr>
            <a:spLocks noChangeArrowheads="1"/>
          </p:cNvSpPr>
          <p:nvPr/>
        </p:nvSpPr>
        <p:spPr bwMode="auto">
          <a:xfrm>
            <a:off x="6373813" y="9529763"/>
            <a:ext cx="369887" cy="322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32" tIns="44914" rIns="91432" bIns="44914" anchor="ctr">
            <a:spAutoFit/>
          </a:bodyPr>
          <a:lstStyle/>
          <a:p>
            <a:pPr algn="r" defTabSz="923925" eaLnBrk="0" hangingPunct="0">
              <a:defRPr/>
            </a:pPr>
            <a:fld id="{5A123EAC-2F7F-47BC-9C60-5163FCCB6DE3}" type="slidenum">
              <a:rPr lang="nb-NO" sz="1400">
                <a:solidFill>
                  <a:schemeClr val="tx1"/>
                </a:solidFill>
                <a:latin typeface="Times New Roman" pitchFamily="18" charset="0"/>
              </a:rPr>
              <a:pPr algn="r" defTabSz="923925" eaLnBrk="0" hangingPunct="0">
                <a:defRPr/>
              </a:pPr>
              <a:t>‹#›</a:t>
            </a:fld>
            <a:endParaRPr lang="nb-NO" sz="1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649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r" eaLnBrk="0" hangingPunct="0">
              <a:defRPr/>
            </a:pPr>
            <a:fld id="{4C6FF5B8-CE04-4C5D-8405-FB30B0DD3B6F}" type="slidenum">
              <a:rPr lang="nb-NO" sz="1400" b="1">
                <a:solidFill>
                  <a:schemeClr val="bg1"/>
                </a:solidFill>
              </a:rPr>
              <a:pPr algn="r" eaLnBrk="0" hangingPunct="0">
                <a:defRPr/>
              </a:pPr>
              <a:t>‹#›</a:t>
            </a:fld>
            <a:endParaRPr lang="nb-NO" sz="1400" b="1">
              <a:solidFill>
                <a:schemeClr val="bg1"/>
              </a:solidFill>
            </a:endParaRPr>
          </a:p>
        </p:txBody>
      </p:sp>
      <p:pic>
        <p:nvPicPr>
          <p:cNvPr id="5" name="Picture 36" descr="Hovedsi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W:\cree\img\cree6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03188"/>
            <a:ext cx="1295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 i malen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AA037-1A42-4121-85E8-E025638BC7FE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CCC97-0D18-4E07-903E-B58A3D06ACC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21DEB-850D-4B67-85D9-7DAFCF92F96F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9CD9-D820-465B-B80B-CE26E7A8714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7233-68A0-4162-B786-43FEAF76B2C3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3C33A-48CF-42E6-8678-D3DB4ACB27B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8382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8382000" cy="46482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56F74-0C92-46D7-9764-4C134D75E90E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ED98F-635E-40C1-BF82-8F9B0FEA17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8305800" y="76200"/>
            <a:ext cx="6858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/>
          <a:lstStyle/>
          <a:p>
            <a:pPr algn="r" eaLnBrk="0" hangingPunct="0">
              <a:defRPr/>
            </a:pPr>
            <a:fld id="{1F014DB7-9920-428D-BE7C-5A454A900B4B}" type="slidenum">
              <a:rPr lang="nb-NO" sz="1400" b="1">
                <a:solidFill>
                  <a:srgbClr val="FFFFFF"/>
                </a:solidFill>
              </a:rPr>
              <a:pPr algn="r" eaLnBrk="0" hangingPunct="0">
                <a:defRPr/>
              </a:pPr>
              <a:t>‹#›</a:t>
            </a:fld>
            <a:endParaRPr lang="nb-NO" sz="1400" b="1">
              <a:solidFill>
                <a:srgbClr val="FFFFFF"/>
              </a:solidFill>
            </a:endParaRPr>
          </a:p>
        </p:txBody>
      </p:sp>
      <p:pic>
        <p:nvPicPr>
          <p:cNvPr id="5" name="Picture 36" descr="Hovedsi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7162800" cy="1295400"/>
          </a:xfrm>
        </p:spPr>
        <p:txBody>
          <a:bodyPr/>
          <a:lstStyle>
            <a:lvl1pPr>
              <a:defRPr sz="3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nb-NO" noProof="0" smtClean="0"/>
              <a:t>Klikk for å redigere tittelstil i malen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162800" cy="2438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477000"/>
            <a:ext cx="1143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3FCE-8F4D-4819-8969-C808460411B7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267200" y="6477000"/>
            <a:ext cx="2819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4400" y="6477000"/>
            <a:ext cx="3937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E7E1-7155-4DEC-8F68-9CBAB6DF098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46C23-992E-4EDA-9964-0179EC73B159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15CD0-7465-4BB0-B633-BA7F6A01B77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45602-442F-4537-A946-6050539B47A0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B6B12-F414-46A2-A860-790F08ADDEE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F8D56-841A-4E9B-9F0D-D6E1DAB080B8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025-F7F4-4AE6-B6E8-CE3B59FA0CE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3E8C5-5689-480A-B888-1FF83617034E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96B0B-4BFA-40B9-8558-2F868B6B526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E9A42-C1CA-4F3E-A899-88221A1828F4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87707-07B5-4CB6-B8D9-7179B075179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7F3AB-9BF9-40D2-A0FD-F4C8C0BBC586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D9D7-5E12-4643-9A36-AFD2E2380E9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E1171-190E-4D0D-B278-C55234D2A8C4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653E-2AE2-4FAC-AC5A-7135BFAA295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CD52-2A86-4C08-A8E4-82F3D77154D7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9D939-DAD0-4CE9-9CB3-D8554B84800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411D7-C00D-4117-A27C-560117FE92D0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55736-3D5E-4FB3-84BF-9CF1EF26DA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81238-7682-4C97-8AF9-4C758F2EF494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E1D5-3DF6-448D-B2F5-0D89E9F14C9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19900" y="762000"/>
            <a:ext cx="2095500" cy="5638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6134100" cy="5638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9D16A-600C-432E-AEE5-155557C011E6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A6C60-FE75-45BD-B2CA-8F882F836AC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3B3B2-5DCF-4FF8-8DC8-44259BA7AB53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118E0-B510-45D5-AB9B-998D659A95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FAB0A-466A-4C37-9AC6-3EE155FAD836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656EA-DFD6-46E3-B6E6-8A89E97DC3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CD1C6-132F-4270-AC8E-3C692E55DD4A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D9F2-7F14-40B9-9F74-074341C585D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2173-261E-4A6E-8E23-6EA649CF8E4E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5017-AA4D-496C-84E3-86B48930219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113D3-7C27-4F01-81E7-62A689D2FD2F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A8DB2-B872-402A-B118-4B0E097BE66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0E2C-AFDB-4A33-8FAB-7D6AF95BA9B6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F802-8E76-4E33-A0C5-FC9D26D1FA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0A2E-CCC5-4BD3-85ED-E197191D558A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79292-D881-4122-A376-FE9B277F85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tekststilene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EEF988A9-8ADC-463C-BCA6-87DF559F67D2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pic>
        <p:nvPicPr>
          <p:cNvPr id="1030" name="Picture 47" descr="Hovedside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67947AE7-922A-4285-A1CB-FBCA97F892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2" name="Picture 7" descr="W:\cree\img\cree6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908175" y="103188"/>
            <a:ext cx="1295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  <p:sldLayoutId id="214748371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tekststilene i delmalen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516688"/>
            <a:ext cx="990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1E6ED35-C0EE-43F6-975B-0473F41A6A36}" type="datetime1">
              <a:rPr lang="nb-NO"/>
              <a:pPr>
                <a:defRPr/>
              </a:pPr>
              <a:t>30.10.2013</a:t>
            </a:fld>
            <a:endParaRPr lang="nb-NO"/>
          </a:p>
        </p:txBody>
      </p:sp>
      <p:sp>
        <p:nvSpPr>
          <p:cNvPr id="4302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29200" y="6516688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nb-NO"/>
              <a:t>Fordrag et eller annet sted</a:t>
            </a:r>
          </a:p>
        </p:txBody>
      </p:sp>
      <p:pic>
        <p:nvPicPr>
          <p:cNvPr id="14342" name="Picture 47" descr="Hovedside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05575"/>
            <a:ext cx="469900" cy="239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D27902E-004D-4587-A2C6-E97566A2B12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46063" indent="-246063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SzPct val="13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3575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000000"/>
          </a:solidFill>
          <a:latin typeface="+mn-lt"/>
        </a:defRPr>
      </a:lvl2pPr>
      <a:lvl3pPr marL="1049338" indent="-195263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>
          <a:solidFill>
            <a:srgbClr val="000000"/>
          </a:solidFill>
          <a:latin typeface="+mn-lt"/>
        </a:defRPr>
      </a:lvl3pPr>
      <a:lvl4pPr marL="1616075" indent="-2825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1600">
          <a:solidFill>
            <a:srgbClr val="000000"/>
          </a:solidFill>
          <a:latin typeface="+mn-lt"/>
        </a:defRPr>
      </a:lvl4pPr>
      <a:lvl5pPr marL="2112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70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027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84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41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nb-NO" sz="3400" dirty="0" err="1" smtClean="0"/>
              <a:t>Economic</a:t>
            </a:r>
            <a:r>
              <a:rPr lang="nb-NO" sz="3400" dirty="0" smtClean="0"/>
              <a:t> </a:t>
            </a:r>
            <a:r>
              <a:rPr lang="nb-NO" sz="3400" dirty="0"/>
              <a:t>M</a:t>
            </a:r>
            <a:r>
              <a:rPr lang="nb-NO" sz="3400" dirty="0" smtClean="0"/>
              <a:t>odels for Energy and </a:t>
            </a:r>
            <a:r>
              <a:rPr lang="nb-NO" sz="3400" dirty="0" err="1" smtClean="0"/>
              <a:t>Environmental</a:t>
            </a:r>
            <a:r>
              <a:rPr lang="nb-NO" sz="3400" dirty="0" smtClean="0"/>
              <a:t> </a:t>
            </a:r>
            <a:r>
              <a:rPr lang="nb-NO" sz="3400" dirty="0" err="1" smtClean="0"/>
              <a:t>analysis</a:t>
            </a:r>
            <a:endParaRPr lang="nb-NO" sz="3400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mtClean="0"/>
              <a:t>CREE/CENSES Model Forum</a:t>
            </a:r>
          </a:p>
          <a:p>
            <a:r>
              <a:rPr lang="nb-NO" smtClean="0"/>
              <a:t>24. October 2013 </a:t>
            </a:r>
          </a:p>
          <a:p>
            <a:r>
              <a:rPr lang="nb-NO" smtClean="0"/>
              <a:t>Brita Bye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rgbClr val="003399"/>
                </a:solidFill>
              </a:rPr>
              <a:t>Macroeconomic numerical models at Statistics Norway</a:t>
            </a:r>
            <a:endParaRPr lang="nb-NO" smtClean="0"/>
          </a:p>
        </p:txBody>
      </p:sp>
      <p:sp>
        <p:nvSpPr>
          <p:cNvPr id="57346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3399"/>
              </a:buClr>
            </a:pPr>
            <a:r>
              <a:rPr lang="nb-NO" sz="2000" smtClean="0"/>
              <a:t>Short/medium term macroeconometric models, KVARTS/MODAG 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Short term forecasting – no emissions modelled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MODAG used by the Ministry of Finance for the annual National budget (white book).</a:t>
            </a:r>
          </a:p>
          <a:p>
            <a:pPr lvl="2">
              <a:buClr>
                <a:srgbClr val="003399"/>
              </a:buClr>
            </a:pPr>
            <a:r>
              <a:rPr lang="nb-NO" sz="2000" smtClean="0"/>
              <a:t>Emissions of CO2</a:t>
            </a:r>
          </a:p>
          <a:p>
            <a:pPr>
              <a:buClr>
                <a:srgbClr val="003399"/>
              </a:buClr>
            </a:pPr>
            <a:r>
              <a:rPr lang="nb-NO" sz="2000" smtClean="0"/>
              <a:t>Long term computable general equilibrium (CGE) models:  MSG model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Regularly used by the Ministry of Finance for long term forecasting and policy analyses (Ministry of Finance, 2013)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Emission forecasting (Kyoto gases, So2, NOx, etc) 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KLIMAKUR2020 (2010)</a:t>
            </a:r>
          </a:p>
          <a:p>
            <a:endParaRPr lang="nb-NO" smtClean="0"/>
          </a:p>
        </p:txBody>
      </p:sp>
      <p:sp>
        <p:nvSpPr>
          <p:cNvPr id="57347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9E1C64-F2BC-4852-B41D-16A854AA1141}" type="slidenum">
              <a:rPr lang="nb-NO" smtClean="0"/>
              <a:pPr/>
              <a:t>2</a:t>
            </a:fld>
            <a:endParaRPr lang="nb-NO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rgbClr val="003399"/>
                </a:solidFill>
              </a:rPr>
              <a:t>Integrated CGE-models - Background</a:t>
            </a:r>
            <a:endParaRPr lang="nb-NO" smtClean="0"/>
          </a:p>
        </p:txBody>
      </p:sp>
      <p:sp>
        <p:nvSpPr>
          <p:cNvPr id="58370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3399"/>
              </a:buClr>
            </a:pPr>
            <a:r>
              <a:rPr lang="nb-NO" smtClean="0"/>
              <a:t>Multi sectoral, multi-purpose general equilibrium models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Early approach (Johansen, 1960)</a:t>
            </a:r>
          </a:p>
          <a:p>
            <a:pPr lvl="1">
              <a:buClr>
                <a:srgbClr val="003399"/>
              </a:buClr>
            </a:pPr>
            <a:r>
              <a:rPr lang="nb-NO" smtClean="0"/>
              <a:t>Current model, MSG-6, Heide et al (2004)</a:t>
            </a:r>
          </a:p>
          <a:p>
            <a:pPr>
              <a:buClr>
                <a:srgbClr val="003399"/>
              </a:buClr>
            </a:pPr>
            <a:r>
              <a:rPr lang="nb-NO" smtClean="0"/>
              <a:t>Resource statistics (Energy and Environment, 1980-ies)</a:t>
            </a:r>
          </a:p>
          <a:p>
            <a:pPr>
              <a:buClr>
                <a:srgbClr val="003399"/>
              </a:buClr>
            </a:pPr>
            <a:r>
              <a:rPr lang="nb-NO" smtClean="0"/>
              <a:t>Integrated Economy-Energy-Environment models since 1980-ies</a:t>
            </a:r>
          </a:p>
          <a:p>
            <a:pPr>
              <a:buClr>
                <a:srgbClr val="003399"/>
              </a:buClr>
            </a:pPr>
            <a:r>
              <a:rPr lang="nb-NO" smtClean="0"/>
              <a:t>Consistent framework for economic, energy and emission projections, evaluation of e.g. climate policies</a:t>
            </a:r>
          </a:p>
          <a:p>
            <a:pPr>
              <a:buClr>
                <a:srgbClr val="003399"/>
              </a:buClr>
            </a:pPr>
            <a:r>
              <a:rPr lang="nb-NO" smtClean="0"/>
              <a:t>Mitigation – not adaptation</a:t>
            </a:r>
          </a:p>
          <a:p>
            <a:endParaRPr lang="nb-NO" smtClean="0"/>
          </a:p>
        </p:txBody>
      </p:sp>
      <p:sp>
        <p:nvSpPr>
          <p:cNvPr id="58371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2B330F-F282-468D-8303-76DC75E8D42A}" type="slidenum">
              <a:rPr lang="nb-NO" smtClean="0"/>
              <a:pPr/>
              <a:t>3</a:t>
            </a:fld>
            <a:endParaRPr lang="nb-NO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>
                <a:solidFill>
                  <a:srgbClr val="003399"/>
                </a:solidFill>
              </a:rPr>
              <a:t>The MSG-6 model </a:t>
            </a:r>
            <a:endParaRPr lang="nb-NO" smtClean="0"/>
          </a:p>
        </p:txBody>
      </p:sp>
      <p:sp>
        <p:nvSpPr>
          <p:cNvPr id="59394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3399"/>
              </a:buClr>
            </a:pPr>
            <a:r>
              <a:rPr lang="nb-NO" sz="2000" smtClean="0"/>
              <a:t>Optimising dynamic consumers and producers (detailed modelling)</a:t>
            </a:r>
          </a:p>
          <a:p>
            <a:pPr>
              <a:lnSpc>
                <a:spcPct val="90000"/>
              </a:lnSpc>
              <a:buClr>
                <a:srgbClr val="003399"/>
              </a:buClr>
            </a:pPr>
            <a:r>
              <a:rPr lang="nb-NO" sz="2000" smtClean="0"/>
              <a:t>Production and consumption structures of the Norwegian economy </a:t>
            </a:r>
          </a:p>
          <a:p>
            <a:pPr>
              <a:lnSpc>
                <a:spcPct val="90000"/>
              </a:lnSpc>
              <a:buClr>
                <a:srgbClr val="003399"/>
              </a:buClr>
            </a:pPr>
            <a:r>
              <a:rPr lang="nb-NO" sz="2000" smtClean="0"/>
              <a:t>Public policies, direct and indirect (incl environmental and energy) taxes  and transfers</a:t>
            </a:r>
          </a:p>
          <a:p>
            <a:pPr>
              <a:buClr>
                <a:srgbClr val="003399"/>
              </a:buClr>
            </a:pPr>
            <a:r>
              <a:rPr lang="nb-NO" sz="2000" smtClean="0"/>
              <a:t>Determines domestic investments, production, consumption, export, import, and wealth accumulation</a:t>
            </a:r>
          </a:p>
          <a:p>
            <a:pPr>
              <a:buClr>
                <a:srgbClr val="003399"/>
              </a:buClr>
            </a:pPr>
            <a:r>
              <a:rPr lang="nb-NO" sz="2000" smtClean="0"/>
              <a:t>Reallocations of resources </a:t>
            </a:r>
          </a:p>
          <a:p>
            <a:pPr lvl="1">
              <a:buClr>
                <a:srgbClr val="003399"/>
              </a:buClr>
            </a:pPr>
            <a:r>
              <a:rPr lang="nb-NO" sz="1600" smtClean="0"/>
              <a:t>between industries </a:t>
            </a:r>
          </a:p>
          <a:p>
            <a:pPr lvl="1">
              <a:buClr>
                <a:srgbClr val="003399"/>
              </a:buClr>
            </a:pPr>
            <a:r>
              <a:rPr lang="nb-NO" sz="1600" smtClean="0"/>
              <a:t>from leisure to labour </a:t>
            </a:r>
          </a:p>
          <a:p>
            <a:pPr lvl="1">
              <a:buClr>
                <a:srgbClr val="003399"/>
              </a:buClr>
            </a:pPr>
            <a:r>
              <a:rPr lang="nb-NO" sz="1600" smtClean="0"/>
              <a:t>between consumption and savings</a:t>
            </a:r>
          </a:p>
          <a:p>
            <a:pPr>
              <a:buClr>
                <a:srgbClr val="003399"/>
              </a:buClr>
            </a:pPr>
            <a:r>
              <a:rPr lang="nb-NO" smtClean="0"/>
              <a:t> </a:t>
            </a:r>
            <a:r>
              <a:rPr lang="nb-NO" sz="2000" smtClean="0"/>
              <a:t>&gt; Measure economic welfare (total discounted utility) effects of different policies</a:t>
            </a:r>
          </a:p>
          <a:p>
            <a:endParaRPr lang="nb-NO" smtClean="0"/>
          </a:p>
        </p:txBody>
      </p:sp>
      <p:sp>
        <p:nvSpPr>
          <p:cNvPr id="59395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733B6E-9DE3-4B27-B0E9-CFD0D3473898}" type="slidenum">
              <a:rPr lang="nb-NO" smtClean="0"/>
              <a:pPr/>
              <a:t>4</a:t>
            </a:fld>
            <a:endParaRPr lang="nb-NO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mtClean="0"/>
              <a:t>Climate analyses and the MSG6-model: </a:t>
            </a:r>
            <a:br>
              <a:rPr lang="nb-NO" smtClean="0"/>
            </a:br>
            <a:r>
              <a:rPr lang="nb-NO" smtClean="0"/>
              <a:t>shortcomings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003399"/>
              </a:buClr>
              <a:defRPr/>
            </a:pPr>
            <a:r>
              <a:rPr lang="nb-NO" sz="2000" dirty="0"/>
              <a:t>Small, </a:t>
            </a:r>
            <a:r>
              <a:rPr lang="nb-NO" sz="2000" dirty="0" err="1"/>
              <a:t>open</a:t>
            </a:r>
            <a:r>
              <a:rPr lang="nb-NO" sz="2000" dirty="0"/>
              <a:t> </a:t>
            </a:r>
            <a:r>
              <a:rPr lang="nb-NO" sz="2000" dirty="0" err="1"/>
              <a:t>economy</a:t>
            </a:r>
            <a:r>
              <a:rPr lang="nb-NO" sz="2000" dirty="0"/>
              <a:t> </a:t>
            </a:r>
            <a:r>
              <a:rPr lang="nb-NO" sz="2000" dirty="0" err="1"/>
              <a:t>characteristics</a:t>
            </a:r>
            <a:r>
              <a:rPr lang="nb-NO" sz="2000" dirty="0"/>
              <a:t>  </a:t>
            </a:r>
            <a:r>
              <a:rPr lang="nb-NO" sz="2000" dirty="0" smtClean="0"/>
              <a:t>-&gt;</a:t>
            </a:r>
          </a:p>
          <a:p>
            <a:pPr lvl="1">
              <a:lnSpc>
                <a:spcPct val="90000"/>
              </a:lnSpc>
              <a:buClr>
                <a:srgbClr val="003399"/>
              </a:buClr>
              <a:defRPr/>
            </a:pPr>
            <a:r>
              <a:rPr lang="nb-NO" sz="1600" dirty="0" err="1" smtClean="0"/>
              <a:t>Exogenous</a:t>
            </a:r>
            <a:r>
              <a:rPr lang="nb-NO" sz="1600" dirty="0" smtClean="0"/>
              <a:t> </a:t>
            </a:r>
            <a:r>
              <a:rPr lang="nb-NO" sz="1600" dirty="0" err="1" smtClean="0"/>
              <a:t>world</a:t>
            </a:r>
            <a:r>
              <a:rPr lang="nb-NO" sz="1600" dirty="0" smtClean="0"/>
              <a:t> </a:t>
            </a:r>
            <a:r>
              <a:rPr lang="nb-NO" sz="1600" dirty="0" err="1" smtClean="0"/>
              <a:t>market</a:t>
            </a:r>
            <a:r>
              <a:rPr lang="nb-NO" sz="1600" dirty="0" smtClean="0"/>
              <a:t> </a:t>
            </a:r>
            <a:r>
              <a:rPr lang="nb-NO" sz="1600" dirty="0" err="1" smtClean="0"/>
              <a:t>prices</a:t>
            </a:r>
            <a:r>
              <a:rPr lang="nb-NO" sz="1600" dirty="0" smtClean="0"/>
              <a:t> -&gt; No </a:t>
            </a:r>
            <a:r>
              <a:rPr lang="nb-NO" sz="1600" dirty="0"/>
              <a:t>terms-</a:t>
            </a:r>
            <a:r>
              <a:rPr lang="nb-NO" sz="1600" dirty="0" err="1"/>
              <a:t>of</a:t>
            </a:r>
            <a:r>
              <a:rPr lang="nb-NO" sz="1600" dirty="0"/>
              <a:t>-trade </a:t>
            </a:r>
            <a:r>
              <a:rPr lang="nb-NO" sz="1600" dirty="0" err="1" smtClean="0"/>
              <a:t>effects</a:t>
            </a:r>
            <a:endParaRPr lang="nb-NO" sz="1600" dirty="0" smtClean="0"/>
          </a:p>
          <a:p>
            <a:pPr lvl="1">
              <a:lnSpc>
                <a:spcPct val="90000"/>
              </a:lnSpc>
              <a:buClr>
                <a:srgbClr val="003399"/>
              </a:buClr>
              <a:defRPr/>
            </a:pPr>
            <a:r>
              <a:rPr lang="nb-NO" sz="1600" dirty="0" err="1" smtClean="0"/>
              <a:t>Climate</a:t>
            </a:r>
            <a:r>
              <a:rPr lang="nb-NO" sz="1600" dirty="0" smtClean="0"/>
              <a:t> </a:t>
            </a:r>
            <a:r>
              <a:rPr lang="nb-NO" sz="1600" dirty="0" err="1" smtClean="0"/>
              <a:t>policies</a:t>
            </a:r>
            <a:r>
              <a:rPr lang="nb-NO" sz="1600" dirty="0" smtClean="0"/>
              <a:t> </a:t>
            </a:r>
            <a:r>
              <a:rPr lang="nb-NO" sz="1600" dirty="0" err="1" smtClean="0"/>
              <a:t>are</a:t>
            </a:r>
            <a:r>
              <a:rPr lang="nb-NO" sz="1600" dirty="0" smtClean="0"/>
              <a:t> regional/global -&gt; </a:t>
            </a:r>
            <a:r>
              <a:rPr lang="nb-NO" sz="1600" dirty="0" err="1" smtClean="0"/>
              <a:t>Interactions</a:t>
            </a:r>
            <a:r>
              <a:rPr lang="nb-NO" sz="1600" dirty="0" smtClean="0"/>
              <a:t> </a:t>
            </a:r>
            <a:r>
              <a:rPr lang="nb-NO" sz="1600" dirty="0" err="1" smtClean="0"/>
              <a:t>with</a:t>
            </a:r>
            <a:r>
              <a:rPr lang="nb-NO" sz="1600" dirty="0" smtClean="0"/>
              <a:t> </a:t>
            </a:r>
            <a:r>
              <a:rPr lang="nb-NO" sz="1600" dirty="0" err="1" smtClean="0"/>
              <a:t>other</a:t>
            </a:r>
            <a:r>
              <a:rPr lang="nb-NO" sz="1600" dirty="0" smtClean="0"/>
              <a:t> </a:t>
            </a:r>
            <a:r>
              <a:rPr lang="nb-NO" sz="1600" dirty="0" err="1" smtClean="0"/>
              <a:t>economies</a:t>
            </a:r>
            <a:r>
              <a:rPr lang="nb-NO" sz="1600" dirty="0"/>
              <a:t> </a:t>
            </a:r>
            <a:r>
              <a:rPr lang="nb-NO" sz="1600" dirty="0" smtClean="0"/>
              <a:t>(EU) and Rest </a:t>
            </a:r>
            <a:r>
              <a:rPr lang="nb-NO" sz="1600" dirty="0" err="1" smtClean="0"/>
              <a:t>of</a:t>
            </a:r>
            <a:r>
              <a:rPr lang="nb-NO" sz="1600" dirty="0" smtClean="0"/>
              <a:t> </a:t>
            </a:r>
            <a:r>
              <a:rPr lang="nb-NO" sz="1600" dirty="0" err="1" smtClean="0"/>
              <a:t>the</a:t>
            </a:r>
            <a:r>
              <a:rPr lang="nb-NO" sz="1600" dirty="0" smtClean="0"/>
              <a:t> World</a:t>
            </a:r>
            <a:endParaRPr lang="nb-NO" sz="1600" dirty="0"/>
          </a:p>
          <a:p>
            <a:pPr>
              <a:buClr>
                <a:srgbClr val="003399"/>
              </a:buClr>
              <a:defRPr/>
            </a:pPr>
            <a:r>
              <a:rPr lang="nb-NO" sz="2000" dirty="0" err="1"/>
              <a:t>Technological</a:t>
            </a:r>
            <a:r>
              <a:rPr lang="nb-NO" sz="2000" dirty="0"/>
              <a:t> </a:t>
            </a:r>
            <a:r>
              <a:rPr lang="nb-NO" sz="2000" dirty="0" err="1" smtClean="0"/>
              <a:t>change</a:t>
            </a:r>
            <a:r>
              <a:rPr lang="nb-NO" sz="2000" dirty="0" smtClean="0"/>
              <a:t> </a:t>
            </a:r>
            <a:r>
              <a:rPr lang="nb-NO" sz="2000" dirty="0" err="1" smtClean="0"/>
              <a:t>are</a:t>
            </a:r>
            <a:r>
              <a:rPr lang="nb-NO" sz="2000" dirty="0" smtClean="0"/>
              <a:t> </a:t>
            </a:r>
            <a:r>
              <a:rPr lang="nb-NO" sz="2000" dirty="0" err="1" smtClean="0"/>
              <a:t>exogenous</a:t>
            </a:r>
            <a:r>
              <a:rPr lang="nb-NO" sz="2000" dirty="0" smtClean="0"/>
              <a:t> </a:t>
            </a:r>
            <a:endParaRPr lang="nb-NO" sz="2000" dirty="0"/>
          </a:p>
          <a:p>
            <a:pPr lvl="1">
              <a:buClr>
                <a:srgbClr val="003399"/>
              </a:buClr>
              <a:defRPr/>
            </a:pPr>
            <a:r>
              <a:rPr lang="nb-NO" sz="1600" dirty="0" smtClean="0"/>
              <a:t>Models </a:t>
            </a:r>
            <a:r>
              <a:rPr lang="nb-NO" sz="1600" dirty="0" err="1" smtClean="0"/>
              <a:t>only</a:t>
            </a:r>
            <a:r>
              <a:rPr lang="nb-NO" sz="1600" dirty="0" smtClean="0"/>
              <a:t> </a:t>
            </a:r>
            <a:r>
              <a:rPr lang="nb-NO" sz="1600" dirty="0" err="1" smtClean="0"/>
              <a:t>substition</a:t>
            </a:r>
            <a:r>
              <a:rPr lang="nb-NO" sz="1600" dirty="0" smtClean="0"/>
              <a:t>- </a:t>
            </a:r>
            <a:r>
              <a:rPr lang="nb-NO" sz="1600" dirty="0"/>
              <a:t>and </a:t>
            </a:r>
            <a:r>
              <a:rPr lang="nb-NO" sz="1600" dirty="0" err="1"/>
              <a:t>scale</a:t>
            </a:r>
            <a:r>
              <a:rPr lang="nb-NO" sz="1600" dirty="0"/>
              <a:t> </a:t>
            </a:r>
            <a:r>
              <a:rPr lang="nb-NO" sz="1600" dirty="0" err="1"/>
              <a:t>effects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</a:t>
            </a:r>
            <a:r>
              <a:rPr lang="nb-NO" sz="1600" dirty="0" err="1"/>
              <a:t>climate</a:t>
            </a:r>
            <a:r>
              <a:rPr lang="nb-NO" sz="1600" dirty="0"/>
              <a:t> </a:t>
            </a:r>
            <a:r>
              <a:rPr lang="nb-NO" sz="1600" dirty="0" err="1" smtClean="0"/>
              <a:t>policies</a:t>
            </a:r>
            <a:endParaRPr lang="nb-NO" sz="1600" dirty="0" smtClean="0"/>
          </a:p>
          <a:p>
            <a:pPr>
              <a:buClr>
                <a:srgbClr val="003399"/>
              </a:buClr>
              <a:defRPr/>
            </a:pPr>
            <a:r>
              <a:rPr lang="nb-NO" dirty="0" smtClean="0"/>
              <a:t>New </a:t>
            </a:r>
            <a:r>
              <a:rPr lang="nb-NO" dirty="0" err="1" smtClean="0"/>
              <a:t>technologies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important</a:t>
            </a:r>
            <a:r>
              <a:rPr lang="nb-NO" dirty="0" smtClean="0"/>
              <a:t> for </a:t>
            </a:r>
            <a:r>
              <a:rPr lang="nb-NO" dirty="0" err="1" smtClean="0"/>
              <a:t>climate</a:t>
            </a:r>
            <a:r>
              <a:rPr lang="nb-NO" dirty="0" smtClean="0"/>
              <a:t> analyses:</a:t>
            </a:r>
          </a:p>
          <a:p>
            <a:pPr>
              <a:buClr>
                <a:srgbClr val="003399"/>
              </a:buClr>
              <a:defRPr/>
            </a:pPr>
            <a:r>
              <a:rPr lang="nb-NO" sz="2000" dirty="0" err="1" smtClean="0"/>
              <a:t>Diffusion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new</a:t>
            </a:r>
            <a:r>
              <a:rPr lang="nb-NO" sz="2000" dirty="0" smtClean="0"/>
              <a:t> </a:t>
            </a:r>
            <a:r>
              <a:rPr lang="nb-NO" sz="2000" dirty="0" err="1" smtClean="0"/>
              <a:t>climate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technologies</a:t>
            </a:r>
            <a:endParaRPr lang="nb-NO" sz="2000" dirty="0" smtClean="0"/>
          </a:p>
          <a:p>
            <a:pPr lvl="1">
              <a:buClr>
                <a:srgbClr val="003399"/>
              </a:buClr>
              <a:defRPr/>
            </a:pPr>
            <a:r>
              <a:rPr lang="nb-NO" dirty="0" err="1" smtClean="0"/>
              <a:t>Implementation</a:t>
            </a:r>
            <a:endParaRPr lang="nb-NO" dirty="0" smtClean="0"/>
          </a:p>
          <a:p>
            <a:pPr lvl="1">
              <a:buClr>
                <a:srgbClr val="003399"/>
              </a:buClr>
              <a:defRPr/>
            </a:pPr>
            <a:r>
              <a:rPr lang="nb-NO" dirty="0" err="1" smtClean="0"/>
              <a:t>Absorption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endParaRPr lang="nb-NO" dirty="0" smtClean="0"/>
          </a:p>
          <a:p>
            <a:pPr lvl="1">
              <a:buClr>
                <a:srgbClr val="003399"/>
              </a:buClr>
              <a:defRPr/>
            </a:pPr>
            <a:r>
              <a:rPr lang="nb-NO" dirty="0" smtClean="0"/>
              <a:t>Learning </a:t>
            </a:r>
            <a:r>
              <a:rPr lang="nb-NO" dirty="0" err="1" smtClean="0"/>
              <a:t>effects</a:t>
            </a:r>
            <a:endParaRPr lang="nb-NO" dirty="0" smtClean="0"/>
          </a:p>
          <a:p>
            <a:pPr>
              <a:buClr>
                <a:srgbClr val="003399"/>
              </a:buClr>
              <a:defRPr/>
            </a:pPr>
            <a:r>
              <a:rPr lang="nb-NO" sz="2000" dirty="0" err="1" smtClean="0"/>
              <a:t>Modeling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innovation</a:t>
            </a:r>
            <a:r>
              <a:rPr lang="nb-NO" sz="2000" dirty="0" smtClean="0"/>
              <a:t> </a:t>
            </a:r>
            <a:r>
              <a:rPr lang="nb-NO" sz="2000" dirty="0" err="1" smtClean="0"/>
              <a:t>processes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new</a:t>
            </a:r>
            <a:r>
              <a:rPr lang="nb-NO" sz="2000" dirty="0" smtClean="0"/>
              <a:t> </a:t>
            </a:r>
            <a:r>
              <a:rPr lang="nb-NO" sz="2000" dirty="0" err="1" smtClean="0"/>
              <a:t>climate</a:t>
            </a:r>
            <a:r>
              <a:rPr lang="nb-NO" sz="2000" dirty="0" smtClean="0"/>
              <a:t> </a:t>
            </a:r>
            <a:r>
              <a:rPr lang="nb-NO" sz="2000" dirty="0" err="1" smtClean="0"/>
              <a:t>technologies</a:t>
            </a:r>
            <a:endParaRPr lang="nb-NO" sz="2000" dirty="0" smtClean="0"/>
          </a:p>
          <a:p>
            <a:pPr lvl="1">
              <a:buClr>
                <a:srgbClr val="003399"/>
              </a:buClr>
              <a:defRPr/>
            </a:pPr>
            <a:r>
              <a:rPr lang="nb-NO" dirty="0" smtClean="0"/>
              <a:t>Research and Development (R&amp;D)</a:t>
            </a:r>
          </a:p>
          <a:p>
            <a:pPr marL="436562" lvl="1" indent="0">
              <a:buClr>
                <a:srgbClr val="003399"/>
              </a:buClr>
              <a:buFontTx/>
              <a:buNone/>
              <a:defRPr/>
            </a:pPr>
            <a:endParaRPr lang="nb-NO" dirty="0" smtClean="0"/>
          </a:p>
          <a:p>
            <a:pPr lvl="1">
              <a:buClr>
                <a:srgbClr val="003399"/>
              </a:buClr>
              <a:defRPr/>
            </a:pPr>
            <a:endParaRPr lang="nb-NO" dirty="0"/>
          </a:p>
          <a:p>
            <a:pPr>
              <a:defRPr/>
            </a:pPr>
            <a:endParaRPr lang="nb-NO" dirty="0"/>
          </a:p>
        </p:txBody>
      </p:sp>
      <p:sp>
        <p:nvSpPr>
          <p:cNvPr id="60419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48CBE1-E957-40A1-9A64-5D71B537533C}" type="slidenum">
              <a:rPr lang="nb-NO" smtClean="0"/>
              <a:pPr/>
              <a:t>5</a:t>
            </a:fld>
            <a:endParaRPr lang="nb-NO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37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966A05-188F-43E1-9131-0E763749E367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692150"/>
            <a:ext cx="8286750" cy="1279525"/>
          </a:xfrm>
        </p:spPr>
        <p:txBody>
          <a:bodyPr/>
          <a:lstStyle/>
          <a:p>
            <a:pPr algn="ctr">
              <a:defRPr/>
            </a:pPr>
            <a:r>
              <a:rPr lang="nb-NO" sz="3600" dirty="0" smtClean="0"/>
              <a:t>Three CGE </a:t>
            </a:r>
            <a:r>
              <a:rPr lang="nb-NO" sz="3600" dirty="0" err="1" smtClean="0"/>
              <a:t>models</a:t>
            </a:r>
            <a:r>
              <a:rPr lang="nb-NO" sz="3600" dirty="0" smtClean="0"/>
              <a:t> </a:t>
            </a:r>
            <a:r>
              <a:rPr lang="nb-NO" sz="3600" dirty="0"/>
              <a:t>for </a:t>
            </a:r>
            <a:r>
              <a:rPr lang="nb-NO" sz="3600" dirty="0" err="1" smtClean="0"/>
              <a:t>climate</a:t>
            </a:r>
            <a:r>
              <a:rPr lang="nb-NO" sz="3600" dirty="0" smtClean="0"/>
              <a:t> policy analyses</a:t>
            </a:r>
            <a:r>
              <a:rPr lang="nb-NO" sz="3600" dirty="0"/>
              <a:t/>
            </a:r>
            <a:br>
              <a:rPr lang="nb-NO" sz="3600" dirty="0"/>
            </a:br>
            <a:endParaRPr lang="nb-NO" sz="2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014788"/>
            <a:ext cx="8713787" cy="2438400"/>
          </a:xfrm>
        </p:spPr>
        <p:txBody>
          <a:bodyPr/>
          <a:lstStyle/>
          <a:p>
            <a:endParaRPr lang="nb-NO" smtClean="0"/>
          </a:p>
          <a:p>
            <a:pPr>
              <a:buClr>
                <a:srgbClr val="003399"/>
              </a:buClr>
              <a:buFontTx/>
              <a:buChar char="•"/>
            </a:pPr>
            <a:r>
              <a:rPr lang="nb-NO" smtClean="0"/>
              <a:t>Incorporate existing and future technologies (different approaches) –  Diffusion and innovation</a:t>
            </a:r>
          </a:p>
          <a:p>
            <a:pPr>
              <a:buFontTx/>
              <a:buChar char="•"/>
            </a:pPr>
            <a:r>
              <a:rPr lang="nb-NO" smtClean="0"/>
              <a:t>Norway in a global perspective</a:t>
            </a:r>
          </a:p>
          <a:p>
            <a:pPr>
              <a:buFontTx/>
              <a:buChar char="•"/>
            </a:pPr>
            <a:endParaRPr lang="nb-NO" smtClean="0"/>
          </a:p>
          <a:p>
            <a:endParaRPr lang="nb-NO" smtClean="0"/>
          </a:p>
        </p:txBody>
      </p:sp>
      <p:sp>
        <p:nvSpPr>
          <p:cNvPr id="61444" name="Text Box 8"/>
          <p:cNvSpPr txBox="1">
            <a:spLocks noChangeArrowheads="1"/>
          </p:cNvSpPr>
          <p:nvPr/>
        </p:nvSpPr>
        <p:spPr bwMode="auto">
          <a:xfrm>
            <a:off x="539750" y="1628775"/>
            <a:ext cx="2160588" cy="165576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1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MSG-TECH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hybrid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top-down/bottom-up</a:t>
            </a:r>
          </a:p>
        </p:txBody>
      </p:sp>
      <p:sp>
        <p:nvSpPr>
          <p:cNvPr id="61445" name="Text Box 9"/>
          <p:cNvSpPr txBox="1">
            <a:spLocks noChangeArrowheads="1"/>
          </p:cNvSpPr>
          <p:nvPr/>
        </p:nvSpPr>
        <p:spPr bwMode="auto">
          <a:xfrm>
            <a:off x="3419475" y="2636838"/>
            <a:ext cx="2305050" cy="1792287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3</a:t>
            </a:r>
            <a:br>
              <a:rPr lang="en-GB">
                <a:solidFill>
                  <a:srgbClr val="FFFFFF"/>
                </a:solidFill>
              </a:rPr>
            </a:br>
            <a:r>
              <a:rPr lang="en-GB">
                <a:solidFill>
                  <a:srgbClr val="FFFFFF"/>
                </a:solidFill>
              </a:rPr>
              <a:t>ITC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Endogenous technological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change</a:t>
            </a:r>
          </a:p>
          <a:p>
            <a:pPr algn="ctr" eaLnBrk="0" hangingPunct="0">
              <a:spcBef>
                <a:spcPct val="50000"/>
              </a:spcBef>
            </a:pPr>
            <a:endParaRPr lang="en-GB" sz="1400">
              <a:solidFill>
                <a:srgbClr val="FFFFFF"/>
              </a:solidFill>
            </a:endParaRPr>
          </a:p>
        </p:txBody>
      </p:sp>
      <p:sp>
        <p:nvSpPr>
          <p:cNvPr id="61446" name="Text Box 10"/>
          <p:cNvSpPr txBox="1">
            <a:spLocks noChangeArrowheads="1"/>
          </p:cNvSpPr>
          <p:nvPr/>
        </p:nvSpPr>
        <p:spPr bwMode="auto">
          <a:xfrm>
            <a:off x="6227763" y="1700213"/>
            <a:ext cx="2089150" cy="1655762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2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</a:rPr>
              <a:t>SNoW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Norway and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GB" sz="1400">
                <a:solidFill>
                  <a:srgbClr val="FFFFFF"/>
                </a:solidFill>
              </a:rPr>
              <a:t>Rest of the world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SB-norsk">
  <a:themeElements>
    <a:clrScheme name="SSB-norsk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SSB-nor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B-nor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-nors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-norsk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beidsfil norge 090219">
  <a:themeElements>
    <a:clrScheme name="Arbeidsfil norge 090219 9">
      <a:dk1>
        <a:srgbClr val="003399"/>
      </a:dk1>
      <a:lt1>
        <a:srgbClr val="FFFFFF"/>
      </a:lt1>
      <a:dk2>
        <a:srgbClr val="000000"/>
      </a:dk2>
      <a:lt2>
        <a:srgbClr val="B2B2B2"/>
      </a:lt2>
      <a:accent1>
        <a:srgbClr val="003399"/>
      </a:accent1>
      <a:accent2>
        <a:srgbClr val="008080"/>
      </a:accent2>
      <a:accent3>
        <a:srgbClr val="FFFFFF"/>
      </a:accent3>
      <a:accent4>
        <a:srgbClr val="002A82"/>
      </a:accent4>
      <a:accent5>
        <a:srgbClr val="AAADCA"/>
      </a:accent5>
      <a:accent6>
        <a:srgbClr val="007373"/>
      </a:accent6>
      <a:hlink>
        <a:srgbClr val="CC0000"/>
      </a:hlink>
      <a:folHlink>
        <a:srgbClr val="FFCC00"/>
      </a:folHlink>
    </a:clrScheme>
    <a:fontScheme name="Arbeidsfil norge 0902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beidsfil norge 09021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beidsfil norge 09021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8">
        <a:dk1>
          <a:srgbClr val="000099"/>
        </a:dk1>
        <a:lt1>
          <a:srgbClr val="FFFFFF"/>
        </a:lt1>
        <a:dk2>
          <a:srgbClr val="000000"/>
        </a:dk2>
        <a:lt2>
          <a:srgbClr val="B2B2B2"/>
        </a:lt2>
        <a:accent1>
          <a:srgbClr val="FF9900"/>
        </a:accent1>
        <a:accent2>
          <a:srgbClr val="008080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007373"/>
        </a:accent6>
        <a:hlink>
          <a:srgbClr val="FF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beidsfil norge 090219 9">
        <a:dk1>
          <a:srgbClr val="003399"/>
        </a:dk1>
        <a:lt1>
          <a:srgbClr val="FFFFFF"/>
        </a:lt1>
        <a:dk2>
          <a:srgbClr val="000000"/>
        </a:dk2>
        <a:lt2>
          <a:srgbClr val="B2B2B2"/>
        </a:lt2>
        <a:accent1>
          <a:srgbClr val="003399"/>
        </a:accent1>
        <a:accent2>
          <a:srgbClr val="008080"/>
        </a:accent2>
        <a:accent3>
          <a:srgbClr val="FFFFFF"/>
        </a:accent3>
        <a:accent4>
          <a:srgbClr val="002A82"/>
        </a:accent4>
        <a:accent5>
          <a:srgbClr val="AAADCA"/>
        </a:accent5>
        <a:accent6>
          <a:srgbClr val="00737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SSB-norsk</Template>
  <TotalTime>3733</TotalTime>
  <Pages>1</Pages>
  <Words>368</Words>
  <Application>Microsoft Office PowerPoint</Application>
  <PresentationFormat>Transparent</PresentationFormat>
  <Paragraphs>65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SSB-norsk</vt:lpstr>
      <vt:lpstr>Arbeidsfil norge 090219</vt:lpstr>
      <vt:lpstr>Economic Models for Energy and Environmental analysis</vt:lpstr>
      <vt:lpstr>Macroeconomic numerical models at Statistics Norway</vt:lpstr>
      <vt:lpstr>Integrated CGE-models - Background</vt:lpstr>
      <vt:lpstr>The MSG-6 model </vt:lpstr>
      <vt:lpstr>Climate analyses and the MSG6-model:  shortcomings </vt:lpstr>
      <vt:lpstr>Three CGE models for climate policy analyses </vt:lpstr>
    </vt:vector>
  </TitlesOfParts>
  <Company>Statistisk sentralbyrå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CGE-modell med fokus på energi og klima</dc:title>
  <dc:creator>Orvika Rosnes</dc:creator>
  <cp:lastModifiedBy>Bye, Brita</cp:lastModifiedBy>
  <cp:revision>237</cp:revision>
  <cp:lastPrinted>1999-08-31T12:20:00Z</cp:lastPrinted>
  <dcterms:created xsi:type="dcterms:W3CDTF">2011-11-03T10:06:36Z</dcterms:created>
  <dcterms:modified xsi:type="dcterms:W3CDTF">2013-10-30T08:38:20Z</dcterms:modified>
</cp:coreProperties>
</file>