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77" r:id="rId2"/>
    <p:sldId id="359" r:id="rId3"/>
    <p:sldId id="378" r:id="rId4"/>
    <p:sldId id="379" r:id="rId5"/>
    <p:sldId id="380" r:id="rId6"/>
    <p:sldId id="383" r:id="rId7"/>
    <p:sldId id="395" r:id="rId8"/>
    <p:sldId id="396" r:id="rId9"/>
    <p:sldId id="397" r:id="rId10"/>
    <p:sldId id="398" r:id="rId11"/>
    <p:sldId id="384" r:id="rId12"/>
    <p:sldId id="393" r:id="rId13"/>
    <p:sldId id="375" r:id="rId14"/>
    <p:sldId id="351" r:id="rId15"/>
    <p:sldId id="392" r:id="rId16"/>
    <p:sldId id="388" r:id="rId17"/>
    <p:sldId id="344" r:id="rId18"/>
    <p:sldId id="346" r:id="rId19"/>
    <p:sldId id="317" r:id="rId20"/>
    <p:sldId id="316" r:id="rId21"/>
    <p:sldId id="347" r:id="rId22"/>
    <p:sldId id="318" r:id="rId23"/>
    <p:sldId id="319" r:id="rId24"/>
    <p:sldId id="394" r:id="rId25"/>
    <p:sldId id="355" r:id="rId26"/>
    <p:sldId id="391" r:id="rId27"/>
    <p:sldId id="356" r:id="rId28"/>
    <p:sldId id="367" r:id="rId29"/>
    <p:sldId id="368" r:id="rId30"/>
    <p:sldId id="370" r:id="rId31"/>
    <p:sldId id="369" r:id="rId32"/>
    <p:sldId id="376" r:id="rId33"/>
    <p:sldId id="377" r:id="rId34"/>
    <p:sldId id="389" r:id="rId35"/>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10D35F0B-1EEB-49DA-AA8F-AAD9122A65BB}">
          <p14:sldIdLst>
            <p14:sldId id="277"/>
            <p14:sldId id="359"/>
            <p14:sldId id="378"/>
            <p14:sldId id="379"/>
            <p14:sldId id="380"/>
            <p14:sldId id="383"/>
            <p14:sldId id="395"/>
            <p14:sldId id="396"/>
            <p14:sldId id="397"/>
            <p14:sldId id="398"/>
            <p14:sldId id="384"/>
            <p14:sldId id="393"/>
            <p14:sldId id="375"/>
            <p14:sldId id="351"/>
            <p14:sldId id="392"/>
            <p14:sldId id="388"/>
            <p14:sldId id="344"/>
            <p14:sldId id="346"/>
            <p14:sldId id="317"/>
            <p14:sldId id="316"/>
            <p14:sldId id="347"/>
            <p14:sldId id="318"/>
            <p14:sldId id="319"/>
            <p14:sldId id="394"/>
            <p14:sldId id="355"/>
            <p14:sldId id="391"/>
            <p14:sldId id="356"/>
            <p14:sldId id="367"/>
            <p14:sldId id="368"/>
            <p14:sldId id="370"/>
            <p14:sldId id="369"/>
            <p14:sldId id="376"/>
            <p14:sldId id="377"/>
            <p14:sldId id="3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B2"/>
    <a:srgbClr val="C1EFFF"/>
    <a:srgbClr val="414042"/>
    <a:srgbClr val="DEDC00"/>
    <a:srgbClr val="F5DE00"/>
    <a:srgbClr val="A1A1A4"/>
    <a:srgbClr val="00A6DE"/>
    <a:srgbClr val="F2F2F3"/>
    <a:srgbClr val="D0D0D2"/>
    <a:srgbClr val="DD4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5" autoAdjust="0"/>
    <p:restoredTop sz="88661" autoAdjust="0"/>
  </p:normalViewPr>
  <p:slideViewPr>
    <p:cSldViewPr>
      <p:cViewPr varScale="1">
        <p:scale>
          <a:sx n="51" d="100"/>
          <a:sy n="51" d="100"/>
        </p:scale>
        <p:origin x="-102"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C0D9C-D432-4638-B7CA-2D500964F00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nb-NO"/>
        </a:p>
      </dgm:t>
    </dgm:pt>
    <dgm:pt modelId="{0C4C48AB-CC7F-43F8-8A7D-CE0F9E21CDF7}">
      <dgm:prSet phldrT="[Tekst]"/>
      <dgm:spPr/>
      <dgm:t>
        <a:bodyPr/>
        <a:lstStyle/>
        <a:p>
          <a:r>
            <a:rPr lang="nb-NO" dirty="0" smtClean="0"/>
            <a:t>Top-</a:t>
          </a:r>
          <a:r>
            <a:rPr lang="nb-NO" dirty="0" err="1" smtClean="0"/>
            <a:t>down</a:t>
          </a:r>
          <a:r>
            <a:rPr lang="nb-NO" dirty="0" smtClean="0"/>
            <a:t> </a:t>
          </a:r>
          <a:r>
            <a:rPr lang="nb-NO" dirty="0" err="1" smtClean="0"/>
            <a:t>models</a:t>
          </a:r>
          <a:endParaRPr lang="nb-NO" dirty="0"/>
        </a:p>
      </dgm:t>
    </dgm:pt>
    <dgm:pt modelId="{C5894430-C73C-4EA9-9526-EF5805574AE3}" type="parTrans" cxnId="{A3FFE14B-FE4E-4021-B064-CDD1AEC18C91}">
      <dgm:prSet/>
      <dgm:spPr/>
      <dgm:t>
        <a:bodyPr/>
        <a:lstStyle/>
        <a:p>
          <a:endParaRPr lang="nb-NO"/>
        </a:p>
      </dgm:t>
    </dgm:pt>
    <dgm:pt modelId="{7919492D-C352-4DF3-BDDD-111FDE22DE56}" type="sibTrans" cxnId="{A3FFE14B-FE4E-4021-B064-CDD1AEC18C91}">
      <dgm:prSet/>
      <dgm:spPr/>
      <dgm:t>
        <a:bodyPr/>
        <a:lstStyle/>
        <a:p>
          <a:endParaRPr lang="nb-NO"/>
        </a:p>
      </dgm:t>
    </dgm:pt>
    <dgm:pt modelId="{F971FC39-6610-43D4-B8AA-3D18BBBD4C48}">
      <dgm:prSet phldrT="[Tekst]"/>
      <dgm:spPr>
        <a:solidFill>
          <a:schemeClr val="accent4">
            <a:lumMod val="75000"/>
          </a:schemeClr>
        </a:solidFill>
      </dgm:spPr>
      <dgm:t>
        <a:bodyPr/>
        <a:lstStyle/>
        <a:p>
          <a:r>
            <a:rPr lang="en-US" dirty="0" smtClean="0"/>
            <a:t>Describe the interaction between the energy system and the </a:t>
          </a:r>
          <a:r>
            <a:rPr lang="en-US" dirty="0" err="1" smtClean="0"/>
            <a:t>econcomy</a:t>
          </a:r>
          <a:r>
            <a:rPr lang="en-US" dirty="0" smtClean="0"/>
            <a:t> as a whole</a:t>
          </a:r>
          <a:endParaRPr lang="nb-NO" dirty="0"/>
        </a:p>
      </dgm:t>
    </dgm:pt>
    <dgm:pt modelId="{C80D5633-E92C-43E1-BA9B-5CE65544E6BA}" type="parTrans" cxnId="{5C9FD3E1-E5CA-4544-BE89-88BF50140885}">
      <dgm:prSet/>
      <dgm:spPr/>
      <dgm:t>
        <a:bodyPr/>
        <a:lstStyle/>
        <a:p>
          <a:endParaRPr lang="nb-NO"/>
        </a:p>
      </dgm:t>
    </dgm:pt>
    <dgm:pt modelId="{5A076FA5-2D90-432D-98C8-72D434003094}" type="sibTrans" cxnId="{5C9FD3E1-E5CA-4544-BE89-88BF50140885}">
      <dgm:prSet/>
      <dgm:spPr/>
      <dgm:t>
        <a:bodyPr/>
        <a:lstStyle/>
        <a:p>
          <a:endParaRPr lang="nb-NO"/>
        </a:p>
      </dgm:t>
    </dgm:pt>
    <dgm:pt modelId="{9BB78004-7DB3-4D19-BDDC-F45126728FC3}">
      <dgm:prSet phldrT="[Tekst]"/>
      <dgm:spPr>
        <a:solidFill>
          <a:schemeClr val="accent2">
            <a:lumMod val="75000"/>
          </a:schemeClr>
        </a:solidFill>
      </dgm:spPr>
      <dgm:t>
        <a:bodyPr/>
        <a:lstStyle/>
        <a:p>
          <a:r>
            <a:rPr lang="en-US" dirty="0" smtClean="0"/>
            <a:t>Do not contain technological detail, representing the energy sector in aggregate form</a:t>
          </a:r>
          <a:endParaRPr lang="nb-NO" dirty="0"/>
        </a:p>
      </dgm:t>
    </dgm:pt>
    <dgm:pt modelId="{76686222-96E0-459A-AE37-E8897C7CA8F7}" type="parTrans" cxnId="{91BE6A51-97A4-4D95-A45D-3A8A7A3BB20C}">
      <dgm:prSet/>
      <dgm:spPr/>
      <dgm:t>
        <a:bodyPr/>
        <a:lstStyle/>
        <a:p>
          <a:endParaRPr lang="nb-NO"/>
        </a:p>
      </dgm:t>
    </dgm:pt>
    <dgm:pt modelId="{4DBFCBEB-08E8-411F-9882-19E912D56B37}" type="sibTrans" cxnId="{91BE6A51-97A4-4D95-A45D-3A8A7A3BB20C}">
      <dgm:prSet/>
      <dgm:spPr/>
      <dgm:t>
        <a:bodyPr/>
        <a:lstStyle/>
        <a:p>
          <a:endParaRPr lang="nb-NO"/>
        </a:p>
      </dgm:t>
    </dgm:pt>
    <dgm:pt modelId="{9BFEF2CF-35ED-4847-B114-8F1BEDAEBD1B}">
      <dgm:prSet phldrT="[Tekst]"/>
      <dgm:spPr/>
      <dgm:t>
        <a:bodyPr/>
        <a:lstStyle/>
        <a:p>
          <a:r>
            <a:rPr lang="nb-NO" dirty="0" err="1" smtClean="0"/>
            <a:t>Bottom</a:t>
          </a:r>
          <a:r>
            <a:rPr lang="nb-NO" dirty="0" smtClean="0"/>
            <a:t>-up </a:t>
          </a:r>
          <a:r>
            <a:rPr lang="nb-NO" dirty="0" err="1" smtClean="0"/>
            <a:t>models</a:t>
          </a:r>
          <a:endParaRPr lang="nb-NO" dirty="0"/>
        </a:p>
      </dgm:t>
    </dgm:pt>
    <dgm:pt modelId="{202D5AAC-44AD-4EEB-A0AF-FD75AD461B41}" type="parTrans" cxnId="{01433546-3756-44A4-95C8-61AE6C867905}">
      <dgm:prSet/>
      <dgm:spPr/>
      <dgm:t>
        <a:bodyPr/>
        <a:lstStyle/>
        <a:p>
          <a:endParaRPr lang="nb-NO"/>
        </a:p>
      </dgm:t>
    </dgm:pt>
    <dgm:pt modelId="{4640CC05-8BC9-4209-9F83-5E9AA5702A0B}" type="sibTrans" cxnId="{01433546-3756-44A4-95C8-61AE6C867905}">
      <dgm:prSet/>
      <dgm:spPr/>
      <dgm:t>
        <a:bodyPr/>
        <a:lstStyle/>
        <a:p>
          <a:endParaRPr lang="nb-NO"/>
        </a:p>
      </dgm:t>
    </dgm:pt>
    <dgm:pt modelId="{E0B4C8BC-2B1E-491F-A78E-752E6BB179AF}">
      <dgm:prSet phldrT="[Tekst]"/>
      <dgm:spPr>
        <a:solidFill>
          <a:schemeClr val="accent4">
            <a:lumMod val="75000"/>
          </a:schemeClr>
        </a:solidFill>
      </dgm:spPr>
      <dgm:t>
        <a:bodyPr/>
        <a:lstStyle/>
        <a:p>
          <a:r>
            <a:rPr lang="en-US" dirty="0" smtClean="0"/>
            <a:t>Represent the energy system with great detail</a:t>
          </a:r>
          <a:endParaRPr lang="nb-NO" dirty="0"/>
        </a:p>
      </dgm:t>
    </dgm:pt>
    <dgm:pt modelId="{C2E995A2-4D7A-4475-AE13-A3A3F8D75080}" type="parTrans" cxnId="{D0B89427-FA54-46F1-90B6-0F4ED1A80173}">
      <dgm:prSet/>
      <dgm:spPr/>
      <dgm:t>
        <a:bodyPr/>
        <a:lstStyle/>
        <a:p>
          <a:endParaRPr lang="nb-NO"/>
        </a:p>
      </dgm:t>
    </dgm:pt>
    <dgm:pt modelId="{DB59C537-99AE-406A-9DE7-81F87DA2BCC1}" type="sibTrans" cxnId="{D0B89427-FA54-46F1-90B6-0F4ED1A80173}">
      <dgm:prSet/>
      <dgm:spPr/>
      <dgm:t>
        <a:bodyPr/>
        <a:lstStyle/>
        <a:p>
          <a:endParaRPr lang="nb-NO"/>
        </a:p>
      </dgm:t>
    </dgm:pt>
    <dgm:pt modelId="{647D76CA-E63D-4BE9-8AE4-EA04C31B888F}">
      <dgm:prSet phldrT="[Tekst]"/>
      <dgm:spPr>
        <a:solidFill>
          <a:schemeClr val="accent2">
            <a:lumMod val="75000"/>
          </a:schemeClr>
        </a:solidFill>
      </dgm:spPr>
      <dgm:t>
        <a:bodyPr/>
        <a:lstStyle/>
        <a:p>
          <a:r>
            <a:rPr lang="en-US" dirty="0" smtClean="0"/>
            <a:t>Ignore the full macroeconomic feedbacks of different energy system pathways</a:t>
          </a:r>
          <a:endParaRPr lang="nb-NO" dirty="0"/>
        </a:p>
      </dgm:t>
    </dgm:pt>
    <dgm:pt modelId="{737EDFAB-B535-4B92-9656-B5BD23F098F1}" type="parTrans" cxnId="{7140EC7E-6979-44C7-BFDB-9F5EBEB91BD3}">
      <dgm:prSet/>
      <dgm:spPr/>
      <dgm:t>
        <a:bodyPr/>
        <a:lstStyle/>
        <a:p>
          <a:endParaRPr lang="nb-NO"/>
        </a:p>
      </dgm:t>
    </dgm:pt>
    <dgm:pt modelId="{B967D006-0B9E-4105-8A12-E098EE9BA701}" type="sibTrans" cxnId="{7140EC7E-6979-44C7-BFDB-9F5EBEB91BD3}">
      <dgm:prSet/>
      <dgm:spPr/>
      <dgm:t>
        <a:bodyPr/>
        <a:lstStyle/>
        <a:p>
          <a:endParaRPr lang="nb-NO"/>
        </a:p>
      </dgm:t>
    </dgm:pt>
    <dgm:pt modelId="{67E9FD40-F414-4677-9113-D9F0512F8BFD}" type="pres">
      <dgm:prSet presAssocID="{102C0D9C-D432-4638-B7CA-2D500964F00C}" presName="theList" presStyleCnt="0">
        <dgm:presLayoutVars>
          <dgm:dir/>
          <dgm:animLvl val="lvl"/>
          <dgm:resizeHandles val="exact"/>
        </dgm:presLayoutVars>
      </dgm:prSet>
      <dgm:spPr/>
    </dgm:pt>
    <dgm:pt modelId="{C6E13523-823E-4F3A-812A-8812125308DF}" type="pres">
      <dgm:prSet presAssocID="{0C4C48AB-CC7F-43F8-8A7D-CE0F9E21CDF7}" presName="compNode" presStyleCnt="0"/>
      <dgm:spPr/>
    </dgm:pt>
    <dgm:pt modelId="{E36DA77A-A235-4A21-A635-508178630539}" type="pres">
      <dgm:prSet presAssocID="{0C4C48AB-CC7F-43F8-8A7D-CE0F9E21CDF7}" presName="aNode" presStyleLbl="bgShp" presStyleIdx="0" presStyleCnt="2"/>
      <dgm:spPr/>
    </dgm:pt>
    <dgm:pt modelId="{D286991F-FF82-4182-8F15-FB20F9E786E8}" type="pres">
      <dgm:prSet presAssocID="{0C4C48AB-CC7F-43F8-8A7D-CE0F9E21CDF7}" presName="textNode" presStyleLbl="bgShp" presStyleIdx="0" presStyleCnt="2"/>
      <dgm:spPr/>
    </dgm:pt>
    <dgm:pt modelId="{F3C21795-CB8F-435B-9617-18B011FC9850}" type="pres">
      <dgm:prSet presAssocID="{0C4C48AB-CC7F-43F8-8A7D-CE0F9E21CDF7}" presName="compChildNode" presStyleCnt="0"/>
      <dgm:spPr/>
    </dgm:pt>
    <dgm:pt modelId="{9139A18C-8428-4288-9AE1-13B234577577}" type="pres">
      <dgm:prSet presAssocID="{0C4C48AB-CC7F-43F8-8A7D-CE0F9E21CDF7}" presName="theInnerList" presStyleCnt="0"/>
      <dgm:spPr/>
    </dgm:pt>
    <dgm:pt modelId="{41E57748-E239-4C69-86F1-943A4FAC3F4A}" type="pres">
      <dgm:prSet presAssocID="{F971FC39-6610-43D4-B8AA-3D18BBBD4C48}" presName="childNode" presStyleLbl="node1" presStyleIdx="0" presStyleCnt="4">
        <dgm:presLayoutVars>
          <dgm:bulletEnabled val="1"/>
        </dgm:presLayoutVars>
      </dgm:prSet>
      <dgm:spPr/>
      <dgm:t>
        <a:bodyPr/>
        <a:lstStyle/>
        <a:p>
          <a:endParaRPr lang="nb-NO"/>
        </a:p>
      </dgm:t>
    </dgm:pt>
    <dgm:pt modelId="{7F4FAA93-7047-40C9-890D-4615AB415298}" type="pres">
      <dgm:prSet presAssocID="{F971FC39-6610-43D4-B8AA-3D18BBBD4C48}" presName="aSpace2" presStyleCnt="0"/>
      <dgm:spPr/>
    </dgm:pt>
    <dgm:pt modelId="{3163B9E2-6280-4E50-9660-F1F2D96FDC3E}" type="pres">
      <dgm:prSet presAssocID="{9BB78004-7DB3-4D19-BDDC-F45126728FC3}" presName="childNode" presStyleLbl="node1" presStyleIdx="1" presStyleCnt="4" custLinFactNeighborX="602" custLinFactNeighborY="-2002">
        <dgm:presLayoutVars>
          <dgm:bulletEnabled val="1"/>
        </dgm:presLayoutVars>
      </dgm:prSet>
      <dgm:spPr/>
      <dgm:t>
        <a:bodyPr/>
        <a:lstStyle/>
        <a:p>
          <a:endParaRPr lang="nb-NO"/>
        </a:p>
      </dgm:t>
    </dgm:pt>
    <dgm:pt modelId="{E4DD8A73-5813-4B2D-B1F5-726BEEFDDA05}" type="pres">
      <dgm:prSet presAssocID="{0C4C48AB-CC7F-43F8-8A7D-CE0F9E21CDF7}" presName="aSpace" presStyleCnt="0"/>
      <dgm:spPr/>
    </dgm:pt>
    <dgm:pt modelId="{18E5956C-779F-43A8-B97A-CEE36CFE5E5D}" type="pres">
      <dgm:prSet presAssocID="{9BFEF2CF-35ED-4847-B114-8F1BEDAEBD1B}" presName="compNode" presStyleCnt="0"/>
      <dgm:spPr/>
    </dgm:pt>
    <dgm:pt modelId="{FE0EFCDA-AE1A-4CAE-9D06-7956AECD41E0}" type="pres">
      <dgm:prSet presAssocID="{9BFEF2CF-35ED-4847-B114-8F1BEDAEBD1B}" presName="aNode" presStyleLbl="bgShp" presStyleIdx="1" presStyleCnt="2"/>
      <dgm:spPr/>
    </dgm:pt>
    <dgm:pt modelId="{80A35970-9E30-4035-9942-8C73CB5C6EDB}" type="pres">
      <dgm:prSet presAssocID="{9BFEF2CF-35ED-4847-B114-8F1BEDAEBD1B}" presName="textNode" presStyleLbl="bgShp" presStyleIdx="1" presStyleCnt="2"/>
      <dgm:spPr/>
    </dgm:pt>
    <dgm:pt modelId="{4D5135E2-0A7F-4A6F-B129-6C8592A72CB9}" type="pres">
      <dgm:prSet presAssocID="{9BFEF2CF-35ED-4847-B114-8F1BEDAEBD1B}" presName="compChildNode" presStyleCnt="0"/>
      <dgm:spPr/>
    </dgm:pt>
    <dgm:pt modelId="{51993CA0-2D6A-4802-BEFD-86D6433DF10C}" type="pres">
      <dgm:prSet presAssocID="{9BFEF2CF-35ED-4847-B114-8F1BEDAEBD1B}" presName="theInnerList" presStyleCnt="0"/>
      <dgm:spPr/>
    </dgm:pt>
    <dgm:pt modelId="{0E186750-3529-46D9-9805-DEFA6EDFB7BC}" type="pres">
      <dgm:prSet presAssocID="{E0B4C8BC-2B1E-491F-A78E-752E6BB179AF}" presName="childNode" presStyleLbl="node1" presStyleIdx="2" presStyleCnt="4">
        <dgm:presLayoutVars>
          <dgm:bulletEnabled val="1"/>
        </dgm:presLayoutVars>
      </dgm:prSet>
      <dgm:spPr/>
      <dgm:t>
        <a:bodyPr/>
        <a:lstStyle/>
        <a:p>
          <a:endParaRPr lang="nb-NO"/>
        </a:p>
      </dgm:t>
    </dgm:pt>
    <dgm:pt modelId="{0C358D89-5BD7-4F38-8755-DB33111291C2}" type="pres">
      <dgm:prSet presAssocID="{E0B4C8BC-2B1E-491F-A78E-752E6BB179AF}" presName="aSpace2" presStyleCnt="0"/>
      <dgm:spPr/>
    </dgm:pt>
    <dgm:pt modelId="{1ACD3158-1629-4066-9827-D82357FC0217}" type="pres">
      <dgm:prSet presAssocID="{647D76CA-E63D-4BE9-8AE4-EA04C31B888F}" presName="childNode" presStyleLbl="node1" presStyleIdx="3" presStyleCnt="4">
        <dgm:presLayoutVars>
          <dgm:bulletEnabled val="1"/>
        </dgm:presLayoutVars>
      </dgm:prSet>
      <dgm:spPr/>
      <dgm:t>
        <a:bodyPr/>
        <a:lstStyle/>
        <a:p>
          <a:endParaRPr lang="nb-NO"/>
        </a:p>
      </dgm:t>
    </dgm:pt>
  </dgm:ptLst>
  <dgm:cxnLst>
    <dgm:cxn modelId="{72672A99-E8DB-435B-92C5-48722B1DBF4A}" type="presOf" srcId="{9BFEF2CF-35ED-4847-B114-8F1BEDAEBD1B}" destId="{80A35970-9E30-4035-9942-8C73CB5C6EDB}" srcOrd="1" destOrd="0" presId="urn:microsoft.com/office/officeart/2005/8/layout/lProcess2"/>
    <dgm:cxn modelId="{D5939A77-8CE3-4906-8CB8-2160E736D926}" type="presOf" srcId="{9BFEF2CF-35ED-4847-B114-8F1BEDAEBD1B}" destId="{FE0EFCDA-AE1A-4CAE-9D06-7956AECD41E0}" srcOrd="0" destOrd="0" presId="urn:microsoft.com/office/officeart/2005/8/layout/lProcess2"/>
    <dgm:cxn modelId="{ECA936B6-14F4-48BF-AF77-8586FFE2193B}" type="presOf" srcId="{647D76CA-E63D-4BE9-8AE4-EA04C31B888F}" destId="{1ACD3158-1629-4066-9827-D82357FC0217}" srcOrd="0" destOrd="0" presId="urn:microsoft.com/office/officeart/2005/8/layout/lProcess2"/>
    <dgm:cxn modelId="{A3FFE14B-FE4E-4021-B064-CDD1AEC18C91}" srcId="{102C0D9C-D432-4638-B7CA-2D500964F00C}" destId="{0C4C48AB-CC7F-43F8-8A7D-CE0F9E21CDF7}" srcOrd="0" destOrd="0" parTransId="{C5894430-C73C-4EA9-9526-EF5805574AE3}" sibTransId="{7919492D-C352-4DF3-BDDD-111FDE22DE56}"/>
    <dgm:cxn modelId="{A8FFD43F-7C61-4824-8B8B-514BF82C6F2D}" type="presOf" srcId="{9BB78004-7DB3-4D19-BDDC-F45126728FC3}" destId="{3163B9E2-6280-4E50-9660-F1F2D96FDC3E}" srcOrd="0" destOrd="0" presId="urn:microsoft.com/office/officeart/2005/8/layout/lProcess2"/>
    <dgm:cxn modelId="{18F958CF-98F8-42DB-9139-44929B7B00D7}" type="presOf" srcId="{0C4C48AB-CC7F-43F8-8A7D-CE0F9E21CDF7}" destId="{E36DA77A-A235-4A21-A635-508178630539}" srcOrd="0" destOrd="0" presId="urn:microsoft.com/office/officeart/2005/8/layout/lProcess2"/>
    <dgm:cxn modelId="{2F1034CE-5F83-42DE-8FA7-E65109D2EADB}" type="presOf" srcId="{E0B4C8BC-2B1E-491F-A78E-752E6BB179AF}" destId="{0E186750-3529-46D9-9805-DEFA6EDFB7BC}" srcOrd="0" destOrd="0" presId="urn:microsoft.com/office/officeart/2005/8/layout/lProcess2"/>
    <dgm:cxn modelId="{94E1AB35-2D0B-4110-901B-8CE0FC073B57}" type="presOf" srcId="{0C4C48AB-CC7F-43F8-8A7D-CE0F9E21CDF7}" destId="{D286991F-FF82-4182-8F15-FB20F9E786E8}" srcOrd="1" destOrd="0" presId="urn:microsoft.com/office/officeart/2005/8/layout/lProcess2"/>
    <dgm:cxn modelId="{7140EC7E-6979-44C7-BFDB-9F5EBEB91BD3}" srcId="{9BFEF2CF-35ED-4847-B114-8F1BEDAEBD1B}" destId="{647D76CA-E63D-4BE9-8AE4-EA04C31B888F}" srcOrd="1" destOrd="0" parTransId="{737EDFAB-B535-4B92-9656-B5BD23F098F1}" sibTransId="{B967D006-0B9E-4105-8A12-E098EE9BA701}"/>
    <dgm:cxn modelId="{01433546-3756-44A4-95C8-61AE6C867905}" srcId="{102C0D9C-D432-4638-B7CA-2D500964F00C}" destId="{9BFEF2CF-35ED-4847-B114-8F1BEDAEBD1B}" srcOrd="1" destOrd="0" parTransId="{202D5AAC-44AD-4EEB-A0AF-FD75AD461B41}" sibTransId="{4640CC05-8BC9-4209-9F83-5E9AA5702A0B}"/>
    <dgm:cxn modelId="{91BE6A51-97A4-4D95-A45D-3A8A7A3BB20C}" srcId="{0C4C48AB-CC7F-43F8-8A7D-CE0F9E21CDF7}" destId="{9BB78004-7DB3-4D19-BDDC-F45126728FC3}" srcOrd="1" destOrd="0" parTransId="{76686222-96E0-459A-AE37-E8897C7CA8F7}" sibTransId="{4DBFCBEB-08E8-411F-9882-19E912D56B37}"/>
    <dgm:cxn modelId="{5C9FD3E1-E5CA-4544-BE89-88BF50140885}" srcId="{0C4C48AB-CC7F-43F8-8A7D-CE0F9E21CDF7}" destId="{F971FC39-6610-43D4-B8AA-3D18BBBD4C48}" srcOrd="0" destOrd="0" parTransId="{C80D5633-E92C-43E1-BA9B-5CE65544E6BA}" sibTransId="{5A076FA5-2D90-432D-98C8-72D434003094}"/>
    <dgm:cxn modelId="{D0B89427-FA54-46F1-90B6-0F4ED1A80173}" srcId="{9BFEF2CF-35ED-4847-B114-8F1BEDAEBD1B}" destId="{E0B4C8BC-2B1E-491F-A78E-752E6BB179AF}" srcOrd="0" destOrd="0" parTransId="{C2E995A2-4D7A-4475-AE13-A3A3F8D75080}" sibTransId="{DB59C537-99AE-406A-9DE7-81F87DA2BCC1}"/>
    <dgm:cxn modelId="{D7347C49-9939-4D6D-B94C-A209F67D6FEE}" type="presOf" srcId="{102C0D9C-D432-4638-B7CA-2D500964F00C}" destId="{67E9FD40-F414-4677-9113-D9F0512F8BFD}" srcOrd="0" destOrd="0" presId="urn:microsoft.com/office/officeart/2005/8/layout/lProcess2"/>
    <dgm:cxn modelId="{808F3BBC-7FBE-443A-B2D1-C2C183789089}" type="presOf" srcId="{F971FC39-6610-43D4-B8AA-3D18BBBD4C48}" destId="{41E57748-E239-4C69-86F1-943A4FAC3F4A}" srcOrd="0" destOrd="0" presId="urn:microsoft.com/office/officeart/2005/8/layout/lProcess2"/>
    <dgm:cxn modelId="{E2CF2A52-7BA8-4EE2-AC5C-759BD5A87DD7}" type="presParOf" srcId="{67E9FD40-F414-4677-9113-D9F0512F8BFD}" destId="{C6E13523-823E-4F3A-812A-8812125308DF}" srcOrd="0" destOrd="0" presId="urn:microsoft.com/office/officeart/2005/8/layout/lProcess2"/>
    <dgm:cxn modelId="{4F1D0D8E-C77D-4928-88C4-0E5F14AF6D96}" type="presParOf" srcId="{C6E13523-823E-4F3A-812A-8812125308DF}" destId="{E36DA77A-A235-4A21-A635-508178630539}" srcOrd="0" destOrd="0" presId="urn:microsoft.com/office/officeart/2005/8/layout/lProcess2"/>
    <dgm:cxn modelId="{949F9E74-D222-473B-A006-D976F934F20A}" type="presParOf" srcId="{C6E13523-823E-4F3A-812A-8812125308DF}" destId="{D286991F-FF82-4182-8F15-FB20F9E786E8}" srcOrd="1" destOrd="0" presId="urn:microsoft.com/office/officeart/2005/8/layout/lProcess2"/>
    <dgm:cxn modelId="{87185B59-3624-4A99-AA91-3EB1038490CA}" type="presParOf" srcId="{C6E13523-823E-4F3A-812A-8812125308DF}" destId="{F3C21795-CB8F-435B-9617-18B011FC9850}" srcOrd="2" destOrd="0" presId="urn:microsoft.com/office/officeart/2005/8/layout/lProcess2"/>
    <dgm:cxn modelId="{27826194-CC8E-4468-8A9B-994CC1C3798B}" type="presParOf" srcId="{F3C21795-CB8F-435B-9617-18B011FC9850}" destId="{9139A18C-8428-4288-9AE1-13B234577577}" srcOrd="0" destOrd="0" presId="urn:microsoft.com/office/officeart/2005/8/layout/lProcess2"/>
    <dgm:cxn modelId="{F55FDBEA-E7D7-49C8-85E5-27038150F0E2}" type="presParOf" srcId="{9139A18C-8428-4288-9AE1-13B234577577}" destId="{41E57748-E239-4C69-86F1-943A4FAC3F4A}" srcOrd="0" destOrd="0" presId="urn:microsoft.com/office/officeart/2005/8/layout/lProcess2"/>
    <dgm:cxn modelId="{135F7741-260D-4CF2-9964-4D3C2AFCDF6F}" type="presParOf" srcId="{9139A18C-8428-4288-9AE1-13B234577577}" destId="{7F4FAA93-7047-40C9-890D-4615AB415298}" srcOrd="1" destOrd="0" presId="urn:microsoft.com/office/officeart/2005/8/layout/lProcess2"/>
    <dgm:cxn modelId="{E4A08340-ACA2-47D4-9404-B1E5E8E38FA9}" type="presParOf" srcId="{9139A18C-8428-4288-9AE1-13B234577577}" destId="{3163B9E2-6280-4E50-9660-F1F2D96FDC3E}" srcOrd="2" destOrd="0" presId="urn:microsoft.com/office/officeart/2005/8/layout/lProcess2"/>
    <dgm:cxn modelId="{0A5D9209-7F33-415A-AB6A-5F48EB01CC66}" type="presParOf" srcId="{67E9FD40-F414-4677-9113-D9F0512F8BFD}" destId="{E4DD8A73-5813-4B2D-B1F5-726BEEFDDA05}" srcOrd="1" destOrd="0" presId="urn:microsoft.com/office/officeart/2005/8/layout/lProcess2"/>
    <dgm:cxn modelId="{2DF6782A-1658-404B-93F3-A1FB8D8D2C65}" type="presParOf" srcId="{67E9FD40-F414-4677-9113-D9F0512F8BFD}" destId="{18E5956C-779F-43A8-B97A-CEE36CFE5E5D}" srcOrd="2" destOrd="0" presId="urn:microsoft.com/office/officeart/2005/8/layout/lProcess2"/>
    <dgm:cxn modelId="{57DCC395-4B1C-429C-80B7-6993B644EFB4}" type="presParOf" srcId="{18E5956C-779F-43A8-B97A-CEE36CFE5E5D}" destId="{FE0EFCDA-AE1A-4CAE-9D06-7956AECD41E0}" srcOrd="0" destOrd="0" presId="urn:microsoft.com/office/officeart/2005/8/layout/lProcess2"/>
    <dgm:cxn modelId="{717B8F9A-29F5-4365-B815-5559D6DE633E}" type="presParOf" srcId="{18E5956C-779F-43A8-B97A-CEE36CFE5E5D}" destId="{80A35970-9E30-4035-9942-8C73CB5C6EDB}" srcOrd="1" destOrd="0" presId="urn:microsoft.com/office/officeart/2005/8/layout/lProcess2"/>
    <dgm:cxn modelId="{AB23B168-6229-4484-B8D2-153E46D47F98}" type="presParOf" srcId="{18E5956C-779F-43A8-B97A-CEE36CFE5E5D}" destId="{4D5135E2-0A7F-4A6F-B129-6C8592A72CB9}" srcOrd="2" destOrd="0" presId="urn:microsoft.com/office/officeart/2005/8/layout/lProcess2"/>
    <dgm:cxn modelId="{5B7C7AA5-140F-492C-8CA6-E4BD5DF420D3}" type="presParOf" srcId="{4D5135E2-0A7F-4A6F-B129-6C8592A72CB9}" destId="{51993CA0-2D6A-4802-BEFD-86D6433DF10C}" srcOrd="0" destOrd="0" presId="urn:microsoft.com/office/officeart/2005/8/layout/lProcess2"/>
    <dgm:cxn modelId="{0E0457EF-C7DB-4C62-A746-F74806B76666}" type="presParOf" srcId="{51993CA0-2D6A-4802-BEFD-86D6433DF10C}" destId="{0E186750-3529-46D9-9805-DEFA6EDFB7BC}" srcOrd="0" destOrd="0" presId="urn:microsoft.com/office/officeart/2005/8/layout/lProcess2"/>
    <dgm:cxn modelId="{C77ADDFF-45D3-4669-9070-2CB4061779B2}" type="presParOf" srcId="{51993CA0-2D6A-4802-BEFD-86D6433DF10C}" destId="{0C358D89-5BD7-4F38-8755-DB33111291C2}" srcOrd="1" destOrd="0" presId="urn:microsoft.com/office/officeart/2005/8/layout/lProcess2"/>
    <dgm:cxn modelId="{BB0146F4-B3B0-4FBC-B52B-86C3CE3A14B6}" type="presParOf" srcId="{51993CA0-2D6A-4802-BEFD-86D6433DF10C}" destId="{1ACD3158-1629-4066-9827-D82357FC021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FA737-61AC-4EDB-92B9-709DA0DFC8C6}" type="doc">
      <dgm:prSet loTypeId="urn:microsoft.com/office/officeart/2011/layout/HexagonRadial" loCatId="cycle" qsTypeId="urn:microsoft.com/office/officeart/2005/8/quickstyle/simple3" qsCatId="simple" csTypeId="urn:microsoft.com/office/officeart/2005/8/colors/colorful2" csCatId="colorful" phldr="1"/>
      <dgm:spPr/>
      <dgm:t>
        <a:bodyPr/>
        <a:lstStyle/>
        <a:p>
          <a:endParaRPr lang="nb-NO"/>
        </a:p>
      </dgm:t>
    </dgm:pt>
    <dgm:pt modelId="{52163989-A80F-489B-89BA-EB1F4F375B87}">
      <dgm:prSet phldrT="[Tekst]"/>
      <dgm:spPr/>
      <dgm:t>
        <a:bodyPr/>
        <a:lstStyle/>
        <a:p>
          <a:endParaRPr lang="nb-NO" dirty="0"/>
        </a:p>
      </dgm:t>
    </dgm:pt>
    <dgm:pt modelId="{C33EB312-5813-4CD2-AF01-599D88345E94}" type="parTrans" cxnId="{4040E44C-AF8D-4BCF-9C34-DC5E420A946E}">
      <dgm:prSet/>
      <dgm:spPr/>
      <dgm:t>
        <a:bodyPr/>
        <a:lstStyle/>
        <a:p>
          <a:endParaRPr lang="nb-NO"/>
        </a:p>
      </dgm:t>
    </dgm:pt>
    <dgm:pt modelId="{51ED7040-02FF-42E0-9FD1-97E2CF6C2F38}" type="sibTrans" cxnId="{4040E44C-AF8D-4BCF-9C34-DC5E420A946E}">
      <dgm:prSet/>
      <dgm:spPr/>
      <dgm:t>
        <a:bodyPr/>
        <a:lstStyle/>
        <a:p>
          <a:endParaRPr lang="nb-NO"/>
        </a:p>
      </dgm:t>
    </dgm:pt>
    <dgm:pt modelId="{270A2441-E9EF-460E-9174-A7A3BBC82ADA}">
      <dgm:prSet phldrT="[Tekst]"/>
      <dgm:spPr/>
      <dgm:t>
        <a:bodyPr/>
        <a:lstStyle/>
        <a:p>
          <a:r>
            <a:rPr lang="nb-NO" dirty="0" smtClean="0"/>
            <a:t> </a:t>
          </a:r>
          <a:endParaRPr lang="nb-NO" dirty="0"/>
        </a:p>
      </dgm:t>
    </dgm:pt>
    <dgm:pt modelId="{CAD58377-FD42-4DCD-9B55-F6F93F6D3B56}" type="parTrans" cxnId="{5690D97B-1AAE-4221-9FAE-A8D32570C580}">
      <dgm:prSet/>
      <dgm:spPr/>
      <dgm:t>
        <a:bodyPr/>
        <a:lstStyle/>
        <a:p>
          <a:endParaRPr lang="nb-NO"/>
        </a:p>
      </dgm:t>
    </dgm:pt>
    <dgm:pt modelId="{A5F048C5-A5C4-461D-B53A-4D3F6116C5E9}" type="sibTrans" cxnId="{5690D97B-1AAE-4221-9FAE-A8D32570C580}">
      <dgm:prSet/>
      <dgm:spPr/>
      <dgm:t>
        <a:bodyPr/>
        <a:lstStyle/>
        <a:p>
          <a:endParaRPr lang="nb-NO"/>
        </a:p>
      </dgm:t>
    </dgm:pt>
    <dgm:pt modelId="{CAC32F12-DF67-4AC1-898C-5646D11BECAF}">
      <dgm:prSet phldrT="[Tekst]"/>
      <dgm:spPr/>
      <dgm:t>
        <a:bodyPr/>
        <a:lstStyle/>
        <a:p>
          <a:r>
            <a:rPr lang="nb-NO" dirty="0" smtClean="0"/>
            <a:t> </a:t>
          </a:r>
          <a:endParaRPr lang="nb-NO" dirty="0"/>
        </a:p>
      </dgm:t>
    </dgm:pt>
    <dgm:pt modelId="{A1B1DCDB-0947-40E2-8DCC-AB182B06D0F4}" type="parTrans" cxnId="{A5F199AD-A0BE-41E0-B1FB-B7850FC304D3}">
      <dgm:prSet/>
      <dgm:spPr/>
      <dgm:t>
        <a:bodyPr/>
        <a:lstStyle/>
        <a:p>
          <a:endParaRPr lang="nb-NO"/>
        </a:p>
      </dgm:t>
    </dgm:pt>
    <dgm:pt modelId="{E348AC4C-5AF3-4CCF-A64F-2DE66545BDAF}" type="sibTrans" cxnId="{A5F199AD-A0BE-41E0-B1FB-B7850FC304D3}">
      <dgm:prSet/>
      <dgm:spPr/>
      <dgm:t>
        <a:bodyPr/>
        <a:lstStyle/>
        <a:p>
          <a:endParaRPr lang="nb-NO"/>
        </a:p>
      </dgm:t>
    </dgm:pt>
    <dgm:pt modelId="{38763CDE-EF77-4E0B-9BD2-A76F3C6785FA}">
      <dgm:prSet phldrT="[Tekst]"/>
      <dgm:spPr/>
      <dgm:t>
        <a:bodyPr/>
        <a:lstStyle/>
        <a:p>
          <a:r>
            <a:rPr lang="nb-NO" dirty="0" smtClean="0"/>
            <a:t> </a:t>
          </a:r>
          <a:endParaRPr lang="nb-NO" dirty="0"/>
        </a:p>
      </dgm:t>
    </dgm:pt>
    <dgm:pt modelId="{9235DEA5-ECA1-4FF1-91A5-23D62339C907}" type="parTrans" cxnId="{BC9BC31E-8951-4064-B7D7-C776E90110F5}">
      <dgm:prSet/>
      <dgm:spPr/>
      <dgm:t>
        <a:bodyPr/>
        <a:lstStyle/>
        <a:p>
          <a:endParaRPr lang="nb-NO"/>
        </a:p>
      </dgm:t>
    </dgm:pt>
    <dgm:pt modelId="{2FE7A8C1-C120-40F8-A392-C71BD401D991}" type="sibTrans" cxnId="{BC9BC31E-8951-4064-B7D7-C776E90110F5}">
      <dgm:prSet/>
      <dgm:spPr/>
      <dgm:t>
        <a:bodyPr/>
        <a:lstStyle/>
        <a:p>
          <a:endParaRPr lang="nb-NO"/>
        </a:p>
      </dgm:t>
    </dgm:pt>
    <dgm:pt modelId="{E2AAEAA3-D39E-4E14-9598-CFD54B080FFD}">
      <dgm:prSet phldrT="[Tekst]"/>
      <dgm:spPr/>
      <dgm:t>
        <a:bodyPr/>
        <a:lstStyle/>
        <a:p>
          <a:r>
            <a:rPr lang="nb-NO" dirty="0" smtClean="0"/>
            <a:t> </a:t>
          </a:r>
          <a:endParaRPr lang="nb-NO" dirty="0"/>
        </a:p>
      </dgm:t>
    </dgm:pt>
    <dgm:pt modelId="{EF684133-1679-4022-A0A0-F71AFA66E1B0}" type="parTrans" cxnId="{E28FDD47-5CCE-492D-B635-EE7F7B29E3A2}">
      <dgm:prSet/>
      <dgm:spPr/>
      <dgm:t>
        <a:bodyPr/>
        <a:lstStyle/>
        <a:p>
          <a:endParaRPr lang="nb-NO"/>
        </a:p>
      </dgm:t>
    </dgm:pt>
    <dgm:pt modelId="{26564925-6DCF-4490-95C3-C475393E25C8}" type="sibTrans" cxnId="{E28FDD47-5CCE-492D-B635-EE7F7B29E3A2}">
      <dgm:prSet/>
      <dgm:spPr/>
      <dgm:t>
        <a:bodyPr/>
        <a:lstStyle/>
        <a:p>
          <a:endParaRPr lang="nb-NO"/>
        </a:p>
      </dgm:t>
    </dgm:pt>
    <dgm:pt modelId="{E1043BEF-1165-4376-AD37-E0525DB7FEC8}">
      <dgm:prSet phldrT="[Tekst]"/>
      <dgm:spPr/>
      <dgm:t>
        <a:bodyPr/>
        <a:lstStyle/>
        <a:p>
          <a:r>
            <a:rPr lang="nb-NO" dirty="0" smtClean="0"/>
            <a:t> </a:t>
          </a:r>
          <a:endParaRPr lang="nb-NO" dirty="0"/>
        </a:p>
      </dgm:t>
    </dgm:pt>
    <dgm:pt modelId="{F921865C-5C59-4932-94F4-990F096A3131}" type="parTrans" cxnId="{D8EFF108-2B51-4F79-8830-1E2065118B55}">
      <dgm:prSet/>
      <dgm:spPr/>
      <dgm:t>
        <a:bodyPr/>
        <a:lstStyle/>
        <a:p>
          <a:endParaRPr lang="nb-NO"/>
        </a:p>
      </dgm:t>
    </dgm:pt>
    <dgm:pt modelId="{D96B6DC6-254C-47D4-9624-970401D863F3}" type="sibTrans" cxnId="{D8EFF108-2B51-4F79-8830-1E2065118B55}">
      <dgm:prSet/>
      <dgm:spPr/>
      <dgm:t>
        <a:bodyPr/>
        <a:lstStyle/>
        <a:p>
          <a:endParaRPr lang="nb-NO"/>
        </a:p>
      </dgm:t>
    </dgm:pt>
    <dgm:pt modelId="{C4F1BEA3-D4CC-4FA4-8212-B579CE7EBCE2}">
      <dgm:prSet phldrT="[Tekst]"/>
      <dgm:spPr/>
      <dgm:t>
        <a:bodyPr/>
        <a:lstStyle/>
        <a:p>
          <a:r>
            <a:rPr lang="nb-NO" dirty="0" smtClean="0"/>
            <a:t> </a:t>
          </a:r>
          <a:endParaRPr lang="nb-NO" dirty="0"/>
        </a:p>
      </dgm:t>
    </dgm:pt>
    <dgm:pt modelId="{F92C7BB7-2410-4931-A040-DB07CBED6AF5}" type="parTrans" cxnId="{9FA67B91-9B36-401A-B29D-81330FF26EDB}">
      <dgm:prSet/>
      <dgm:spPr/>
      <dgm:t>
        <a:bodyPr/>
        <a:lstStyle/>
        <a:p>
          <a:endParaRPr lang="nb-NO"/>
        </a:p>
      </dgm:t>
    </dgm:pt>
    <dgm:pt modelId="{27F2800A-B833-4122-84A3-EE80FC5B592D}" type="sibTrans" cxnId="{9FA67B91-9B36-401A-B29D-81330FF26EDB}">
      <dgm:prSet/>
      <dgm:spPr/>
      <dgm:t>
        <a:bodyPr/>
        <a:lstStyle/>
        <a:p>
          <a:endParaRPr lang="nb-NO"/>
        </a:p>
      </dgm:t>
    </dgm:pt>
    <dgm:pt modelId="{C9DC8885-6BB3-4F64-BEA8-7F37246A5F90}" type="pres">
      <dgm:prSet presAssocID="{0B3FA737-61AC-4EDB-92B9-709DA0DFC8C6}" presName="Name0" presStyleCnt="0">
        <dgm:presLayoutVars>
          <dgm:chMax val="1"/>
          <dgm:chPref val="1"/>
          <dgm:dir/>
          <dgm:animOne val="branch"/>
          <dgm:animLvl val="lvl"/>
        </dgm:presLayoutVars>
      </dgm:prSet>
      <dgm:spPr/>
      <dgm:t>
        <a:bodyPr/>
        <a:lstStyle/>
        <a:p>
          <a:endParaRPr lang="nb-NO"/>
        </a:p>
      </dgm:t>
    </dgm:pt>
    <dgm:pt modelId="{1EFCB929-8FE4-4836-B7B7-4BF0CD9C95A4}" type="pres">
      <dgm:prSet presAssocID="{52163989-A80F-489B-89BA-EB1F4F375B87}" presName="Parent" presStyleLbl="node0" presStyleIdx="0" presStyleCnt="1">
        <dgm:presLayoutVars>
          <dgm:chMax val="6"/>
          <dgm:chPref val="6"/>
        </dgm:presLayoutVars>
      </dgm:prSet>
      <dgm:spPr/>
      <dgm:t>
        <a:bodyPr/>
        <a:lstStyle/>
        <a:p>
          <a:endParaRPr lang="nb-NO"/>
        </a:p>
      </dgm:t>
    </dgm:pt>
    <dgm:pt modelId="{1F1E01A7-5FE9-40BB-B465-B86094C4662D}" type="pres">
      <dgm:prSet presAssocID="{270A2441-E9EF-460E-9174-A7A3BBC82ADA}" presName="Accent1" presStyleCnt="0"/>
      <dgm:spPr/>
    </dgm:pt>
    <dgm:pt modelId="{5AF0815D-CD6B-4105-B811-9F4163F3C838}" type="pres">
      <dgm:prSet presAssocID="{270A2441-E9EF-460E-9174-A7A3BBC82ADA}" presName="Accent" presStyleLbl="bgShp" presStyleIdx="0" presStyleCnt="6"/>
      <dgm:spPr/>
    </dgm:pt>
    <dgm:pt modelId="{F08C8F33-97CE-41EB-80AE-B968E1FE6404}" type="pres">
      <dgm:prSet presAssocID="{270A2441-E9EF-460E-9174-A7A3BBC82ADA}" presName="Child1" presStyleLbl="node1" presStyleIdx="0" presStyleCnt="6">
        <dgm:presLayoutVars>
          <dgm:chMax val="0"/>
          <dgm:chPref val="0"/>
          <dgm:bulletEnabled val="1"/>
        </dgm:presLayoutVars>
      </dgm:prSet>
      <dgm:spPr/>
      <dgm:t>
        <a:bodyPr/>
        <a:lstStyle/>
        <a:p>
          <a:endParaRPr lang="nb-NO"/>
        </a:p>
      </dgm:t>
    </dgm:pt>
    <dgm:pt modelId="{7EB8D4BD-643C-4842-91A8-701193E895EA}" type="pres">
      <dgm:prSet presAssocID="{CAC32F12-DF67-4AC1-898C-5646D11BECAF}" presName="Accent2" presStyleCnt="0"/>
      <dgm:spPr/>
    </dgm:pt>
    <dgm:pt modelId="{6621C6F7-50EB-44B8-939F-3912CF0428C4}" type="pres">
      <dgm:prSet presAssocID="{CAC32F12-DF67-4AC1-898C-5646D11BECAF}" presName="Accent" presStyleLbl="bgShp" presStyleIdx="1" presStyleCnt="6"/>
      <dgm:spPr/>
    </dgm:pt>
    <dgm:pt modelId="{321091C8-EBD1-45D0-BCBD-835DB3C0BE32}" type="pres">
      <dgm:prSet presAssocID="{CAC32F12-DF67-4AC1-898C-5646D11BECAF}" presName="Child2" presStyleLbl="node1" presStyleIdx="1" presStyleCnt="6">
        <dgm:presLayoutVars>
          <dgm:chMax val="0"/>
          <dgm:chPref val="0"/>
          <dgm:bulletEnabled val="1"/>
        </dgm:presLayoutVars>
      </dgm:prSet>
      <dgm:spPr/>
      <dgm:t>
        <a:bodyPr/>
        <a:lstStyle/>
        <a:p>
          <a:endParaRPr lang="nb-NO"/>
        </a:p>
      </dgm:t>
    </dgm:pt>
    <dgm:pt modelId="{CE2CAC37-A326-44B2-B5B2-1DF452227DE9}" type="pres">
      <dgm:prSet presAssocID="{38763CDE-EF77-4E0B-9BD2-A76F3C6785FA}" presName="Accent3" presStyleCnt="0"/>
      <dgm:spPr/>
    </dgm:pt>
    <dgm:pt modelId="{760727EA-79FE-491B-9C5E-3B19770AAE4B}" type="pres">
      <dgm:prSet presAssocID="{38763CDE-EF77-4E0B-9BD2-A76F3C6785FA}" presName="Accent" presStyleLbl="bgShp" presStyleIdx="2" presStyleCnt="6"/>
      <dgm:spPr/>
    </dgm:pt>
    <dgm:pt modelId="{0008706F-B3F4-4020-8438-F51FA375302C}" type="pres">
      <dgm:prSet presAssocID="{38763CDE-EF77-4E0B-9BD2-A76F3C6785FA}" presName="Child3" presStyleLbl="node1" presStyleIdx="2" presStyleCnt="6">
        <dgm:presLayoutVars>
          <dgm:chMax val="0"/>
          <dgm:chPref val="0"/>
          <dgm:bulletEnabled val="1"/>
        </dgm:presLayoutVars>
      </dgm:prSet>
      <dgm:spPr/>
      <dgm:t>
        <a:bodyPr/>
        <a:lstStyle/>
        <a:p>
          <a:endParaRPr lang="nb-NO"/>
        </a:p>
      </dgm:t>
    </dgm:pt>
    <dgm:pt modelId="{BFF6780E-0E58-4B8E-8859-45E9F4B545F3}" type="pres">
      <dgm:prSet presAssocID="{E2AAEAA3-D39E-4E14-9598-CFD54B080FFD}" presName="Accent4" presStyleCnt="0"/>
      <dgm:spPr/>
    </dgm:pt>
    <dgm:pt modelId="{1567F555-BB4F-4D88-9AD4-695FA63503AD}" type="pres">
      <dgm:prSet presAssocID="{E2AAEAA3-D39E-4E14-9598-CFD54B080FFD}" presName="Accent" presStyleLbl="bgShp" presStyleIdx="3" presStyleCnt="6"/>
      <dgm:spPr/>
    </dgm:pt>
    <dgm:pt modelId="{700B4D21-931A-43CA-A5A8-A9FD18E73590}" type="pres">
      <dgm:prSet presAssocID="{E2AAEAA3-D39E-4E14-9598-CFD54B080FFD}" presName="Child4" presStyleLbl="node1" presStyleIdx="3" presStyleCnt="6">
        <dgm:presLayoutVars>
          <dgm:chMax val="0"/>
          <dgm:chPref val="0"/>
          <dgm:bulletEnabled val="1"/>
        </dgm:presLayoutVars>
      </dgm:prSet>
      <dgm:spPr/>
      <dgm:t>
        <a:bodyPr/>
        <a:lstStyle/>
        <a:p>
          <a:endParaRPr lang="nb-NO"/>
        </a:p>
      </dgm:t>
    </dgm:pt>
    <dgm:pt modelId="{6A1F0F3F-7DEA-48AA-8A3F-ED0D784A885A}" type="pres">
      <dgm:prSet presAssocID="{E1043BEF-1165-4376-AD37-E0525DB7FEC8}" presName="Accent5" presStyleCnt="0"/>
      <dgm:spPr/>
    </dgm:pt>
    <dgm:pt modelId="{62B4F7E4-78AA-43D3-B7D4-FA129FB28172}" type="pres">
      <dgm:prSet presAssocID="{E1043BEF-1165-4376-AD37-E0525DB7FEC8}" presName="Accent" presStyleLbl="bgShp" presStyleIdx="4" presStyleCnt="6"/>
      <dgm:spPr/>
    </dgm:pt>
    <dgm:pt modelId="{77208F20-4500-4A84-8C46-868845AD8C08}" type="pres">
      <dgm:prSet presAssocID="{E1043BEF-1165-4376-AD37-E0525DB7FEC8}" presName="Child5" presStyleLbl="node1" presStyleIdx="4" presStyleCnt="6">
        <dgm:presLayoutVars>
          <dgm:chMax val="0"/>
          <dgm:chPref val="0"/>
          <dgm:bulletEnabled val="1"/>
        </dgm:presLayoutVars>
      </dgm:prSet>
      <dgm:spPr/>
      <dgm:t>
        <a:bodyPr/>
        <a:lstStyle/>
        <a:p>
          <a:endParaRPr lang="nb-NO"/>
        </a:p>
      </dgm:t>
    </dgm:pt>
    <dgm:pt modelId="{BC753367-4871-424F-9555-4DA85E8083D7}" type="pres">
      <dgm:prSet presAssocID="{C4F1BEA3-D4CC-4FA4-8212-B579CE7EBCE2}" presName="Accent6" presStyleCnt="0"/>
      <dgm:spPr/>
    </dgm:pt>
    <dgm:pt modelId="{3E1BA60F-9745-4F08-AC92-B1342900325E}" type="pres">
      <dgm:prSet presAssocID="{C4F1BEA3-D4CC-4FA4-8212-B579CE7EBCE2}" presName="Accent" presStyleLbl="bgShp" presStyleIdx="5" presStyleCnt="6"/>
      <dgm:spPr/>
    </dgm:pt>
    <dgm:pt modelId="{AE0AC33B-1265-4637-9C7B-E838173358C4}" type="pres">
      <dgm:prSet presAssocID="{C4F1BEA3-D4CC-4FA4-8212-B579CE7EBCE2}" presName="Child6" presStyleLbl="node1" presStyleIdx="5" presStyleCnt="6">
        <dgm:presLayoutVars>
          <dgm:chMax val="0"/>
          <dgm:chPref val="0"/>
          <dgm:bulletEnabled val="1"/>
        </dgm:presLayoutVars>
      </dgm:prSet>
      <dgm:spPr/>
      <dgm:t>
        <a:bodyPr/>
        <a:lstStyle/>
        <a:p>
          <a:endParaRPr lang="nb-NO"/>
        </a:p>
      </dgm:t>
    </dgm:pt>
  </dgm:ptLst>
  <dgm:cxnLst>
    <dgm:cxn modelId="{D8EFF108-2B51-4F79-8830-1E2065118B55}" srcId="{52163989-A80F-489B-89BA-EB1F4F375B87}" destId="{E1043BEF-1165-4376-AD37-E0525DB7FEC8}" srcOrd="4" destOrd="0" parTransId="{F921865C-5C59-4932-94F4-990F096A3131}" sibTransId="{D96B6DC6-254C-47D4-9624-970401D863F3}"/>
    <dgm:cxn modelId="{BC9BC31E-8951-4064-B7D7-C776E90110F5}" srcId="{52163989-A80F-489B-89BA-EB1F4F375B87}" destId="{38763CDE-EF77-4E0B-9BD2-A76F3C6785FA}" srcOrd="2" destOrd="0" parTransId="{9235DEA5-ECA1-4FF1-91A5-23D62339C907}" sibTransId="{2FE7A8C1-C120-40F8-A392-C71BD401D991}"/>
    <dgm:cxn modelId="{05752AB3-91A7-4886-BCC6-740A8F1C8920}" type="presOf" srcId="{52163989-A80F-489B-89BA-EB1F4F375B87}" destId="{1EFCB929-8FE4-4836-B7B7-4BF0CD9C95A4}" srcOrd="0" destOrd="0" presId="urn:microsoft.com/office/officeart/2011/layout/HexagonRadial"/>
    <dgm:cxn modelId="{5690D97B-1AAE-4221-9FAE-A8D32570C580}" srcId="{52163989-A80F-489B-89BA-EB1F4F375B87}" destId="{270A2441-E9EF-460E-9174-A7A3BBC82ADA}" srcOrd="0" destOrd="0" parTransId="{CAD58377-FD42-4DCD-9B55-F6F93F6D3B56}" sibTransId="{A5F048C5-A5C4-461D-B53A-4D3F6116C5E9}"/>
    <dgm:cxn modelId="{4040E44C-AF8D-4BCF-9C34-DC5E420A946E}" srcId="{0B3FA737-61AC-4EDB-92B9-709DA0DFC8C6}" destId="{52163989-A80F-489B-89BA-EB1F4F375B87}" srcOrd="0" destOrd="0" parTransId="{C33EB312-5813-4CD2-AF01-599D88345E94}" sibTransId="{51ED7040-02FF-42E0-9FD1-97E2CF6C2F38}"/>
    <dgm:cxn modelId="{6FB683DD-3792-461D-BDCD-621203216D35}" type="presOf" srcId="{38763CDE-EF77-4E0B-9BD2-A76F3C6785FA}" destId="{0008706F-B3F4-4020-8438-F51FA375302C}" srcOrd="0" destOrd="0" presId="urn:microsoft.com/office/officeart/2011/layout/HexagonRadial"/>
    <dgm:cxn modelId="{9FA67B91-9B36-401A-B29D-81330FF26EDB}" srcId="{52163989-A80F-489B-89BA-EB1F4F375B87}" destId="{C4F1BEA3-D4CC-4FA4-8212-B579CE7EBCE2}" srcOrd="5" destOrd="0" parTransId="{F92C7BB7-2410-4931-A040-DB07CBED6AF5}" sibTransId="{27F2800A-B833-4122-84A3-EE80FC5B592D}"/>
    <dgm:cxn modelId="{D6667A99-418C-43C4-9AB8-38655378492C}" type="presOf" srcId="{E2AAEAA3-D39E-4E14-9598-CFD54B080FFD}" destId="{700B4D21-931A-43CA-A5A8-A9FD18E73590}" srcOrd="0" destOrd="0" presId="urn:microsoft.com/office/officeart/2011/layout/HexagonRadial"/>
    <dgm:cxn modelId="{DEB67669-63F7-4076-8603-41C1E6D9A13C}" type="presOf" srcId="{0B3FA737-61AC-4EDB-92B9-709DA0DFC8C6}" destId="{C9DC8885-6BB3-4F64-BEA8-7F37246A5F90}" srcOrd="0" destOrd="0" presId="urn:microsoft.com/office/officeart/2011/layout/HexagonRadial"/>
    <dgm:cxn modelId="{BCEF9AED-A8BF-42B2-8AA2-4EA9BF352D35}" type="presOf" srcId="{C4F1BEA3-D4CC-4FA4-8212-B579CE7EBCE2}" destId="{AE0AC33B-1265-4637-9C7B-E838173358C4}" srcOrd="0" destOrd="0" presId="urn:microsoft.com/office/officeart/2011/layout/HexagonRadial"/>
    <dgm:cxn modelId="{0A1343A4-2B7A-4715-AA40-367EEF3E7727}" type="presOf" srcId="{CAC32F12-DF67-4AC1-898C-5646D11BECAF}" destId="{321091C8-EBD1-45D0-BCBD-835DB3C0BE32}" srcOrd="0" destOrd="0" presId="urn:microsoft.com/office/officeart/2011/layout/HexagonRadial"/>
    <dgm:cxn modelId="{A5F199AD-A0BE-41E0-B1FB-B7850FC304D3}" srcId="{52163989-A80F-489B-89BA-EB1F4F375B87}" destId="{CAC32F12-DF67-4AC1-898C-5646D11BECAF}" srcOrd="1" destOrd="0" parTransId="{A1B1DCDB-0947-40E2-8DCC-AB182B06D0F4}" sibTransId="{E348AC4C-5AF3-4CCF-A64F-2DE66545BDAF}"/>
    <dgm:cxn modelId="{E28FDD47-5CCE-492D-B635-EE7F7B29E3A2}" srcId="{52163989-A80F-489B-89BA-EB1F4F375B87}" destId="{E2AAEAA3-D39E-4E14-9598-CFD54B080FFD}" srcOrd="3" destOrd="0" parTransId="{EF684133-1679-4022-A0A0-F71AFA66E1B0}" sibTransId="{26564925-6DCF-4490-95C3-C475393E25C8}"/>
    <dgm:cxn modelId="{A26EB62E-A437-4694-8787-4E99DDFD1CCF}" type="presOf" srcId="{270A2441-E9EF-460E-9174-A7A3BBC82ADA}" destId="{F08C8F33-97CE-41EB-80AE-B968E1FE6404}" srcOrd="0" destOrd="0" presId="urn:microsoft.com/office/officeart/2011/layout/HexagonRadial"/>
    <dgm:cxn modelId="{B69CC206-DCB3-42AA-BC3A-11E0F8BD177C}" type="presOf" srcId="{E1043BEF-1165-4376-AD37-E0525DB7FEC8}" destId="{77208F20-4500-4A84-8C46-868845AD8C08}" srcOrd="0" destOrd="0" presId="urn:microsoft.com/office/officeart/2011/layout/HexagonRadial"/>
    <dgm:cxn modelId="{89201957-3FD3-4883-9F6B-624E8E6E3EBC}" type="presParOf" srcId="{C9DC8885-6BB3-4F64-BEA8-7F37246A5F90}" destId="{1EFCB929-8FE4-4836-B7B7-4BF0CD9C95A4}" srcOrd="0" destOrd="0" presId="urn:microsoft.com/office/officeart/2011/layout/HexagonRadial"/>
    <dgm:cxn modelId="{6D050EE7-A18F-480D-9CE8-398F95CC3CE7}" type="presParOf" srcId="{C9DC8885-6BB3-4F64-BEA8-7F37246A5F90}" destId="{1F1E01A7-5FE9-40BB-B465-B86094C4662D}" srcOrd="1" destOrd="0" presId="urn:microsoft.com/office/officeart/2011/layout/HexagonRadial"/>
    <dgm:cxn modelId="{1C991354-06F3-46D3-AC14-D0A2227A5DA4}" type="presParOf" srcId="{1F1E01A7-5FE9-40BB-B465-B86094C4662D}" destId="{5AF0815D-CD6B-4105-B811-9F4163F3C838}" srcOrd="0" destOrd="0" presId="urn:microsoft.com/office/officeart/2011/layout/HexagonRadial"/>
    <dgm:cxn modelId="{1A4FA88E-E4CF-48B0-B453-4328D981937C}" type="presParOf" srcId="{C9DC8885-6BB3-4F64-BEA8-7F37246A5F90}" destId="{F08C8F33-97CE-41EB-80AE-B968E1FE6404}" srcOrd="2" destOrd="0" presId="urn:microsoft.com/office/officeart/2011/layout/HexagonRadial"/>
    <dgm:cxn modelId="{1E1636BB-1E10-41E7-900B-4960A714CE6A}" type="presParOf" srcId="{C9DC8885-6BB3-4F64-BEA8-7F37246A5F90}" destId="{7EB8D4BD-643C-4842-91A8-701193E895EA}" srcOrd="3" destOrd="0" presId="urn:microsoft.com/office/officeart/2011/layout/HexagonRadial"/>
    <dgm:cxn modelId="{E2E29C14-9532-4BFD-BDC8-65F2872FF027}" type="presParOf" srcId="{7EB8D4BD-643C-4842-91A8-701193E895EA}" destId="{6621C6F7-50EB-44B8-939F-3912CF0428C4}" srcOrd="0" destOrd="0" presId="urn:microsoft.com/office/officeart/2011/layout/HexagonRadial"/>
    <dgm:cxn modelId="{62EC6C3A-C929-41CC-BFD9-012ACAE41CA5}" type="presParOf" srcId="{C9DC8885-6BB3-4F64-BEA8-7F37246A5F90}" destId="{321091C8-EBD1-45D0-BCBD-835DB3C0BE32}" srcOrd="4" destOrd="0" presId="urn:microsoft.com/office/officeart/2011/layout/HexagonRadial"/>
    <dgm:cxn modelId="{0E05696A-CE7C-4855-9395-206D6F0754CF}" type="presParOf" srcId="{C9DC8885-6BB3-4F64-BEA8-7F37246A5F90}" destId="{CE2CAC37-A326-44B2-B5B2-1DF452227DE9}" srcOrd="5" destOrd="0" presId="urn:microsoft.com/office/officeart/2011/layout/HexagonRadial"/>
    <dgm:cxn modelId="{60CB9E18-F74A-4F4A-BC1A-1938F748684E}" type="presParOf" srcId="{CE2CAC37-A326-44B2-B5B2-1DF452227DE9}" destId="{760727EA-79FE-491B-9C5E-3B19770AAE4B}" srcOrd="0" destOrd="0" presId="urn:microsoft.com/office/officeart/2011/layout/HexagonRadial"/>
    <dgm:cxn modelId="{4CA3D4F8-F97C-45F4-8AD5-8EE8DA112C27}" type="presParOf" srcId="{C9DC8885-6BB3-4F64-BEA8-7F37246A5F90}" destId="{0008706F-B3F4-4020-8438-F51FA375302C}" srcOrd="6" destOrd="0" presId="urn:microsoft.com/office/officeart/2011/layout/HexagonRadial"/>
    <dgm:cxn modelId="{72D02C28-4FCC-4061-88CD-2912E27D4043}" type="presParOf" srcId="{C9DC8885-6BB3-4F64-BEA8-7F37246A5F90}" destId="{BFF6780E-0E58-4B8E-8859-45E9F4B545F3}" srcOrd="7" destOrd="0" presId="urn:microsoft.com/office/officeart/2011/layout/HexagonRadial"/>
    <dgm:cxn modelId="{FDB794CA-01D9-4B9C-ACBC-D14C02C6E740}" type="presParOf" srcId="{BFF6780E-0E58-4B8E-8859-45E9F4B545F3}" destId="{1567F555-BB4F-4D88-9AD4-695FA63503AD}" srcOrd="0" destOrd="0" presId="urn:microsoft.com/office/officeart/2011/layout/HexagonRadial"/>
    <dgm:cxn modelId="{3450420C-3744-4233-A7B4-A0E756E34240}" type="presParOf" srcId="{C9DC8885-6BB3-4F64-BEA8-7F37246A5F90}" destId="{700B4D21-931A-43CA-A5A8-A9FD18E73590}" srcOrd="8" destOrd="0" presId="urn:microsoft.com/office/officeart/2011/layout/HexagonRadial"/>
    <dgm:cxn modelId="{4E292CF6-B08B-40EA-B51D-94D898FB76D4}" type="presParOf" srcId="{C9DC8885-6BB3-4F64-BEA8-7F37246A5F90}" destId="{6A1F0F3F-7DEA-48AA-8A3F-ED0D784A885A}" srcOrd="9" destOrd="0" presId="urn:microsoft.com/office/officeart/2011/layout/HexagonRadial"/>
    <dgm:cxn modelId="{06FC02A6-7C4A-4357-9FC5-1CAC5AB2E21F}" type="presParOf" srcId="{6A1F0F3F-7DEA-48AA-8A3F-ED0D784A885A}" destId="{62B4F7E4-78AA-43D3-B7D4-FA129FB28172}" srcOrd="0" destOrd="0" presId="urn:microsoft.com/office/officeart/2011/layout/HexagonRadial"/>
    <dgm:cxn modelId="{E4A1FE31-30C3-4D3A-A10A-581942BF3979}" type="presParOf" srcId="{C9DC8885-6BB3-4F64-BEA8-7F37246A5F90}" destId="{77208F20-4500-4A84-8C46-868845AD8C08}" srcOrd="10" destOrd="0" presId="urn:microsoft.com/office/officeart/2011/layout/HexagonRadial"/>
    <dgm:cxn modelId="{E3BD30D8-4F22-46E4-B35C-FCDC66C78040}" type="presParOf" srcId="{C9DC8885-6BB3-4F64-BEA8-7F37246A5F90}" destId="{BC753367-4871-424F-9555-4DA85E8083D7}" srcOrd="11" destOrd="0" presId="urn:microsoft.com/office/officeart/2011/layout/HexagonRadial"/>
    <dgm:cxn modelId="{E4DCBD24-72D9-4425-A104-267A87FC8D1B}" type="presParOf" srcId="{BC753367-4871-424F-9555-4DA85E8083D7}" destId="{3E1BA60F-9745-4F08-AC92-B1342900325E}" srcOrd="0" destOrd="0" presId="urn:microsoft.com/office/officeart/2011/layout/HexagonRadial"/>
    <dgm:cxn modelId="{DF2C922A-6D6A-4E47-AB05-5889815DEAB2}" type="presParOf" srcId="{C9DC8885-6BB3-4F64-BEA8-7F37246A5F90}" destId="{AE0AC33B-1265-4637-9C7B-E838173358C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DA77A-A235-4A21-A635-508178630539}">
      <dsp:nvSpPr>
        <dsp:cNvPr id="0" name=""/>
        <dsp:cNvSpPr/>
      </dsp:nvSpPr>
      <dsp:spPr>
        <a:xfrm>
          <a:off x="3564" y="0"/>
          <a:ext cx="3428624" cy="43322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nb-NO" sz="3800" kern="1200" dirty="0" smtClean="0"/>
            <a:t>Top-</a:t>
          </a:r>
          <a:r>
            <a:rPr lang="nb-NO" sz="3800" kern="1200" dirty="0" err="1" smtClean="0"/>
            <a:t>down</a:t>
          </a:r>
          <a:r>
            <a:rPr lang="nb-NO" sz="3800" kern="1200" dirty="0" smtClean="0"/>
            <a:t> </a:t>
          </a:r>
          <a:r>
            <a:rPr lang="nb-NO" sz="3800" kern="1200" dirty="0" err="1" smtClean="0"/>
            <a:t>models</a:t>
          </a:r>
          <a:endParaRPr lang="nb-NO" sz="3800" kern="1200" dirty="0"/>
        </a:p>
      </dsp:txBody>
      <dsp:txXfrm>
        <a:off x="3564" y="0"/>
        <a:ext cx="3428624" cy="1299678"/>
      </dsp:txXfrm>
    </dsp:sp>
    <dsp:sp modelId="{41E57748-E239-4C69-86F1-943A4FAC3F4A}">
      <dsp:nvSpPr>
        <dsp:cNvPr id="0" name=""/>
        <dsp:cNvSpPr/>
      </dsp:nvSpPr>
      <dsp:spPr>
        <a:xfrm>
          <a:off x="346426" y="1300948"/>
          <a:ext cx="2742899" cy="130623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Describe the interaction between the energy system and the </a:t>
          </a:r>
          <a:r>
            <a:rPr lang="en-US" sz="1800" kern="1200" dirty="0" err="1" smtClean="0"/>
            <a:t>econcomy</a:t>
          </a:r>
          <a:r>
            <a:rPr lang="en-US" sz="1800" kern="1200" dirty="0" smtClean="0"/>
            <a:t> as a whole</a:t>
          </a:r>
          <a:endParaRPr lang="nb-NO" sz="1800" kern="1200" dirty="0"/>
        </a:p>
      </dsp:txBody>
      <dsp:txXfrm>
        <a:off x="384684" y="1339206"/>
        <a:ext cx="2666383" cy="1229720"/>
      </dsp:txXfrm>
    </dsp:sp>
    <dsp:sp modelId="{3163B9E2-6280-4E50-9660-F1F2D96FDC3E}">
      <dsp:nvSpPr>
        <dsp:cNvPr id="0" name=""/>
        <dsp:cNvSpPr/>
      </dsp:nvSpPr>
      <dsp:spPr>
        <a:xfrm>
          <a:off x="362938" y="2804120"/>
          <a:ext cx="2742899" cy="1306236"/>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Do not contain technological detail, representing the energy sector in aggregate form</a:t>
          </a:r>
          <a:endParaRPr lang="nb-NO" sz="1800" kern="1200" dirty="0"/>
        </a:p>
      </dsp:txBody>
      <dsp:txXfrm>
        <a:off x="401196" y="2842378"/>
        <a:ext cx="2666383" cy="1229720"/>
      </dsp:txXfrm>
    </dsp:sp>
    <dsp:sp modelId="{FE0EFCDA-AE1A-4CAE-9D06-7956AECD41E0}">
      <dsp:nvSpPr>
        <dsp:cNvPr id="0" name=""/>
        <dsp:cNvSpPr/>
      </dsp:nvSpPr>
      <dsp:spPr>
        <a:xfrm>
          <a:off x="3689335" y="0"/>
          <a:ext cx="3428624" cy="43322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nb-NO" sz="3800" kern="1200" dirty="0" err="1" smtClean="0"/>
            <a:t>Bottom</a:t>
          </a:r>
          <a:r>
            <a:rPr lang="nb-NO" sz="3800" kern="1200" dirty="0" smtClean="0"/>
            <a:t>-up </a:t>
          </a:r>
          <a:r>
            <a:rPr lang="nb-NO" sz="3800" kern="1200" dirty="0" err="1" smtClean="0"/>
            <a:t>models</a:t>
          </a:r>
          <a:endParaRPr lang="nb-NO" sz="3800" kern="1200" dirty="0"/>
        </a:p>
      </dsp:txBody>
      <dsp:txXfrm>
        <a:off x="3689335" y="0"/>
        <a:ext cx="3428624" cy="1299678"/>
      </dsp:txXfrm>
    </dsp:sp>
    <dsp:sp modelId="{0E186750-3529-46D9-9805-DEFA6EDFB7BC}">
      <dsp:nvSpPr>
        <dsp:cNvPr id="0" name=""/>
        <dsp:cNvSpPr/>
      </dsp:nvSpPr>
      <dsp:spPr>
        <a:xfrm>
          <a:off x="4032198" y="1300948"/>
          <a:ext cx="2742899" cy="130623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Represent the energy system with great detail</a:t>
          </a:r>
          <a:endParaRPr lang="nb-NO" sz="1800" kern="1200" dirty="0"/>
        </a:p>
      </dsp:txBody>
      <dsp:txXfrm>
        <a:off x="4070456" y="1339206"/>
        <a:ext cx="2666383" cy="1229720"/>
      </dsp:txXfrm>
    </dsp:sp>
    <dsp:sp modelId="{1ACD3158-1629-4066-9827-D82357FC0217}">
      <dsp:nvSpPr>
        <dsp:cNvPr id="0" name=""/>
        <dsp:cNvSpPr/>
      </dsp:nvSpPr>
      <dsp:spPr>
        <a:xfrm>
          <a:off x="4032198" y="2808144"/>
          <a:ext cx="2742899" cy="1306236"/>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Ignore the full macroeconomic feedbacks of different energy system pathways</a:t>
          </a:r>
          <a:endParaRPr lang="nb-NO" sz="1800" kern="1200" dirty="0"/>
        </a:p>
      </dsp:txBody>
      <dsp:txXfrm>
        <a:off x="4070456" y="2846402"/>
        <a:ext cx="2666383" cy="1229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CB929-8FE4-4836-B7B7-4BF0CD9C95A4}">
      <dsp:nvSpPr>
        <dsp:cNvPr id="0" name=""/>
        <dsp:cNvSpPr/>
      </dsp:nvSpPr>
      <dsp:spPr>
        <a:xfrm>
          <a:off x="735607" y="570287"/>
          <a:ext cx="724860" cy="627033"/>
        </a:xfrm>
        <a:prstGeom prst="hexagon">
          <a:avLst>
            <a:gd name="adj" fmla="val 2857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nb-NO" sz="2100" kern="1200" dirty="0"/>
        </a:p>
      </dsp:txBody>
      <dsp:txXfrm>
        <a:off x="855726" y="674195"/>
        <a:ext cx="484622" cy="419217"/>
      </dsp:txXfrm>
    </dsp:sp>
    <dsp:sp modelId="{6621C6F7-50EB-44B8-939F-3912CF0428C4}">
      <dsp:nvSpPr>
        <dsp:cNvPr id="0" name=""/>
        <dsp:cNvSpPr/>
      </dsp:nvSpPr>
      <dsp:spPr>
        <a:xfrm>
          <a:off x="1189509" y="270294"/>
          <a:ext cx="273487" cy="235645"/>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08C8F33-97CE-41EB-80AE-B968E1FE6404}">
      <dsp:nvSpPr>
        <dsp:cNvPr id="0" name=""/>
        <dsp:cNvSpPr/>
      </dsp:nvSpPr>
      <dsp:spPr>
        <a:xfrm>
          <a:off x="802377" y="0"/>
          <a:ext cx="594017" cy="513895"/>
        </a:xfrm>
        <a:prstGeom prst="hexagon">
          <a:avLst>
            <a:gd name="adj" fmla="val 28570"/>
            <a:gd name="vf" fmla="val 1154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nb-NO" sz="2100" kern="1200" dirty="0" smtClean="0"/>
            <a:t> </a:t>
          </a:r>
          <a:endParaRPr lang="nb-NO" sz="2100" kern="1200" dirty="0"/>
        </a:p>
      </dsp:txBody>
      <dsp:txXfrm>
        <a:off x="900818" y="85163"/>
        <a:ext cx="397135" cy="343569"/>
      </dsp:txXfrm>
    </dsp:sp>
    <dsp:sp modelId="{760727EA-79FE-491B-9C5E-3B19770AAE4B}">
      <dsp:nvSpPr>
        <dsp:cNvPr id="0" name=""/>
        <dsp:cNvSpPr/>
      </dsp:nvSpPr>
      <dsp:spPr>
        <a:xfrm>
          <a:off x="1508690" y="710826"/>
          <a:ext cx="273487" cy="235645"/>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321091C8-EBD1-45D0-BCBD-835DB3C0BE32}">
      <dsp:nvSpPr>
        <dsp:cNvPr id="0" name=""/>
        <dsp:cNvSpPr/>
      </dsp:nvSpPr>
      <dsp:spPr>
        <a:xfrm>
          <a:off x="1347160" y="316079"/>
          <a:ext cx="594017" cy="513895"/>
        </a:xfrm>
        <a:prstGeom prst="hexagon">
          <a:avLst>
            <a:gd name="adj" fmla="val 28570"/>
            <a:gd name="vf" fmla="val 115470"/>
          </a:avLst>
        </a:prstGeom>
        <a:gradFill rotWithShape="0">
          <a:gsLst>
            <a:gs pos="0">
              <a:schemeClr val="accent2">
                <a:hueOff val="2123336"/>
                <a:satOff val="0"/>
                <a:lumOff val="39"/>
                <a:alphaOff val="0"/>
                <a:tint val="50000"/>
                <a:satMod val="300000"/>
              </a:schemeClr>
            </a:gs>
            <a:gs pos="35000">
              <a:schemeClr val="accent2">
                <a:hueOff val="2123336"/>
                <a:satOff val="0"/>
                <a:lumOff val="39"/>
                <a:alphaOff val="0"/>
                <a:tint val="37000"/>
                <a:satMod val="300000"/>
              </a:schemeClr>
            </a:gs>
            <a:gs pos="100000">
              <a:schemeClr val="accent2">
                <a:hueOff val="2123336"/>
                <a:satOff val="0"/>
                <a:lumOff val="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nb-NO" sz="2100" kern="1200" dirty="0" smtClean="0"/>
            <a:t> </a:t>
          </a:r>
          <a:endParaRPr lang="nb-NO" sz="2100" kern="1200" dirty="0"/>
        </a:p>
      </dsp:txBody>
      <dsp:txXfrm>
        <a:off x="1445601" y="401242"/>
        <a:ext cx="397135" cy="343569"/>
      </dsp:txXfrm>
    </dsp:sp>
    <dsp:sp modelId="{1567F555-BB4F-4D88-9AD4-695FA63503AD}">
      <dsp:nvSpPr>
        <dsp:cNvPr id="0" name=""/>
        <dsp:cNvSpPr/>
      </dsp:nvSpPr>
      <dsp:spPr>
        <a:xfrm>
          <a:off x="1286966" y="1208104"/>
          <a:ext cx="273487" cy="235645"/>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0008706F-B3F4-4020-8438-F51FA375302C}">
      <dsp:nvSpPr>
        <dsp:cNvPr id="0" name=""/>
        <dsp:cNvSpPr/>
      </dsp:nvSpPr>
      <dsp:spPr>
        <a:xfrm>
          <a:off x="1347160" y="937456"/>
          <a:ext cx="594017" cy="513895"/>
        </a:xfrm>
        <a:prstGeom prst="hexagon">
          <a:avLst>
            <a:gd name="adj" fmla="val 28570"/>
            <a:gd name="vf" fmla="val 115470"/>
          </a:avLst>
        </a:prstGeom>
        <a:gradFill rotWithShape="0">
          <a:gsLst>
            <a:gs pos="0">
              <a:schemeClr val="accent2">
                <a:hueOff val="4246673"/>
                <a:satOff val="0"/>
                <a:lumOff val="78"/>
                <a:alphaOff val="0"/>
                <a:tint val="50000"/>
                <a:satMod val="300000"/>
              </a:schemeClr>
            </a:gs>
            <a:gs pos="35000">
              <a:schemeClr val="accent2">
                <a:hueOff val="4246673"/>
                <a:satOff val="0"/>
                <a:lumOff val="78"/>
                <a:alphaOff val="0"/>
                <a:tint val="37000"/>
                <a:satMod val="300000"/>
              </a:schemeClr>
            </a:gs>
            <a:gs pos="100000">
              <a:schemeClr val="accent2">
                <a:hueOff val="4246673"/>
                <a:satOff val="0"/>
                <a:lumOff val="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nb-NO" sz="2100" kern="1200" dirty="0" smtClean="0"/>
            <a:t> </a:t>
          </a:r>
          <a:endParaRPr lang="nb-NO" sz="2100" kern="1200" dirty="0"/>
        </a:p>
      </dsp:txBody>
      <dsp:txXfrm>
        <a:off x="1445601" y="1022619"/>
        <a:ext cx="397135" cy="343569"/>
      </dsp:txXfrm>
    </dsp:sp>
    <dsp:sp modelId="{62B4F7E4-78AA-43D3-B7D4-FA129FB28172}">
      <dsp:nvSpPr>
        <dsp:cNvPr id="0" name=""/>
        <dsp:cNvSpPr/>
      </dsp:nvSpPr>
      <dsp:spPr>
        <a:xfrm>
          <a:off x="736956" y="1259723"/>
          <a:ext cx="273487" cy="235645"/>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700B4D21-931A-43CA-A5A8-A9FD18E73590}">
      <dsp:nvSpPr>
        <dsp:cNvPr id="0" name=""/>
        <dsp:cNvSpPr/>
      </dsp:nvSpPr>
      <dsp:spPr>
        <a:xfrm>
          <a:off x="802377" y="1253889"/>
          <a:ext cx="594017" cy="513895"/>
        </a:xfrm>
        <a:prstGeom prst="hexagon">
          <a:avLst>
            <a:gd name="adj" fmla="val 28570"/>
            <a:gd name="vf" fmla="val 115470"/>
          </a:avLst>
        </a:prstGeom>
        <a:gradFill rotWithShape="0">
          <a:gsLst>
            <a:gs pos="0">
              <a:schemeClr val="accent2">
                <a:hueOff val="6370009"/>
                <a:satOff val="0"/>
                <a:lumOff val="118"/>
                <a:alphaOff val="0"/>
                <a:tint val="50000"/>
                <a:satMod val="300000"/>
              </a:schemeClr>
            </a:gs>
            <a:gs pos="35000">
              <a:schemeClr val="accent2">
                <a:hueOff val="6370009"/>
                <a:satOff val="0"/>
                <a:lumOff val="118"/>
                <a:alphaOff val="0"/>
                <a:tint val="37000"/>
                <a:satMod val="300000"/>
              </a:schemeClr>
            </a:gs>
            <a:gs pos="100000">
              <a:schemeClr val="accent2">
                <a:hueOff val="6370009"/>
                <a:satOff val="0"/>
                <a:lumOff val="11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nb-NO" sz="2100" kern="1200" dirty="0" smtClean="0"/>
            <a:t> </a:t>
          </a:r>
          <a:endParaRPr lang="nb-NO" sz="2100" kern="1200" dirty="0"/>
        </a:p>
      </dsp:txBody>
      <dsp:txXfrm>
        <a:off x="900818" y="1339052"/>
        <a:ext cx="397135" cy="343569"/>
      </dsp:txXfrm>
    </dsp:sp>
    <dsp:sp modelId="{3E1BA60F-9745-4F08-AC92-B1342900325E}">
      <dsp:nvSpPr>
        <dsp:cNvPr id="0" name=""/>
        <dsp:cNvSpPr/>
      </dsp:nvSpPr>
      <dsp:spPr>
        <a:xfrm>
          <a:off x="412548" y="819368"/>
          <a:ext cx="273487" cy="235645"/>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77208F20-4500-4A84-8C46-868845AD8C08}">
      <dsp:nvSpPr>
        <dsp:cNvPr id="0" name=""/>
        <dsp:cNvSpPr/>
      </dsp:nvSpPr>
      <dsp:spPr>
        <a:xfrm>
          <a:off x="255065" y="937809"/>
          <a:ext cx="594017" cy="513895"/>
        </a:xfrm>
        <a:prstGeom prst="hexagon">
          <a:avLst>
            <a:gd name="adj" fmla="val 28570"/>
            <a:gd name="vf" fmla="val 115470"/>
          </a:avLst>
        </a:prstGeom>
        <a:gradFill rotWithShape="0">
          <a:gsLst>
            <a:gs pos="0">
              <a:schemeClr val="accent2">
                <a:hueOff val="8493345"/>
                <a:satOff val="0"/>
                <a:lumOff val="157"/>
                <a:alphaOff val="0"/>
                <a:tint val="50000"/>
                <a:satMod val="300000"/>
              </a:schemeClr>
            </a:gs>
            <a:gs pos="35000">
              <a:schemeClr val="accent2">
                <a:hueOff val="8493345"/>
                <a:satOff val="0"/>
                <a:lumOff val="157"/>
                <a:alphaOff val="0"/>
                <a:tint val="37000"/>
                <a:satMod val="300000"/>
              </a:schemeClr>
            </a:gs>
            <a:gs pos="100000">
              <a:schemeClr val="accent2">
                <a:hueOff val="8493345"/>
                <a:satOff val="0"/>
                <a:lumOff val="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nb-NO" sz="2100" kern="1200" dirty="0" smtClean="0"/>
            <a:t> </a:t>
          </a:r>
          <a:endParaRPr lang="nb-NO" sz="2100" kern="1200" dirty="0"/>
        </a:p>
      </dsp:txBody>
      <dsp:txXfrm>
        <a:off x="353506" y="1022972"/>
        <a:ext cx="397135" cy="343569"/>
      </dsp:txXfrm>
    </dsp:sp>
    <dsp:sp modelId="{AE0AC33B-1265-4637-9C7B-E838173358C4}">
      <dsp:nvSpPr>
        <dsp:cNvPr id="0" name=""/>
        <dsp:cNvSpPr/>
      </dsp:nvSpPr>
      <dsp:spPr>
        <a:xfrm>
          <a:off x="255065" y="315372"/>
          <a:ext cx="594017" cy="513895"/>
        </a:xfrm>
        <a:prstGeom prst="hexagon">
          <a:avLst>
            <a:gd name="adj" fmla="val 28570"/>
            <a:gd name="vf" fmla="val 115470"/>
          </a:avLst>
        </a:prstGeom>
        <a:gradFill rotWithShape="0">
          <a:gsLst>
            <a:gs pos="0">
              <a:schemeClr val="accent2">
                <a:hueOff val="10616681"/>
                <a:satOff val="0"/>
                <a:lumOff val="196"/>
                <a:alphaOff val="0"/>
                <a:tint val="50000"/>
                <a:satMod val="300000"/>
              </a:schemeClr>
            </a:gs>
            <a:gs pos="35000">
              <a:schemeClr val="accent2">
                <a:hueOff val="10616681"/>
                <a:satOff val="0"/>
                <a:lumOff val="196"/>
                <a:alphaOff val="0"/>
                <a:tint val="37000"/>
                <a:satMod val="300000"/>
              </a:schemeClr>
            </a:gs>
            <a:gs pos="100000">
              <a:schemeClr val="accent2">
                <a:hueOff val="10616681"/>
                <a:satOff val="0"/>
                <a:lumOff val="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nb-NO" sz="2100" kern="1200" dirty="0" smtClean="0"/>
            <a:t> </a:t>
          </a:r>
          <a:endParaRPr lang="nb-NO" sz="2100" kern="1200" dirty="0"/>
        </a:p>
      </dsp:txBody>
      <dsp:txXfrm>
        <a:off x="353506" y="400535"/>
        <a:ext cx="397135" cy="34356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Sekskantet strålediagram"/>
  <dgm:desc val="Brukes til å vise en sekvensiell prosess relatert til en sentral tanke eller et sentralt tema. Begrenset til seks figurer på nivå 2. Fungerer best med lite tekst. Ubrukt tekst vises ikke, men forblir tilgjengelig hvis du bytter oppsett."/>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135" cy="496015"/>
          </a:xfrm>
          <a:prstGeom prst="rect">
            <a:avLst/>
          </a:prstGeom>
        </p:spPr>
        <p:txBody>
          <a:bodyPr vert="horz" lIns="91294" tIns="45647" rIns="91294" bIns="45647" rtlCol="0"/>
          <a:lstStyle>
            <a:lvl1pPr algn="l">
              <a:defRPr sz="1200"/>
            </a:lvl1pPr>
          </a:lstStyle>
          <a:p>
            <a:endParaRPr lang="nb-NO"/>
          </a:p>
        </p:txBody>
      </p:sp>
      <p:sp>
        <p:nvSpPr>
          <p:cNvPr id="3" name="Plassholder for dato 2"/>
          <p:cNvSpPr>
            <a:spLocks noGrp="1"/>
          </p:cNvSpPr>
          <p:nvPr>
            <p:ph type="dt" sz="quarter" idx="1"/>
          </p:nvPr>
        </p:nvSpPr>
        <p:spPr>
          <a:xfrm>
            <a:off x="3849955" y="0"/>
            <a:ext cx="2946135" cy="496015"/>
          </a:xfrm>
          <a:prstGeom prst="rect">
            <a:avLst/>
          </a:prstGeom>
        </p:spPr>
        <p:txBody>
          <a:bodyPr vert="horz" lIns="91294" tIns="45647" rIns="91294" bIns="45647" rtlCol="0"/>
          <a:lstStyle>
            <a:lvl1pPr algn="r">
              <a:defRPr sz="1200"/>
            </a:lvl1pPr>
          </a:lstStyle>
          <a:p>
            <a:fld id="{86015FCA-8298-4951-B70B-8606FFF7B19A}" type="datetimeFigureOut">
              <a:rPr lang="nb-NO" smtClean="0"/>
              <a:t>24.10.2013</a:t>
            </a:fld>
            <a:endParaRPr lang="nb-NO"/>
          </a:p>
        </p:txBody>
      </p:sp>
      <p:sp>
        <p:nvSpPr>
          <p:cNvPr id="4" name="Plassholder for bunntekst 3"/>
          <p:cNvSpPr>
            <a:spLocks noGrp="1"/>
          </p:cNvSpPr>
          <p:nvPr>
            <p:ph type="ftr" sz="quarter" idx="2"/>
          </p:nvPr>
        </p:nvSpPr>
        <p:spPr>
          <a:xfrm>
            <a:off x="0" y="9429039"/>
            <a:ext cx="2946135" cy="496015"/>
          </a:xfrm>
          <a:prstGeom prst="rect">
            <a:avLst/>
          </a:prstGeom>
        </p:spPr>
        <p:txBody>
          <a:bodyPr vert="horz" lIns="91294" tIns="45647" rIns="91294" bIns="45647"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955" y="9429039"/>
            <a:ext cx="2946135" cy="496015"/>
          </a:xfrm>
          <a:prstGeom prst="rect">
            <a:avLst/>
          </a:prstGeom>
        </p:spPr>
        <p:txBody>
          <a:bodyPr vert="horz" lIns="91294" tIns="45647" rIns="91294" bIns="45647" rtlCol="0" anchor="b"/>
          <a:lstStyle>
            <a:lvl1pPr algn="r">
              <a:defRPr sz="1200"/>
            </a:lvl1pPr>
          </a:lstStyle>
          <a:p>
            <a:fld id="{5DCDDD8F-5263-433B-B153-DBEA3C0AB3E6}" type="slidenum">
              <a:rPr lang="nb-NO" smtClean="0"/>
              <a:t>‹#›</a:t>
            </a:fld>
            <a:endParaRPr lang="nb-NO"/>
          </a:p>
        </p:txBody>
      </p:sp>
    </p:spTree>
    <p:extLst>
      <p:ext uri="{BB962C8B-B14F-4D97-AF65-F5344CB8AC3E}">
        <p14:creationId xmlns:p14="http://schemas.microsoft.com/office/powerpoint/2010/main" val="2064836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vl1pPr>
          </a:lstStyle>
          <a:p>
            <a:fld id="{0B3A8365-E1F2-48AC-8BA8-3C944A44199D}" type="datetimeFigureOut">
              <a:rPr lang="nb-NO" smtClean="0"/>
              <a:pPr/>
              <a:t>24.10.2013</a:t>
            </a:fld>
            <a:endParaRPr lang="nb-NO"/>
          </a:p>
        </p:txBody>
      </p:sp>
      <p:sp>
        <p:nvSpPr>
          <p:cNvPr id="4" name="Plassholder for lysbilde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294" tIns="45647" rIns="91294" bIns="45647" rtlCol="0" anchor="ctr"/>
          <a:lstStyle/>
          <a:p>
            <a:endParaRPr lang="nb-NO"/>
          </a:p>
        </p:txBody>
      </p:sp>
      <p:sp>
        <p:nvSpPr>
          <p:cNvPr id="5" name="Plassholder for notater 4"/>
          <p:cNvSpPr>
            <a:spLocks noGrp="1"/>
          </p:cNvSpPr>
          <p:nvPr>
            <p:ph type="body" sz="quarter" idx="3"/>
          </p:nvPr>
        </p:nvSpPr>
        <p:spPr>
          <a:xfrm>
            <a:off x="679768" y="4715154"/>
            <a:ext cx="5438140" cy="4466987"/>
          </a:xfrm>
          <a:prstGeom prst="rect">
            <a:avLst/>
          </a:prstGeom>
        </p:spPr>
        <p:txBody>
          <a:bodyPr vert="horz" lIns="91294" tIns="45647" rIns="91294" bIns="45647"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vl1pPr>
          </a:lstStyle>
          <a:p>
            <a:fld id="{77B993BC-B9ED-41B3-B3AA-589D5A7A0388}" type="slidenum">
              <a:rPr lang="nb-NO" smtClean="0"/>
              <a:pPr/>
              <a:t>‹#›</a:t>
            </a:fld>
            <a:endParaRPr lang="nb-NO"/>
          </a:p>
        </p:txBody>
      </p:sp>
    </p:spTree>
    <p:extLst>
      <p:ext uri="{BB962C8B-B14F-4D97-AF65-F5344CB8AC3E}">
        <p14:creationId xmlns:p14="http://schemas.microsoft.com/office/powerpoint/2010/main" val="2770566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7B993BC-B9ED-41B3-B3AA-589D5A7A0388}" type="slidenum">
              <a:rPr lang="nb-NO" smtClean="0"/>
              <a:pPr/>
              <a:t>2</a:t>
            </a:fld>
            <a:endParaRPr lang="nb-NO"/>
          </a:p>
        </p:txBody>
      </p:sp>
    </p:spTree>
    <p:extLst>
      <p:ext uri="{BB962C8B-B14F-4D97-AF65-F5344CB8AC3E}">
        <p14:creationId xmlns:p14="http://schemas.microsoft.com/office/powerpoint/2010/main" val="375922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Policy makers need clear and consistent information concerning the real impact of policies in the economy and the most cost-efficient technology portfolio.</a:t>
            </a:r>
            <a:endParaRPr lang="nb-NO" dirty="0"/>
          </a:p>
        </p:txBody>
      </p:sp>
      <p:sp>
        <p:nvSpPr>
          <p:cNvPr id="4" name="Plassholder for lysbildenummer 3"/>
          <p:cNvSpPr>
            <a:spLocks noGrp="1"/>
          </p:cNvSpPr>
          <p:nvPr>
            <p:ph type="sldNum" sz="quarter" idx="10"/>
          </p:nvPr>
        </p:nvSpPr>
        <p:spPr/>
        <p:txBody>
          <a:bodyPr/>
          <a:lstStyle/>
          <a:p>
            <a:fld id="{77B993BC-B9ED-41B3-B3AA-589D5A7A0388}" type="slidenum">
              <a:rPr lang="nb-NO" smtClean="0"/>
              <a:pPr/>
              <a:t>6</a:t>
            </a:fld>
            <a:endParaRPr lang="nb-NO"/>
          </a:p>
        </p:txBody>
      </p:sp>
    </p:spTree>
    <p:extLst>
      <p:ext uri="{BB962C8B-B14F-4D97-AF65-F5344CB8AC3E}">
        <p14:creationId xmlns:p14="http://schemas.microsoft.com/office/powerpoint/2010/main" val="232993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Ordet </a:t>
            </a:r>
            <a:r>
              <a:rPr lang="nb-NO" b="1" dirty="0" smtClean="0"/>
              <a:t>HYBRID</a:t>
            </a:r>
            <a:r>
              <a:rPr lang="nb-NO" dirty="0" smtClean="0"/>
              <a:t> – blanding mellom ulik arter (</a:t>
            </a:r>
            <a:r>
              <a:rPr lang="nb-NO" dirty="0" err="1" smtClean="0"/>
              <a:t>f.eks</a:t>
            </a:r>
            <a:r>
              <a:rPr lang="nb-NO" dirty="0" smtClean="0"/>
              <a:t> </a:t>
            </a:r>
            <a:r>
              <a:rPr lang="nb-NO" dirty="0" err="1" smtClean="0"/>
              <a:t>ulv+hund</a:t>
            </a:r>
            <a:r>
              <a:rPr lang="nb-NO" dirty="0" smtClean="0"/>
              <a:t>, muldyr=</a:t>
            </a:r>
            <a:r>
              <a:rPr lang="nb-NO" dirty="0" err="1" smtClean="0"/>
              <a:t>hest+esel</a:t>
            </a:r>
            <a:r>
              <a:rPr lang="nb-NO" dirty="0" smtClean="0"/>
              <a:t>).</a:t>
            </a:r>
            <a:r>
              <a:rPr lang="nb-NO" baseline="0" dirty="0" smtClean="0"/>
              <a:t> I jordbruket lager man hybrider for å få større avlinger. </a:t>
            </a:r>
            <a:r>
              <a:rPr lang="nb-NO" dirty="0" smtClean="0"/>
              <a:t>Hybrid-biler</a:t>
            </a:r>
            <a:r>
              <a:rPr lang="nb-NO" baseline="0" dirty="0" smtClean="0"/>
              <a:t> er en blanding ved at den </a:t>
            </a:r>
            <a:r>
              <a:rPr lang="nb-NO" baseline="0" dirty="0" err="1" smtClean="0"/>
              <a:t>f.eks</a:t>
            </a:r>
            <a:r>
              <a:rPr lang="nb-NO" baseline="0" dirty="0" smtClean="0"/>
              <a:t> har både el og bensin.</a:t>
            </a:r>
          </a:p>
        </p:txBody>
      </p:sp>
      <p:sp>
        <p:nvSpPr>
          <p:cNvPr id="4" name="Plassholder for lysbildenummer 3"/>
          <p:cNvSpPr>
            <a:spLocks noGrp="1"/>
          </p:cNvSpPr>
          <p:nvPr>
            <p:ph type="sldNum" sz="quarter" idx="10"/>
          </p:nvPr>
        </p:nvSpPr>
        <p:spPr/>
        <p:txBody>
          <a:bodyPr/>
          <a:lstStyle/>
          <a:p>
            <a:fld id="{77B993BC-B9ED-41B3-B3AA-589D5A7A0388}" type="slidenum">
              <a:rPr lang="nb-NO" smtClean="0"/>
              <a:pPr/>
              <a:t>8</a:t>
            </a:fld>
            <a:endParaRPr lang="nb-NO"/>
          </a:p>
        </p:txBody>
      </p:sp>
    </p:spTree>
    <p:extLst>
      <p:ext uri="{BB962C8B-B14F-4D97-AF65-F5344CB8AC3E}">
        <p14:creationId xmlns:p14="http://schemas.microsoft.com/office/powerpoint/2010/main" val="80922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The </a:t>
            </a:r>
            <a:r>
              <a:rPr lang="nb-NO" dirty="0" err="1" smtClean="0"/>
              <a:t>national</a:t>
            </a:r>
            <a:r>
              <a:rPr lang="nb-NO" dirty="0" smtClean="0"/>
              <a:t> </a:t>
            </a:r>
            <a:r>
              <a:rPr lang="nb-NO" dirty="0" err="1" smtClean="0"/>
              <a:t>accounts</a:t>
            </a:r>
            <a:r>
              <a:rPr lang="nb-NO" baseline="0" dirty="0" smtClean="0"/>
              <a:t> </a:t>
            </a:r>
            <a:r>
              <a:rPr lang="nb-NO" baseline="0" dirty="0" err="1" smtClean="0"/>
              <a:t>are</a:t>
            </a:r>
            <a:r>
              <a:rPr lang="nb-NO" baseline="0" dirty="0" smtClean="0"/>
              <a:t> </a:t>
            </a:r>
            <a:r>
              <a:rPr lang="nb-NO" baseline="0" dirty="0" err="1" smtClean="0"/>
              <a:t>consolidated</a:t>
            </a:r>
            <a:r>
              <a:rPr lang="nb-NO" baseline="0" dirty="0" smtClean="0"/>
              <a:t> </a:t>
            </a:r>
            <a:r>
              <a:rPr lang="nb-NO" baseline="0" dirty="0" err="1" smtClean="0"/>
              <a:t>into</a:t>
            </a:r>
            <a:r>
              <a:rPr lang="nb-NO" baseline="0" dirty="0" smtClean="0"/>
              <a:t> regional </a:t>
            </a:r>
            <a:r>
              <a:rPr lang="nb-NO" baseline="0" dirty="0" err="1" smtClean="0"/>
              <a:t>accounts</a:t>
            </a:r>
            <a:endParaRPr lang="nb-NO" dirty="0"/>
          </a:p>
        </p:txBody>
      </p:sp>
      <p:sp>
        <p:nvSpPr>
          <p:cNvPr id="4" name="Plassholder for lysbildenummer 3"/>
          <p:cNvSpPr>
            <a:spLocks noGrp="1"/>
          </p:cNvSpPr>
          <p:nvPr>
            <p:ph type="sldNum" sz="quarter" idx="10"/>
          </p:nvPr>
        </p:nvSpPr>
        <p:spPr/>
        <p:txBody>
          <a:bodyPr/>
          <a:lstStyle/>
          <a:p>
            <a:fld id="{77B993BC-B9ED-41B3-B3AA-589D5A7A0388}" type="slidenum">
              <a:rPr lang="nb-NO" smtClean="0"/>
              <a:pPr/>
              <a:t>20</a:t>
            </a:fld>
            <a:endParaRPr lang="nb-NO"/>
          </a:p>
        </p:txBody>
      </p:sp>
    </p:spTree>
    <p:extLst>
      <p:ext uri="{BB962C8B-B14F-4D97-AF65-F5344CB8AC3E}">
        <p14:creationId xmlns:p14="http://schemas.microsoft.com/office/powerpoint/2010/main" val="106180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smtClean="0"/>
              <a:t>Regional dimensjon er ikke modellert</a:t>
            </a:r>
          </a:p>
          <a:p>
            <a:r>
              <a:rPr lang="nb-NO" dirty="0" smtClean="0"/>
              <a:t>Regional </a:t>
            </a:r>
            <a:r>
              <a:rPr lang="nb-NO" dirty="0" err="1" smtClean="0"/>
              <a:t>imbalances</a:t>
            </a:r>
            <a:r>
              <a:rPr lang="nb-NO" dirty="0" smtClean="0"/>
              <a:t> </a:t>
            </a:r>
            <a:r>
              <a:rPr lang="nb-NO" dirty="0" err="1" smtClean="0"/>
              <a:t>will</a:t>
            </a:r>
            <a:r>
              <a:rPr lang="nb-NO" dirty="0" smtClean="0"/>
              <a:t> </a:t>
            </a:r>
            <a:r>
              <a:rPr lang="nb-NO" dirty="0" err="1" smtClean="0"/>
              <a:t>appear</a:t>
            </a:r>
            <a:r>
              <a:rPr lang="nb-NO" dirty="0" smtClean="0"/>
              <a:t> and </a:t>
            </a:r>
            <a:r>
              <a:rPr lang="nb-NO" dirty="0" err="1" smtClean="0"/>
              <a:t>people</a:t>
            </a:r>
            <a:r>
              <a:rPr lang="nb-NO" dirty="0" smtClean="0"/>
              <a:t> </a:t>
            </a:r>
            <a:r>
              <a:rPr lang="nb-NO" dirty="0" err="1" smtClean="0"/>
              <a:t>will</a:t>
            </a:r>
            <a:r>
              <a:rPr lang="nb-NO" dirty="0" smtClean="0"/>
              <a:t> </a:t>
            </a:r>
            <a:r>
              <a:rPr lang="nb-NO" dirty="0" err="1" smtClean="0"/>
              <a:t>need</a:t>
            </a:r>
            <a:r>
              <a:rPr lang="nb-NO" dirty="0" smtClean="0"/>
              <a:t> to </a:t>
            </a:r>
            <a:r>
              <a:rPr lang="nb-NO" dirty="0" err="1" smtClean="0"/>
              <a:t>move</a:t>
            </a:r>
            <a:r>
              <a:rPr lang="nb-NO" dirty="0" smtClean="0"/>
              <a:t> </a:t>
            </a:r>
            <a:r>
              <a:rPr lang="nb-NO" dirty="0" err="1" smtClean="0"/>
              <a:t>geographically</a:t>
            </a:r>
            <a:r>
              <a:rPr lang="nb-NO" dirty="0" smtClean="0"/>
              <a:t> as </a:t>
            </a:r>
            <a:r>
              <a:rPr lang="nb-NO" dirty="0" err="1" smtClean="0"/>
              <a:t>well</a:t>
            </a:r>
            <a:r>
              <a:rPr lang="nb-NO" dirty="0" smtClean="0"/>
              <a:t> as </a:t>
            </a:r>
            <a:r>
              <a:rPr lang="nb-NO" dirty="0" err="1" smtClean="0"/>
              <a:t>between</a:t>
            </a:r>
            <a:r>
              <a:rPr lang="nb-NO" dirty="0" smtClean="0"/>
              <a:t> </a:t>
            </a:r>
            <a:r>
              <a:rPr lang="nb-NO" dirty="0" err="1" smtClean="0"/>
              <a:t>sectors</a:t>
            </a:r>
            <a:r>
              <a:rPr lang="nb-NO" dirty="0" smtClean="0"/>
              <a:t>.</a:t>
            </a:r>
          </a:p>
        </p:txBody>
      </p:sp>
      <p:sp>
        <p:nvSpPr>
          <p:cNvPr id="4" name="Plassholder for lysbildenummer 3"/>
          <p:cNvSpPr>
            <a:spLocks noGrp="1"/>
          </p:cNvSpPr>
          <p:nvPr>
            <p:ph type="sldNum" sz="quarter" idx="10"/>
          </p:nvPr>
        </p:nvSpPr>
        <p:spPr/>
        <p:txBody>
          <a:bodyPr/>
          <a:lstStyle/>
          <a:p>
            <a:fld id="{77B993BC-B9ED-41B3-B3AA-589D5A7A0388}" type="slidenum">
              <a:rPr lang="nb-NO" smtClean="0"/>
              <a:pPr/>
              <a:t>24</a:t>
            </a:fld>
            <a:endParaRPr lang="nb-NO"/>
          </a:p>
        </p:txBody>
      </p:sp>
    </p:spTree>
    <p:extLst>
      <p:ext uri="{BB962C8B-B14F-4D97-AF65-F5344CB8AC3E}">
        <p14:creationId xmlns:p14="http://schemas.microsoft.com/office/powerpoint/2010/main" val="1305588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998000" y="1883812"/>
            <a:ext cx="6462432" cy="1323578"/>
          </a:xfrm>
        </p:spPr>
        <p:txBody>
          <a:bodyPr/>
          <a:lstStyle>
            <a:lvl1pPr algn="l">
              <a:defRPr b="1">
                <a:solidFill>
                  <a:srgbClr val="414042"/>
                </a:solidFill>
              </a:defRPr>
            </a:lvl1pPr>
          </a:lstStyle>
          <a:p>
            <a:r>
              <a:rPr lang="nb-NO" smtClean="0"/>
              <a:t>Klikk for å redigere tittelstil</a:t>
            </a:r>
            <a:endParaRPr lang="nb-NO"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0532" y="5938794"/>
            <a:ext cx="1956820" cy="923546"/>
          </a:xfrm>
          <a:prstGeom prst="rect">
            <a:avLst/>
          </a:prstGeom>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33103" y="6039028"/>
            <a:ext cx="1801372" cy="822962"/>
          </a:xfrm>
          <a:prstGeom prst="rect">
            <a:avLst/>
          </a:prstGeom>
        </p:spPr>
      </p:pic>
      <p:cxnSp>
        <p:nvCxnSpPr>
          <p:cNvPr id="8" name="Rett linje 7"/>
          <p:cNvCxnSpPr/>
          <p:nvPr userDrawn="1"/>
        </p:nvCxnSpPr>
        <p:spPr>
          <a:xfrm>
            <a:off x="1998000" y="3424238"/>
            <a:ext cx="6462000" cy="0"/>
          </a:xfrm>
          <a:prstGeom prst="line">
            <a:avLst/>
          </a:prstGeom>
          <a:ln w="36000">
            <a:solidFill>
              <a:srgbClr val="DEDC00"/>
            </a:solidFill>
          </a:ln>
        </p:spPr>
        <p:style>
          <a:lnRef idx="1">
            <a:schemeClr val="accent1"/>
          </a:lnRef>
          <a:fillRef idx="0">
            <a:schemeClr val="accent1"/>
          </a:fillRef>
          <a:effectRef idx="0">
            <a:schemeClr val="accent1"/>
          </a:effectRef>
          <a:fontRef idx="minor">
            <a:schemeClr val="tx1"/>
          </a:fontRef>
        </p:style>
      </p:cxnSp>
      <p:sp>
        <p:nvSpPr>
          <p:cNvPr id="12" name="Plassholder for tekst 11"/>
          <p:cNvSpPr>
            <a:spLocks noGrp="1"/>
          </p:cNvSpPr>
          <p:nvPr>
            <p:ph type="body" sz="quarter" idx="10"/>
          </p:nvPr>
        </p:nvSpPr>
        <p:spPr>
          <a:xfrm>
            <a:off x="1998000" y="3894634"/>
            <a:ext cx="6462432" cy="758502"/>
          </a:xfrm>
        </p:spPr>
        <p:txBody>
          <a:bodyPr/>
          <a:lstStyle>
            <a:lvl1pPr marL="0" indent="0">
              <a:buNone/>
              <a:defRPr/>
            </a:lvl1pPr>
          </a:lstStyle>
          <a:p>
            <a:pPr lvl="0"/>
            <a:r>
              <a:rPr lang="nb-NO" smtClean="0"/>
              <a:t>Klikk for å redigere tekststiler i malen</a:t>
            </a: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4FCF35B-D459-4697-BBB4-651171F94DA0}" type="datetime1">
              <a:rPr lang="nb-NO" smtClean="0"/>
              <a:pPr/>
              <a:t>24.10.2013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333CFD3-7900-4DDF-8F91-05CA1D842E1D}"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steside #3">
    <p:bg>
      <p:bgPr>
        <a:solidFill>
          <a:srgbClr val="DEDC00"/>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0979" y="3278123"/>
            <a:ext cx="1082042" cy="301753"/>
          </a:xfrm>
          <a:prstGeom prst="rect">
            <a:avLst/>
          </a:prstGeom>
        </p:spPr>
      </p:pic>
      <p:sp>
        <p:nvSpPr>
          <p:cNvPr id="10" name="Text Placeholder 9"/>
          <p:cNvSpPr>
            <a:spLocks noGrp="1"/>
          </p:cNvSpPr>
          <p:nvPr>
            <p:ph type="body" sz="quarter" idx="10" hasCustomPrompt="1"/>
          </p:nvPr>
        </p:nvSpPr>
        <p:spPr>
          <a:xfrm>
            <a:off x="611659" y="6462887"/>
            <a:ext cx="7920682" cy="278482"/>
          </a:xfrm>
        </p:spPr>
        <p:txBody>
          <a:bodyPr>
            <a:normAutofit/>
          </a:bodyPr>
          <a:lstStyle>
            <a:lvl1pPr marL="0" indent="0" algn="ctr">
              <a:buNone/>
              <a:defRPr sz="900">
                <a:solidFill>
                  <a:schemeClr val="bg1"/>
                </a:solidFill>
              </a:defRPr>
            </a:lvl1pPr>
          </a:lstStyle>
          <a:p>
            <a:pPr lvl="0"/>
            <a:r>
              <a:rPr lang="nb-NO" dirty="0" smtClean="0"/>
              <a:t>Kontaktinformasjon</a:t>
            </a:r>
          </a:p>
          <a:p>
            <a:pPr lvl="0"/>
            <a:endParaRPr lang="nb-NO" dirty="0"/>
          </a:p>
        </p:txBody>
      </p:sp>
    </p:spTree>
    <p:extLst>
      <p:ext uri="{BB962C8B-B14F-4D97-AF65-F5344CB8AC3E}">
        <p14:creationId xmlns:p14="http://schemas.microsoft.com/office/powerpoint/2010/main" val="1243755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8"/>
          <p:cNvSpPr>
            <a:spLocks noGrp="1" noChangeArrowheads="1"/>
          </p:cNvSpPr>
          <p:nvPr>
            <p:ph type="sldNum" sz="quarter" idx="10"/>
          </p:nvPr>
        </p:nvSpPr>
        <p:spPr>
          <a:ln/>
        </p:spPr>
        <p:txBody>
          <a:bodyPr/>
          <a:lstStyle>
            <a:lvl1pPr>
              <a:defRPr/>
            </a:lvl1pPr>
          </a:lstStyle>
          <a:p>
            <a:pPr>
              <a:defRPr/>
            </a:pPr>
            <a:fld id="{9C6CB031-668C-4E50-BDE3-4A5ACE41CBFD}" type="slidenum">
              <a:rPr lang="nb-NO"/>
              <a:pPr>
                <a:defRPr/>
              </a:pPr>
              <a:t>‹#›</a:t>
            </a:fld>
            <a:endParaRPr lang="nb-NO"/>
          </a:p>
        </p:txBody>
      </p:sp>
    </p:spTree>
    <p:extLst>
      <p:ext uri="{BB962C8B-B14F-4D97-AF65-F5344CB8AC3E}">
        <p14:creationId xmlns:p14="http://schemas.microsoft.com/office/powerpoint/2010/main" val="207774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114B0EF4-ABD4-4020-A745-F97E43C3F732}" type="datetime1">
              <a:rPr lang="nb-NO" smtClean="0"/>
              <a:pPr/>
              <a:t>24.10.2013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33CFD3-7900-4DDF-8F91-05CA1D842E1D}" type="slidenum">
              <a:rPr lang="nb-NO" smtClean="0"/>
              <a:pPr/>
              <a:t>‹#›</a:t>
            </a:fld>
            <a:endParaRPr lang="nb-NO"/>
          </a:p>
        </p:txBody>
      </p:sp>
      <p:sp>
        <p:nvSpPr>
          <p:cNvPr id="9" name="Text Placeholder 8"/>
          <p:cNvSpPr>
            <a:spLocks noGrp="1"/>
          </p:cNvSpPr>
          <p:nvPr>
            <p:ph type="body" sz="quarter" idx="13" hasCustomPrompt="1"/>
          </p:nvPr>
        </p:nvSpPr>
        <p:spPr>
          <a:xfrm>
            <a:off x="1328400" y="1856929"/>
            <a:ext cx="7122075" cy="340171"/>
          </a:xfrm>
        </p:spPr>
        <p:txBody>
          <a:bodyPr/>
          <a:lstStyle>
            <a:lvl1pPr marL="0" indent="0">
              <a:buNone/>
              <a:defRPr/>
            </a:lvl1pPr>
          </a:lstStyle>
          <a:p>
            <a:pPr lvl="0"/>
            <a:r>
              <a:rPr lang="nb-NO" dirty="0" err="1" smtClean="0"/>
              <a:t>Subheading</a:t>
            </a:r>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6858000"/>
          </a:xfrm>
          <a:blipFill>
            <a:blip r:embed="rId2" cstate="print"/>
            <a:stretch>
              <a:fillRect/>
            </a:stretch>
          </a:blipFill>
        </p:spPr>
        <p:txBody>
          <a:bodyPr tIns="2880000"/>
          <a:lstStyle>
            <a:lvl1pPr marL="0" indent="0" algn="ctr">
              <a:buNone/>
              <a:defRPr>
                <a:solidFill>
                  <a:schemeClr val="bg1"/>
                </a:solidFill>
              </a:defRPr>
            </a:lvl1pPr>
          </a:lstStyle>
          <a:p>
            <a:r>
              <a:rPr lang="nb-NO" dirty="0" smtClean="0"/>
              <a:t>Sett inn bilde</a:t>
            </a:r>
            <a:endParaRPr lang="nb-NO" dirty="0"/>
          </a:p>
        </p:txBody>
      </p:sp>
      <p:sp>
        <p:nvSpPr>
          <p:cNvPr id="6" name="Text Placeholder 5"/>
          <p:cNvSpPr>
            <a:spLocks noGrp="1"/>
          </p:cNvSpPr>
          <p:nvPr>
            <p:ph type="body" sz="quarter" idx="11" hasCustomPrompt="1"/>
          </p:nvPr>
        </p:nvSpPr>
        <p:spPr>
          <a:xfrm>
            <a:off x="7178400" y="5940000"/>
            <a:ext cx="1958400" cy="925200"/>
          </a:xfrm>
          <a:blipFill dpi="0" rotWithShape="1">
            <a:blip r:embed="rId3" cstate="print"/>
            <a:srcRect/>
            <a:stretch>
              <a:fillRect/>
            </a:stretch>
          </a:blipFill>
        </p:spPr>
        <p:txBody>
          <a:bodyPr/>
          <a:lstStyle>
            <a:lvl1pPr marL="0" indent="0">
              <a:buNone/>
              <a:defRPr baseline="0"/>
            </a:lvl1pPr>
          </a:lstStyle>
          <a:p>
            <a:pPr lvl="0"/>
            <a:r>
              <a:rPr lang="nb-NO" dirty="0" smtClean="0"/>
              <a:t> </a:t>
            </a:r>
            <a:endParaRPr lang="nb-NO" dirty="0"/>
          </a:p>
        </p:txBody>
      </p:sp>
      <p:sp>
        <p:nvSpPr>
          <p:cNvPr id="8" name="Tittel 7"/>
          <p:cNvSpPr>
            <a:spLocks noGrp="1"/>
          </p:cNvSpPr>
          <p:nvPr>
            <p:ph type="title"/>
          </p:nvPr>
        </p:nvSpPr>
        <p:spPr>
          <a:xfrm>
            <a:off x="0" y="4723200"/>
            <a:ext cx="2340000" cy="1080000"/>
          </a:xfrm>
          <a:solidFill>
            <a:schemeClr val="bg1">
              <a:alpha val="65000"/>
            </a:schemeClr>
          </a:solidFill>
        </p:spPr>
        <p:txBody>
          <a:bodyPr lIns="180000" rIns="72000" anchor="ctr">
            <a:normAutofit/>
          </a:bodyPr>
          <a:lstStyle>
            <a:lvl1pPr>
              <a:defRPr sz="1700" cap="none" baseline="0">
                <a:solidFill>
                  <a:srgbClr val="414042"/>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404660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bilde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a:xfrm>
            <a:off x="4991100" y="2399117"/>
            <a:ext cx="3459375" cy="356157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9377C457-7850-43E1-991E-257833381CCD}" type="datetime1">
              <a:rPr lang="nb-NO" smtClean="0"/>
              <a:pPr/>
              <a:t>24.10.2013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33CFD3-7900-4DDF-8F91-05CA1D842E1D}" type="slidenum">
              <a:rPr lang="nb-NO" smtClean="0"/>
              <a:pPr/>
              <a:t>‹#›</a:t>
            </a:fld>
            <a:endParaRPr lang="nb-NO"/>
          </a:p>
        </p:txBody>
      </p:sp>
      <p:sp>
        <p:nvSpPr>
          <p:cNvPr id="9" name="Text Placeholder 8"/>
          <p:cNvSpPr>
            <a:spLocks noGrp="1"/>
          </p:cNvSpPr>
          <p:nvPr>
            <p:ph type="body" sz="quarter" idx="13" hasCustomPrompt="1"/>
          </p:nvPr>
        </p:nvSpPr>
        <p:spPr>
          <a:xfrm>
            <a:off x="4991214" y="1856929"/>
            <a:ext cx="3459375" cy="340171"/>
          </a:xfrm>
        </p:spPr>
        <p:txBody>
          <a:bodyPr/>
          <a:lstStyle>
            <a:lvl1pPr marL="0" indent="0">
              <a:buNone/>
              <a:defRPr/>
            </a:lvl1pPr>
          </a:lstStyle>
          <a:p>
            <a:pPr lvl="0"/>
            <a:r>
              <a:rPr lang="nb-NO" dirty="0" err="1" smtClean="0"/>
              <a:t>Subheading</a:t>
            </a:r>
            <a:endParaRPr lang="nb-NO" dirty="0"/>
          </a:p>
        </p:txBody>
      </p:sp>
      <p:sp>
        <p:nvSpPr>
          <p:cNvPr id="8" name="Picture Placeholder 7"/>
          <p:cNvSpPr>
            <a:spLocks noGrp="1"/>
          </p:cNvSpPr>
          <p:nvPr>
            <p:ph type="pic" sz="quarter" idx="14" hasCustomPrompt="1"/>
          </p:nvPr>
        </p:nvSpPr>
        <p:spPr>
          <a:xfrm>
            <a:off x="655200" y="1699200"/>
            <a:ext cx="3445200" cy="4528800"/>
          </a:xfrm>
          <a:blipFill dpi="0" rotWithShape="1">
            <a:blip r:embed="rId2" cstate="print"/>
            <a:srcRect/>
            <a:tile tx="0" ty="0" sx="100000" sy="100000" flip="none" algn="tl"/>
          </a:blipFill>
        </p:spPr>
        <p:txBody>
          <a:bodyPr tIns="1800000"/>
          <a:lstStyle>
            <a:lvl1pPr marL="0" indent="0" algn="ctr">
              <a:buNone/>
              <a:defRPr baseline="0">
                <a:solidFill>
                  <a:schemeClr val="bg1"/>
                </a:solidFill>
              </a:defRPr>
            </a:lvl1pPr>
          </a:lstStyle>
          <a:p>
            <a:r>
              <a:rPr lang="nb-NO" dirty="0" smtClean="0"/>
              <a:t>Sett inn bilde</a:t>
            </a:r>
            <a:endParaRPr lang="nb-NO" dirty="0"/>
          </a:p>
        </p:txBody>
      </p:sp>
    </p:spTree>
    <p:extLst>
      <p:ext uri="{BB962C8B-B14F-4D97-AF65-F5344CB8AC3E}">
        <p14:creationId xmlns:p14="http://schemas.microsoft.com/office/powerpoint/2010/main" val="310797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2 grafer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4991100" y="2399117"/>
            <a:ext cx="3459375" cy="356157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58C3ED04-4994-4363-8A65-287C5999DA80}" type="datetime1">
              <a:rPr lang="nb-NO" smtClean="0"/>
              <a:pPr/>
              <a:t>24.10.2013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33CFD3-7900-4DDF-8F91-05CA1D842E1D}" type="slidenum">
              <a:rPr lang="nb-NO" smtClean="0"/>
              <a:pPr/>
              <a:t>‹#›</a:t>
            </a:fld>
            <a:endParaRPr lang="nb-NO"/>
          </a:p>
        </p:txBody>
      </p:sp>
      <p:sp>
        <p:nvSpPr>
          <p:cNvPr id="9" name="Text Placeholder 8"/>
          <p:cNvSpPr>
            <a:spLocks noGrp="1"/>
          </p:cNvSpPr>
          <p:nvPr>
            <p:ph type="body" sz="quarter" idx="13" hasCustomPrompt="1"/>
          </p:nvPr>
        </p:nvSpPr>
        <p:spPr>
          <a:xfrm>
            <a:off x="4991214" y="1856929"/>
            <a:ext cx="3459375" cy="340171"/>
          </a:xfrm>
        </p:spPr>
        <p:txBody>
          <a:bodyPr/>
          <a:lstStyle>
            <a:lvl1pPr marL="0" indent="0">
              <a:buNone/>
              <a:defRPr/>
            </a:lvl1pPr>
          </a:lstStyle>
          <a:p>
            <a:pPr lvl="0"/>
            <a:r>
              <a:rPr lang="nb-NO" dirty="0" err="1" smtClean="0"/>
              <a:t>Subheading</a:t>
            </a:r>
            <a:endParaRPr lang="nb-NO" dirty="0"/>
          </a:p>
        </p:txBody>
      </p:sp>
      <p:sp>
        <p:nvSpPr>
          <p:cNvPr id="10" name="Chart Placeholder 9"/>
          <p:cNvSpPr>
            <a:spLocks noGrp="1"/>
          </p:cNvSpPr>
          <p:nvPr>
            <p:ph type="chart" sz="quarter" idx="14" hasCustomPrompt="1"/>
          </p:nvPr>
        </p:nvSpPr>
        <p:spPr>
          <a:xfrm>
            <a:off x="1008000" y="2412000"/>
            <a:ext cx="2988000" cy="1260000"/>
          </a:xfrm>
        </p:spPr>
        <p:txBody>
          <a:bodyPr tIns="180000"/>
          <a:lstStyle>
            <a:lvl1pPr marL="0" indent="0" algn="ctr">
              <a:buNone/>
              <a:defRPr/>
            </a:lvl1pPr>
          </a:lstStyle>
          <a:p>
            <a:r>
              <a:rPr lang="nb-NO" dirty="0" smtClean="0"/>
              <a:t>Sett inn graf</a:t>
            </a:r>
            <a:endParaRPr lang="nb-NO" dirty="0"/>
          </a:p>
        </p:txBody>
      </p:sp>
      <p:sp>
        <p:nvSpPr>
          <p:cNvPr id="11" name="Chart Placeholder 9"/>
          <p:cNvSpPr>
            <a:spLocks noGrp="1"/>
          </p:cNvSpPr>
          <p:nvPr>
            <p:ph type="chart" sz="quarter" idx="15" hasCustomPrompt="1"/>
          </p:nvPr>
        </p:nvSpPr>
        <p:spPr>
          <a:xfrm>
            <a:off x="1008000" y="4356000"/>
            <a:ext cx="2988000" cy="1260000"/>
          </a:xfrm>
        </p:spPr>
        <p:txBody>
          <a:bodyPr tIns="180000"/>
          <a:lstStyle>
            <a:lvl1pPr marL="0" indent="0" algn="ctr">
              <a:buNone/>
              <a:defRPr/>
            </a:lvl1pPr>
          </a:lstStyle>
          <a:p>
            <a:r>
              <a:rPr lang="nb-NO" dirty="0" smtClean="0"/>
              <a:t>Sett inn graf</a:t>
            </a:r>
            <a:endParaRPr lang="nb-NO" dirty="0"/>
          </a:p>
        </p:txBody>
      </p:sp>
    </p:spTree>
    <p:extLst>
      <p:ext uri="{BB962C8B-B14F-4D97-AF65-F5344CB8AC3E}">
        <p14:creationId xmlns:p14="http://schemas.microsoft.com/office/powerpoint/2010/main" val="51058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graf">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4" name="Plassholder for dato 3"/>
          <p:cNvSpPr>
            <a:spLocks noGrp="1"/>
          </p:cNvSpPr>
          <p:nvPr>
            <p:ph type="dt" sz="half" idx="10"/>
          </p:nvPr>
        </p:nvSpPr>
        <p:spPr/>
        <p:txBody>
          <a:bodyPr/>
          <a:lstStyle/>
          <a:p>
            <a:fld id="{974DDF50-592C-4751-B30D-CC6BC9E056BD}" type="datetime1">
              <a:rPr lang="nb-NO" smtClean="0"/>
              <a:pPr/>
              <a:t>24.10.2013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33CFD3-7900-4DDF-8F91-05CA1D842E1D}" type="slidenum">
              <a:rPr lang="nb-NO" smtClean="0"/>
              <a:pPr/>
              <a:t>‹#›</a:t>
            </a:fld>
            <a:endParaRPr lang="nb-NO"/>
          </a:p>
        </p:txBody>
      </p:sp>
      <p:sp>
        <p:nvSpPr>
          <p:cNvPr id="9" name="Text Placeholder 8"/>
          <p:cNvSpPr>
            <a:spLocks noGrp="1"/>
          </p:cNvSpPr>
          <p:nvPr>
            <p:ph type="body" sz="quarter" idx="13" hasCustomPrompt="1"/>
          </p:nvPr>
        </p:nvSpPr>
        <p:spPr>
          <a:xfrm>
            <a:off x="1328400" y="1856929"/>
            <a:ext cx="7122075" cy="340171"/>
          </a:xfrm>
        </p:spPr>
        <p:txBody>
          <a:bodyPr/>
          <a:lstStyle>
            <a:lvl1pPr marL="0" indent="0">
              <a:buNone/>
              <a:defRPr/>
            </a:lvl1pPr>
          </a:lstStyle>
          <a:p>
            <a:pPr lvl="0"/>
            <a:r>
              <a:rPr lang="nb-NO" dirty="0" err="1" smtClean="0"/>
              <a:t>Subheading</a:t>
            </a:r>
            <a:endParaRPr lang="nb-NO" dirty="0"/>
          </a:p>
        </p:txBody>
      </p:sp>
      <p:sp>
        <p:nvSpPr>
          <p:cNvPr id="8" name="Chart Placeholder 7"/>
          <p:cNvSpPr>
            <a:spLocks noGrp="1"/>
          </p:cNvSpPr>
          <p:nvPr>
            <p:ph type="chart" sz="quarter" idx="14" hasCustomPrompt="1"/>
          </p:nvPr>
        </p:nvSpPr>
        <p:spPr>
          <a:xfrm>
            <a:off x="1727511" y="2772000"/>
            <a:ext cx="5688979" cy="2304504"/>
          </a:xfrm>
        </p:spPr>
        <p:txBody>
          <a:bodyPr tIns="648000"/>
          <a:lstStyle>
            <a:lvl1pPr marL="0" indent="0" algn="ctr">
              <a:buNone/>
              <a:defRPr/>
            </a:lvl1pPr>
          </a:lstStyle>
          <a:p>
            <a:r>
              <a:rPr lang="nb-NO" dirty="0" smtClean="0"/>
              <a:t>Sett inn graf</a:t>
            </a:r>
            <a:endParaRPr lang="nb-NO" dirty="0"/>
          </a:p>
        </p:txBody>
      </p:sp>
    </p:spTree>
    <p:extLst>
      <p:ext uri="{BB962C8B-B14F-4D97-AF65-F5344CB8AC3E}">
        <p14:creationId xmlns:p14="http://schemas.microsoft.com/office/powerpoint/2010/main" val="81234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0" y="0"/>
            <a:ext cx="4140000" cy="6858000"/>
          </a:xfrm>
          <a:blipFill dpi="0" rotWithShape="1">
            <a:blip r:embed="rId2" cstate="print"/>
            <a:srcRect/>
            <a:tile tx="0" ty="0" sx="100000" sy="100000" flip="none" algn="tl"/>
          </a:blipFill>
        </p:spPr>
        <p:txBody>
          <a:bodyPr tIns="2880000"/>
          <a:lstStyle>
            <a:lvl1pPr marL="0" indent="0" algn="ctr">
              <a:buNone/>
              <a:defRPr baseline="0">
                <a:solidFill>
                  <a:schemeClr val="bg1"/>
                </a:solidFill>
              </a:defRPr>
            </a:lvl1pPr>
          </a:lstStyle>
          <a:p>
            <a:r>
              <a:rPr lang="nb-NO" dirty="0" smtClean="0"/>
              <a:t>Sett inn bilde</a:t>
            </a:r>
            <a:endParaRPr lang="nb-NO" dirty="0"/>
          </a:p>
        </p:txBody>
      </p:sp>
      <p:sp>
        <p:nvSpPr>
          <p:cNvPr id="4" name="Plassholder for dato 3"/>
          <p:cNvSpPr>
            <a:spLocks noGrp="1"/>
          </p:cNvSpPr>
          <p:nvPr>
            <p:ph type="dt" sz="half" idx="10"/>
          </p:nvPr>
        </p:nvSpPr>
        <p:spPr/>
        <p:txBody>
          <a:bodyPr/>
          <a:lstStyle/>
          <a:p>
            <a:fld id="{BC45457A-9F75-4655-AD8B-0860FA8E38D6}" type="datetime1">
              <a:rPr lang="nb-NO" smtClean="0"/>
              <a:pPr/>
              <a:t>24.10.2013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33CFD3-7900-4DDF-8F91-05CA1D842E1D}" type="slidenum">
              <a:rPr lang="nb-NO" smtClean="0"/>
              <a:pPr/>
              <a:t>‹#›</a:t>
            </a:fld>
            <a:endParaRPr lang="nb-NO"/>
          </a:p>
        </p:txBody>
      </p:sp>
      <p:sp>
        <p:nvSpPr>
          <p:cNvPr id="10" name="Plassholder for innhold 2"/>
          <p:cNvSpPr>
            <a:spLocks noGrp="1"/>
          </p:cNvSpPr>
          <p:nvPr>
            <p:ph idx="1"/>
          </p:nvPr>
        </p:nvSpPr>
        <p:spPr>
          <a:xfrm>
            <a:off x="4991100" y="2399117"/>
            <a:ext cx="3459375" cy="356157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1" name="Text Placeholder 8"/>
          <p:cNvSpPr>
            <a:spLocks noGrp="1"/>
          </p:cNvSpPr>
          <p:nvPr>
            <p:ph type="body" sz="quarter" idx="13" hasCustomPrompt="1"/>
          </p:nvPr>
        </p:nvSpPr>
        <p:spPr>
          <a:xfrm>
            <a:off x="4991214" y="1856929"/>
            <a:ext cx="3459375" cy="340171"/>
          </a:xfrm>
        </p:spPr>
        <p:txBody>
          <a:bodyPr/>
          <a:lstStyle>
            <a:lvl1pPr marL="0" indent="0">
              <a:buNone/>
              <a:defRPr/>
            </a:lvl1pPr>
          </a:lstStyle>
          <a:p>
            <a:pPr lvl="0"/>
            <a:r>
              <a:rPr lang="nb-NO" dirty="0" err="1" smtClean="0"/>
              <a:t>Subheading</a:t>
            </a:r>
            <a:endParaRPr lang="nb-NO" dirty="0"/>
          </a:p>
        </p:txBody>
      </p:sp>
    </p:spTree>
    <p:extLst>
      <p:ext uri="{BB962C8B-B14F-4D97-AF65-F5344CB8AC3E}">
        <p14:creationId xmlns:p14="http://schemas.microsoft.com/office/powerpoint/2010/main" val="285639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5" name="Plassholder for dato 4"/>
          <p:cNvSpPr>
            <a:spLocks noGrp="1"/>
          </p:cNvSpPr>
          <p:nvPr>
            <p:ph type="dt" sz="half" idx="10"/>
          </p:nvPr>
        </p:nvSpPr>
        <p:spPr/>
        <p:txBody>
          <a:bodyPr/>
          <a:lstStyle/>
          <a:p>
            <a:fld id="{387194AC-930B-4240-A232-A841109BA07E}" type="datetime1">
              <a:rPr lang="nb-NO" smtClean="0"/>
              <a:pPr/>
              <a:t>24.10.2013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333CFD3-7900-4DDF-8F91-05CA1D842E1D}" type="slidenum">
              <a:rPr lang="nb-NO" smtClean="0"/>
              <a:pPr/>
              <a:t>‹#›</a:t>
            </a:fld>
            <a:endParaRPr lang="nb-NO"/>
          </a:p>
        </p:txBody>
      </p:sp>
      <p:sp>
        <p:nvSpPr>
          <p:cNvPr id="8" name="Plassholder for innhold 2"/>
          <p:cNvSpPr>
            <a:spLocks noGrp="1"/>
          </p:cNvSpPr>
          <p:nvPr>
            <p:ph idx="1"/>
          </p:nvPr>
        </p:nvSpPr>
        <p:spPr>
          <a:xfrm>
            <a:off x="1328286" y="2399117"/>
            <a:ext cx="3384000" cy="356157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Text Placeholder 8"/>
          <p:cNvSpPr>
            <a:spLocks noGrp="1"/>
          </p:cNvSpPr>
          <p:nvPr>
            <p:ph type="body" sz="quarter" idx="13" hasCustomPrompt="1"/>
          </p:nvPr>
        </p:nvSpPr>
        <p:spPr>
          <a:xfrm>
            <a:off x="1328400" y="1856929"/>
            <a:ext cx="7122075" cy="340171"/>
          </a:xfrm>
        </p:spPr>
        <p:txBody>
          <a:bodyPr/>
          <a:lstStyle>
            <a:lvl1pPr marL="0" indent="0">
              <a:buNone/>
              <a:defRPr/>
            </a:lvl1pPr>
          </a:lstStyle>
          <a:p>
            <a:pPr lvl="0"/>
            <a:r>
              <a:rPr lang="nb-NO" dirty="0" err="1" smtClean="0"/>
              <a:t>Subheading</a:t>
            </a:r>
            <a:endParaRPr lang="nb-NO" dirty="0"/>
          </a:p>
        </p:txBody>
      </p:sp>
      <p:sp>
        <p:nvSpPr>
          <p:cNvPr id="10" name="Plassholder for innhold 2"/>
          <p:cNvSpPr>
            <a:spLocks noGrp="1"/>
          </p:cNvSpPr>
          <p:nvPr>
            <p:ph idx="14"/>
          </p:nvPr>
        </p:nvSpPr>
        <p:spPr>
          <a:xfrm>
            <a:off x="5066531" y="2399117"/>
            <a:ext cx="3383944" cy="356157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dato 2"/>
          <p:cNvSpPr>
            <a:spLocks noGrp="1"/>
          </p:cNvSpPr>
          <p:nvPr>
            <p:ph type="dt" sz="half" idx="10"/>
          </p:nvPr>
        </p:nvSpPr>
        <p:spPr/>
        <p:txBody>
          <a:bodyPr/>
          <a:lstStyle/>
          <a:p>
            <a:fld id="{1CDDD706-D949-44EE-9F25-217BD7DC16C6}" type="datetime1">
              <a:rPr lang="nb-NO" smtClean="0"/>
              <a:pPr/>
              <a:t>24.10.2013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333CFD3-7900-4DDF-8F91-05CA1D842E1D}"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33103" y="6039028"/>
            <a:ext cx="1801372" cy="822962"/>
          </a:xfrm>
          <a:prstGeom prst="rect">
            <a:avLst/>
          </a:prstGeom>
        </p:spPr>
      </p:pic>
      <p:sp>
        <p:nvSpPr>
          <p:cNvPr id="2" name="Plassholder for tittel 1"/>
          <p:cNvSpPr>
            <a:spLocks noGrp="1"/>
          </p:cNvSpPr>
          <p:nvPr>
            <p:ph type="title"/>
          </p:nvPr>
        </p:nvSpPr>
        <p:spPr>
          <a:xfrm>
            <a:off x="655624" y="102118"/>
            <a:ext cx="7778580" cy="1143000"/>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1328286" y="2399117"/>
            <a:ext cx="7122189" cy="3561577"/>
          </a:xfrm>
          <a:prstGeom prst="rect">
            <a:avLst/>
          </a:prstGeom>
        </p:spPr>
        <p:txBody>
          <a:bodyPr vert="horz" lIns="0" tIns="0" rIns="0" bIns="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655200" y="6577200"/>
            <a:ext cx="676440" cy="169200"/>
          </a:xfrm>
          <a:prstGeom prst="rect">
            <a:avLst/>
          </a:prstGeom>
        </p:spPr>
        <p:txBody>
          <a:bodyPr vert="horz" lIns="0" tIns="0" rIns="0" bIns="0" rtlCol="0" anchor="t"/>
          <a:lstStyle>
            <a:lvl1pPr algn="l">
              <a:defRPr sz="800">
                <a:solidFill>
                  <a:srgbClr val="021946"/>
                </a:solidFill>
              </a:defRPr>
            </a:lvl1pPr>
          </a:lstStyle>
          <a:p>
            <a:fld id="{C34BEF7D-2BE8-439B-80D9-2E365BF01FC9}" type="datetime1">
              <a:rPr lang="nb-NO" smtClean="0"/>
              <a:pPr/>
              <a:t>24.10.2013</a:t>
            </a:fld>
            <a:endParaRPr lang="nb-NO"/>
          </a:p>
        </p:txBody>
      </p:sp>
      <p:sp>
        <p:nvSpPr>
          <p:cNvPr id="5" name="Plassholder for bunntekst 4"/>
          <p:cNvSpPr>
            <a:spLocks noGrp="1"/>
          </p:cNvSpPr>
          <p:nvPr>
            <p:ph type="ftr" sz="quarter" idx="3"/>
          </p:nvPr>
        </p:nvSpPr>
        <p:spPr>
          <a:xfrm>
            <a:off x="1328400" y="6577200"/>
            <a:ext cx="5999603" cy="169200"/>
          </a:xfrm>
          <a:prstGeom prst="rect">
            <a:avLst/>
          </a:prstGeom>
        </p:spPr>
        <p:txBody>
          <a:bodyPr vert="horz" lIns="0" tIns="0" rIns="0" bIns="0" rtlCol="0" anchor="t"/>
          <a:lstStyle>
            <a:lvl1pPr algn="l">
              <a:defRPr sz="800">
                <a:solidFill>
                  <a:srgbClr val="021946"/>
                </a:solidFill>
              </a:defRPr>
            </a:lvl1pPr>
          </a:lstStyle>
          <a:p>
            <a:endParaRPr lang="nb-NO" dirty="0"/>
          </a:p>
        </p:txBody>
      </p:sp>
      <p:sp>
        <p:nvSpPr>
          <p:cNvPr id="6" name="Plassholder for lysbildenummer 5"/>
          <p:cNvSpPr>
            <a:spLocks noGrp="1"/>
          </p:cNvSpPr>
          <p:nvPr>
            <p:ph type="sldNum" sz="quarter" idx="4"/>
          </p:nvPr>
        </p:nvSpPr>
        <p:spPr>
          <a:xfrm>
            <a:off x="8460432" y="6577136"/>
            <a:ext cx="436810" cy="168994"/>
          </a:xfrm>
          <a:prstGeom prst="rect">
            <a:avLst/>
          </a:prstGeom>
        </p:spPr>
        <p:txBody>
          <a:bodyPr vert="horz" lIns="0" tIns="0" rIns="0" bIns="0" rtlCol="0" anchor="t"/>
          <a:lstStyle>
            <a:lvl1pPr algn="r">
              <a:defRPr sz="800">
                <a:solidFill>
                  <a:srgbClr val="021946"/>
                </a:solidFill>
              </a:defRPr>
            </a:lvl1pPr>
          </a:lstStyle>
          <a:p>
            <a:fld id="{A333CFD3-7900-4DDF-8F91-05CA1D842E1D}"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672" r:id="rId1"/>
    <p:sldLayoutId id="2147483650" r:id="rId2"/>
    <p:sldLayoutId id="2147483661" r:id="rId3"/>
    <p:sldLayoutId id="2147483662" r:id="rId4"/>
    <p:sldLayoutId id="2147483663" r:id="rId5"/>
    <p:sldLayoutId id="2147483665" r:id="rId6"/>
    <p:sldLayoutId id="2147483667" r:id="rId7"/>
    <p:sldLayoutId id="2147483652" r:id="rId8"/>
    <p:sldLayoutId id="2147483654" r:id="rId9"/>
    <p:sldLayoutId id="2147483655" r:id="rId10"/>
    <p:sldLayoutId id="2147483671" r:id="rId11"/>
    <p:sldLayoutId id="2147483673" r:id="rId12"/>
  </p:sldLayoutIdLst>
  <p:hf hdr="0" ftr="0" dt="0"/>
  <p:txStyles>
    <p:titleStyle>
      <a:lvl1pPr algn="l" defTabSz="914400" rtl="0" eaLnBrk="1" latinLnBrk="0" hangingPunct="1">
        <a:spcBef>
          <a:spcPct val="0"/>
        </a:spcBef>
        <a:buNone/>
        <a:defRPr sz="2800" b="1" kern="1200" cap="none" baseline="0">
          <a:solidFill>
            <a:srgbClr val="414042"/>
          </a:solidFill>
          <a:latin typeface="+mj-lt"/>
          <a:ea typeface="+mj-ea"/>
          <a:cs typeface="+mj-cs"/>
        </a:defRPr>
      </a:lvl1pPr>
    </p:titleStyle>
    <p:bodyStyle>
      <a:lvl1pPr marL="136525" indent="-136525" algn="l" defTabSz="914400" rtl="0" eaLnBrk="1" latinLnBrk="0" hangingPunct="1">
        <a:spcBef>
          <a:spcPts val="0"/>
        </a:spcBef>
        <a:spcAft>
          <a:spcPts val="1100"/>
        </a:spcAft>
        <a:buFont typeface="Arial" pitchFamily="34" charset="0"/>
        <a:buChar char="•"/>
        <a:defRPr sz="1600" kern="1200">
          <a:solidFill>
            <a:schemeClr val="tx1"/>
          </a:solidFill>
          <a:latin typeface="+mn-lt"/>
          <a:ea typeface="+mn-ea"/>
          <a:cs typeface="+mn-cs"/>
        </a:defRPr>
      </a:lvl1pPr>
      <a:lvl2pPr marL="628650" indent="-201613" algn="l" defTabSz="914400" rtl="0" eaLnBrk="1" latinLnBrk="0" hangingPunct="1">
        <a:spcBef>
          <a:spcPts val="0"/>
        </a:spcBef>
        <a:spcAft>
          <a:spcPts val="300"/>
        </a:spcAft>
        <a:buFont typeface="Arial" pitchFamily="34" charset="0"/>
        <a:buChar char="•"/>
        <a:defRPr sz="1600" kern="1200">
          <a:solidFill>
            <a:schemeClr val="tx1"/>
          </a:solidFill>
          <a:latin typeface="+mn-lt"/>
          <a:ea typeface="+mn-ea"/>
          <a:cs typeface="+mn-cs"/>
        </a:defRPr>
      </a:lvl2pPr>
      <a:lvl3pPr marL="1023938" indent="-161925" algn="l" defTabSz="914400" rtl="0" eaLnBrk="1" latinLnBrk="0" hangingPunct="1">
        <a:spcBef>
          <a:spcPts val="800"/>
        </a:spcBef>
        <a:buFont typeface="Arial" pitchFamily="34" charset="0"/>
        <a:buChar char="•"/>
        <a:defRPr sz="1400" kern="1200">
          <a:solidFill>
            <a:schemeClr val="tx1"/>
          </a:solidFill>
          <a:latin typeface="+mn-lt"/>
          <a:ea typeface="+mn-ea"/>
          <a:cs typeface="+mn-cs"/>
        </a:defRPr>
      </a:lvl3pPr>
      <a:lvl4pPr marL="1524000" indent="-152400" algn="l" defTabSz="914400" rtl="0" eaLnBrk="1" latinLnBrk="0" hangingPunct="1">
        <a:spcBef>
          <a:spcPts val="800"/>
        </a:spcBef>
        <a:buFont typeface="Arial" pitchFamily="34" charset="0"/>
        <a:buChar char="•"/>
        <a:defRPr sz="1400" kern="1200">
          <a:solidFill>
            <a:schemeClr val="tx1"/>
          </a:solidFill>
          <a:latin typeface="+mn-lt"/>
          <a:ea typeface="+mn-ea"/>
          <a:cs typeface="+mn-cs"/>
        </a:defRPr>
      </a:lvl4pPr>
      <a:lvl5pPr marL="1971675" indent="-142875" algn="l" defTabSz="914400" rtl="0" eaLnBrk="1" latinLnBrk="0" hangingPunct="1">
        <a:spcBef>
          <a:spcPts val="8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wmf"/></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998000" y="1772816"/>
            <a:ext cx="6462432" cy="1323578"/>
          </a:xfrm>
        </p:spPr>
        <p:txBody>
          <a:bodyPr>
            <a:normAutofit/>
          </a:bodyPr>
          <a:lstStyle/>
          <a:p>
            <a:r>
              <a:rPr lang="nb-NO" dirty="0" err="1" smtClean="0"/>
              <a:t>RegPol</a:t>
            </a:r>
            <a:r>
              <a:rPr lang="nb-NO" dirty="0" smtClean="0"/>
              <a:t/>
            </a:r>
            <a:br>
              <a:rPr lang="nb-NO" dirty="0" smtClean="0"/>
            </a:br>
            <a:r>
              <a:rPr lang="nb-NO" dirty="0" smtClean="0"/>
              <a:t>Model links and </a:t>
            </a:r>
            <a:r>
              <a:rPr lang="nb-NO" dirty="0" err="1" smtClean="0"/>
              <a:t>integration</a:t>
            </a:r>
            <a:endParaRPr lang="nb-NO" dirty="0"/>
          </a:p>
        </p:txBody>
      </p:sp>
      <p:sp>
        <p:nvSpPr>
          <p:cNvPr id="3" name="Plassholder for tekst 2"/>
          <p:cNvSpPr>
            <a:spLocks noGrp="1"/>
          </p:cNvSpPr>
          <p:nvPr>
            <p:ph type="body" sz="quarter" idx="10"/>
          </p:nvPr>
        </p:nvSpPr>
        <p:spPr>
          <a:xfrm>
            <a:off x="1998000" y="3750618"/>
            <a:ext cx="6462432" cy="2198662"/>
          </a:xfrm>
        </p:spPr>
        <p:txBody>
          <a:bodyPr>
            <a:normAutofit/>
          </a:bodyPr>
          <a:lstStyle/>
          <a:p>
            <a:r>
              <a:rPr lang="nb-NO" dirty="0" smtClean="0"/>
              <a:t>Modellforum CREE-</a:t>
            </a:r>
            <a:r>
              <a:rPr lang="nb-NO" dirty="0" err="1" smtClean="0"/>
              <a:t>CenSES</a:t>
            </a:r>
            <a:r>
              <a:rPr lang="nb-NO" dirty="0" smtClean="0"/>
              <a:t> 24. oktober 2013</a:t>
            </a:r>
          </a:p>
          <a:p>
            <a:pPr>
              <a:spcAft>
                <a:spcPts val="0"/>
              </a:spcAft>
            </a:pPr>
            <a:r>
              <a:rPr lang="nb-NO" dirty="0" smtClean="0"/>
              <a:t>Per </a:t>
            </a:r>
            <a:r>
              <a:rPr lang="nb-NO" dirty="0"/>
              <a:t>Ivar </a:t>
            </a:r>
            <a:r>
              <a:rPr lang="nb-NO" dirty="0" smtClean="0"/>
              <a:t>Helgesen</a:t>
            </a: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77003" y="6093296"/>
            <a:ext cx="9721080"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lysbildenummer 1"/>
          <p:cNvSpPr>
            <a:spLocks noGrp="1"/>
          </p:cNvSpPr>
          <p:nvPr>
            <p:ph type="sldNum" sz="quarter" idx="12"/>
          </p:nvPr>
        </p:nvSpPr>
        <p:spPr/>
        <p:txBody>
          <a:bodyPr/>
          <a:lstStyle/>
          <a:p>
            <a:fld id="{A333CFD3-7900-4DDF-8F91-05CA1D842E1D}" type="slidenum">
              <a:rPr lang="nb-NO" smtClean="0"/>
              <a:pPr/>
              <a:t>10</a:t>
            </a:fld>
            <a:endParaRPr lang="nb-NO"/>
          </a:p>
        </p:txBody>
      </p:sp>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9144000" cy="5586413"/>
          </a:xfrm>
          <a:prstGeom prst="rect">
            <a:avLst/>
          </a:prstGeom>
        </p:spPr>
      </p:pic>
      <p:sp>
        <p:nvSpPr>
          <p:cNvPr id="5" name="Rektangel 4"/>
          <p:cNvSpPr/>
          <p:nvPr/>
        </p:nvSpPr>
        <p:spPr>
          <a:xfrm>
            <a:off x="-468560" y="-171400"/>
            <a:ext cx="9721080"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13748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5624" y="-99392"/>
            <a:ext cx="7778580" cy="1143000"/>
          </a:xfrm>
        </p:spPr>
        <p:txBody>
          <a:bodyPr/>
          <a:lstStyle/>
          <a:p>
            <a:r>
              <a:rPr lang="nb-NO" dirty="0" smtClean="0"/>
              <a:t>Different types </a:t>
            </a:r>
            <a:r>
              <a:rPr lang="nb-NO" dirty="0" err="1" smtClean="0"/>
              <a:t>of</a:t>
            </a:r>
            <a:r>
              <a:rPr lang="nb-NO" dirty="0" smtClean="0"/>
              <a:t> linking</a:t>
            </a:r>
            <a:endParaRPr lang="nb-NO" dirty="0"/>
          </a:p>
        </p:txBody>
      </p:sp>
      <p:sp>
        <p:nvSpPr>
          <p:cNvPr id="3" name="Plassholder for innhold 2"/>
          <p:cNvSpPr>
            <a:spLocks noGrp="1"/>
          </p:cNvSpPr>
          <p:nvPr>
            <p:ph idx="1"/>
          </p:nvPr>
        </p:nvSpPr>
        <p:spPr>
          <a:xfrm>
            <a:off x="1328286" y="1268761"/>
            <a:ext cx="7815714" cy="4691934"/>
          </a:xfrm>
        </p:spPr>
        <p:txBody>
          <a:bodyPr>
            <a:normAutofit/>
          </a:bodyPr>
          <a:lstStyle/>
          <a:p>
            <a:endParaRPr lang="nb-NO" dirty="0" smtClean="0"/>
          </a:p>
          <a:p>
            <a:r>
              <a:rPr lang="nb-NO" dirty="0" smtClean="0"/>
              <a:t>Separate </a:t>
            </a:r>
            <a:r>
              <a:rPr lang="nb-NO" dirty="0" err="1" smtClean="0"/>
              <a:t>models</a:t>
            </a:r>
            <a:endParaRPr lang="nb-NO" dirty="0" smtClean="0"/>
          </a:p>
          <a:p>
            <a:endParaRPr lang="nb-NO" dirty="0" smtClean="0"/>
          </a:p>
          <a:p>
            <a:endParaRPr lang="nb-NO" dirty="0" smtClean="0"/>
          </a:p>
          <a:p>
            <a:endParaRPr lang="nb-NO" dirty="0"/>
          </a:p>
          <a:p>
            <a:r>
              <a:rPr lang="nb-NO" dirty="0" smtClean="0"/>
              <a:t>Soft </a:t>
            </a:r>
            <a:r>
              <a:rPr lang="nb-NO" dirty="0" err="1" smtClean="0"/>
              <a:t>linked</a:t>
            </a:r>
            <a:r>
              <a:rPr lang="nb-NO" dirty="0" smtClean="0"/>
              <a:t> </a:t>
            </a:r>
            <a:r>
              <a:rPr lang="nb-NO" dirty="0" err="1" smtClean="0"/>
              <a:t>models</a:t>
            </a:r>
            <a:endParaRPr lang="nb-NO" dirty="0" smtClean="0"/>
          </a:p>
          <a:p>
            <a:endParaRPr lang="nb-NO" dirty="0" smtClean="0"/>
          </a:p>
          <a:p>
            <a:endParaRPr lang="nb-NO" dirty="0"/>
          </a:p>
          <a:p>
            <a:r>
              <a:rPr lang="nb-NO" dirty="0" smtClean="0"/>
              <a:t>Hard </a:t>
            </a:r>
            <a:r>
              <a:rPr lang="nb-NO" dirty="0" err="1" smtClean="0"/>
              <a:t>linked</a:t>
            </a:r>
            <a:r>
              <a:rPr lang="nb-NO" dirty="0" smtClean="0"/>
              <a:t> </a:t>
            </a:r>
            <a:r>
              <a:rPr lang="nb-NO" dirty="0" err="1" smtClean="0"/>
              <a:t>models</a:t>
            </a:r>
            <a:r>
              <a:rPr lang="nb-NO" dirty="0" smtClean="0"/>
              <a:t>				(</a:t>
            </a:r>
            <a:r>
              <a:rPr lang="nb-NO" sz="1200" dirty="0" err="1" smtClean="0"/>
              <a:t>automated</a:t>
            </a:r>
            <a:r>
              <a:rPr lang="nb-NO" sz="1200" dirty="0" smtClean="0"/>
              <a:t> data </a:t>
            </a:r>
            <a:r>
              <a:rPr lang="nb-NO" sz="1200" dirty="0" err="1" smtClean="0"/>
              <a:t>exchange</a:t>
            </a:r>
            <a:r>
              <a:rPr lang="nb-NO" sz="1200" dirty="0" smtClean="0"/>
              <a:t>)</a:t>
            </a:r>
            <a:endParaRPr lang="nb-NO" dirty="0" smtClean="0"/>
          </a:p>
          <a:p>
            <a:endParaRPr lang="nb-NO" dirty="0" smtClean="0"/>
          </a:p>
          <a:p>
            <a:endParaRPr lang="nb-NO" dirty="0"/>
          </a:p>
          <a:p>
            <a:r>
              <a:rPr lang="nb-NO" dirty="0" smtClean="0"/>
              <a:t>Integrated </a:t>
            </a:r>
            <a:r>
              <a:rPr lang="nb-NO" dirty="0" err="1" smtClean="0"/>
              <a:t>model</a:t>
            </a:r>
            <a:endParaRPr lang="nb-NO" dirty="0"/>
          </a:p>
        </p:txBody>
      </p:sp>
      <p:sp>
        <p:nvSpPr>
          <p:cNvPr id="5" name="Ellipse 4"/>
          <p:cNvSpPr/>
          <p:nvPr/>
        </p:nvSpPr>
        <p:spPr bwMode="auto">
          <a:xfrm>
            <a:off x="5004048" y="1412776"/>
            <a:ext cx="792088" cy="792088"/>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6" name="Ellipse 5"/>
          <p:cNvSpPr/>
          <p:nvPr/>
        </p:nvSpPr>
        <p:spPr bwMode="auto">
          <a:xfrm>
            <a:off x="6516216" y="1412776"/>
            <a:ext cx="792088" cy="792088"/>
          </a:xfrm>
          <a:prstGeom prst="ellipse">
            <a:avLst/>
          </a:prstGeom>
          <a:solidFill>
            <a:srgbClr val="00B0F0">
              <a:alpha val="85000"/>
            </a:srgb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9" name="Ellipse 8"/>
          <p:cNvSpPr/>
          <p:nvPr/>
        </p:nvSpPr>
        <p:spPr bwMode="auto">
          <a:xfrm>
            <a:off x="5004048" y="2924944"/>
            <a:ext cx="792088" cy="792088"/>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10" name="Ellipse 9"/>
          <p:cNvSpPr/>
          <p:nvPr/>
        </p:nvSpPr>
        <p:spPr bwMode="auto">
          <a:xfrm>
            <a:off x="5652120" y="2924944"/>
            <a:ext cx="792088" cy="792088"/>
          </a:xfrm>
          <a:prstGeom prst="ellipse">
            <a:avLst/>
          </a:prstGeom>
          <a:solidFill>
            <a:srgbClr val="00B0F0">
              <a:alpha val="85000"/>
            </a:srgb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11" name="Ellipse 10"/>
          <p:cNvSpPr/>
          <p:nvPr/>
        </p:nvSpPr>
        <p:spPr bwMode="auto">
          <a:xfrm>
            <a:off x="5022515" y="4005064"/>
            <a:ext cx="792088" cy="792088"/>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12" name="Ellipse 11"/>
          <p:cNvSpPr/>
          <p:nvPr/>
        </p:nvSpPr>
        <p:spPr bwMode="auto">
          <a:xfrm>
            <a:off x="5670587" y="4005064"/>
            <a:ext cx="792088" cy="792088"/>
          </a:xfrm>
          <a:prstGeom prst="ellipse">
            <a:avLst/>
          </a:prstGeom>
          <a:solidFill>
            <a:srgbClr val="00B0F0">
              <a:alpha val="85000"/>
            </a:srgb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13" name="Ellipse 12"/>
          <p:cNvSpPr/>
          <p:nvPr/>
        </p:nvSpPr>
        <p:spPr bwMode="auto">
          <a:xfrm>
            <a:off x="5041565" y="5301208"/>
            <a:ext cx="1114611" cy="1080120"/>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14" name="Ellipse 13"/>
          <p:cNvSpPr/>
          <p:nvPr/>
        </p:nvSpPr>
        <p:spPr bwMode="auto">
          <a:xfrm>
            <a:off x="5508105" y="5301208"/>
            <a:ext cx="792088" cy="792088"/>
          </a:xfrm>
          <a:prstGeom prst="ellipse">
            <a:avLst/>
          </a:prstGeom>
          <a:solidFill>
            <a:srgbClr val="00B0F0">
              <a:alpha val="5000"/>
            </a:srgb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Tree>
    <p:extLst>
      <p:ext uri="{BB962C8B-B14F-4D97-AF65-F5344CB8AC3E}">
        <p14:creationId xmlns:p14="http://schemas.microsoft.com/office/powerpoint/2010/main" val="1831972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A333CFD3-7900-4DDF-8F91-05CA1D842E1D}" type="slidenum">
              <a:rPr lang="nb-NO" smtClean="0"/>
              <a:pPr/>
              <a:t>12</a:t>
            </a:fld>
            <a:endParaRPr lang="nb-NO"/>
          </a:p>
        </p:txBody>
      </p:sp>
      <p:sp>
        <p:nvSpPr>
          <p:cNvPr id="4" name="Skråkant 3"/>
          <p:cNvSpPr/>
          <p:nvPr/>
        </p:nvSpPr>
        <p:spPr>
          <a:xfrm>
            <a:off x="899592" y="2240868"/>
            <a:ext cx="2304256" cy="1332148"/>
          </a:xfrm>
          <a:prstGeom prst="beve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TIMES</a:t>
            </a:r>
            <a:endParaRPr lang="nb-NO" dirty="0"/>
          </a:p>
        </p:txBody>
      </p:sp>
      <p:sp>
        <p:nvSpPr>
          <p:cNvPr id="5" name="Skråkant 4"/>
          <p:cNvSpPr/>
          <p:nvPr/>
        </p:nvSpPr>
        <p:spPr>
          <a:xfrm>
            <a:off x="5508104" y="2240868"/>
            <a:ext cx="2304256" cy="1332148"/>
          </a:xfrm>
          <a:prstGeom prst="bevel">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solidFill>
                  <a:schemeClr val="tx1"/>
                </a:solidFill>
              </a:rPr>
              <a:t>CGE</a:t>
            </a:r>
            <a:endParaRPr lang="nb-NO" dirty="0">
              <a:solidFill>
                <a:schemeClr val="tx1"/>
              </a:solidFill>
            </a:endParaRPr>
          </a:p>
        </p:txBody>
      </p:sp>
      <p:sp>
        <p:nvSpPr>
          <p:cNvPr id="6" name="TekstSylinder 5"/>
          <p:cNvSpPr txBox="1"/>
          <p:nvPr/>
        </p:nvSpPr>
        <p:spPr>
          <a:xfrm>
            <a:off x="1043608" y="3933056"/>
            <a:ext cx="1749197" cy="369332"/>
          </a:xfrm>
          <a:prstGeom prst="rect">
            <a:avLst/>
          </a:prstGeom>
          <a:noFill/>
        </p:spPr>
        <p:txBody>
          <a:bodyPr wrap="none" rtlCol="0">
            <a:spAutoFit/>
          </a:bodyPr>
          <a:lstStyle/>
          <a:p>
            <a:r>
              <a:rPr lang="nb-NO" dirty="0" smtClean="0"/>
              <a:t>Linear program</a:t>
            </a:r>
            <a:endParaRPr lang="nb-NO" dirty="0"/>
          </a:p>
        </p:txBody>
      </p:sp>
      <p:sp>
        <p:nvSpPr>
          <p:cNvPr id="7" name="TekstSylinder 6"/>
          <p:cNvSpPr txBox="1"/>
          <p:nvPr/>
        </p:nvSpPr>
        <p:spPr>
          <a:xfrm>
            <a:off x="5552187" y="3933056"/>
            <a:ext cx="1928733" cy="369332"/>
          </a:xfrm>
          <a:prstGeom prst="rect">
            <a:avLst/>
          </a:prstGeom>
          <a:noFill/>
        </p:spPr>
        <p:txBody>
          <a:bodyPr wrap="none" rtlCol="0">
            <a:spAutoFit/>
          </a:bodyPr>
          <a:lstStyle/>
          <a:p>
            <a:r>
              <a:rPr lang="nb-NO" dirty="0" err="1" smtClean="0"/>
              <a:t>Complementarity</a:t>
            </a:r>
            <a:endParaRPr lang="nb-NO" dirty="0"/>
          </a:p>
        </p:txBody>
      </p:sp>
      <p:sp>
        <p:nvSpPr>
          <p:cNvPr id="8" name="Tittel 1"/>
          <p:cNvSpPr txBox="1">
            <a:spLocks/>
          </p:cNvSpPr>
          <p:nvPr/>
        </p:nvSpPr>
        <p:spPr>
          <a:xfrm>
            <a:off x="655624" y="341784"/>
            <a:ext cx="7778580" cy="1143000"/>
          </a:xfrm>
          <a:prstGeom prst="rect">
            <a:avLst/>
          </a:prstGeom>
        </p:spPr>
        <p:txBody>
          <a:bodyPr/>
          <a:lstStyle>
            <a:lvl1pPr algn="l" defTabSz="914400" rtl="0" eaLnBrk="1" latinLnBrk="0" hangingPunct="1">
              <a:spcBef>
                <a:spcPct val="0"/>
              </a:spcBef>
              <a:buNone/>
              <a:defRPr sz="2800" b="1" kern="1200" cap="none" baseline="0">
                <a:solidFill>
                  <a:srgbClr val="414042"/>
                </a:solidFill>
                <a:latin typeface="+mj-lt"/>
                <a:ea typeface="+mj-ea"/>
                <a:cs typeface="+mj-cs"/>
              </a:defRPr>
            </a:lvl1pPr>
          </a:lstStyle>
          <a:p>
            <a:r>
              <a:rPr lang="nb-NO" dirty="0" smtClean="0"/>
              <a:t>Integration </a:t>
            </a:r>
            <a:r>
              <a:rPr lang="nb-NO" dirty="0" err="1" smtClean="0"/>
              <a:t>possible</a:t>
            </a:r>
            <a:r>
              <a:rPr lang="nb-NO" dirty="0"/>
              <a:t>?</a:t>
            </a:r>
          </a:p>
        </p:txBody>
      </p:sp>
    </p:spTree>
    <p:extLst>
      <p:ext uri="{BB962C8B-B14F-4D97-AF65-F5344CB8AC3E}">
        <p14:creationId xmlns:p14="http://schemas.microsoft.com/office/powerpoint/2010/main" val="3203030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655624" y="-27384"/>
            <a:ext cx="7778580" cy="1143000"/>
          </a:xfrm>
        </p:spPr>
        <p:txBody>
          <a:bodyPr>
            <a:normAutofit/>
          </a:bodyPr>
          <a:lstStyle/>
          <a:p>
            <a:r>
              <a:rPr lang="nb-NO" dirty="0" smtClean="0">
                <a:solidFill>
                  <a:srgbClr val="007FB2"/>
                </a:solidFill>
              </a:rPr>
              <a:t>The </a:t>
            </a:r>
            <a:r>
              <a:rPr lang="nb-NO" dirty="0" err="1" smtClean="0">
                <a:solidFill>
                  <a:srgbClr val="007FB2"/>
                </a:solidFill>
              </a:rPr>
              <a:t>Bigger</a:t>
            </a:r>
            <a:r>
              <a:rPr lang="nb-NO" dirty="0" smtClean="0">
                <a:solidFill>
                  <a:srgbClr val="007FB2"/>
                </a:solidFill>
              </a:rPr>
              <a:t> Picture</a:t>
            </a:r>
            <a:endParaRPr lang="nb-NO" dirty="0">
              <a:solidFill>
                <a:srgbClr val="007FB2"/>
              </a:solidFill>
            </a:endParaRPr>
          </a:p>
        </p:txBody>
      </p:sp>
      <p:grpSp>
        <p:nvGrpSpPr>
          <p:cNvPr id="20" name="Group 2"/>
          <p:cNvGrpSpPr>
            <a:grpSpLocks/>
          </p:cNvGrpSpPr>
          <p:nvPr/>
        </p:nvGrpSpPr>
        <p:grpSpPr bwMode="auto">
          <a:xfrm>
            <a:off x="381000" y="1959400"/>
            <a:ext cx="3581400" cy="3352800"/>
            <a:chOff x="240" y="1056"/>
            <a:chExt cx="2256" cy="2112"/>
          </a:xfrm>
        </p:grpSpPr>
        <p:sp>
          <p:nvSpPr>
            <p:cNvPr id="21" name="Oval 3" descr="White marble"/>
            <p:cNvSpPr>
              <a:spLocks noChangeArrowheads="1"/>
            </p:cNvSpPr>
            <p:nvPr/>
          </p:nvSpPr>
          <p:spPr bwMode="auto">
            <a:xfrm>
              <a:off x="240" y="1056"/>
              <a:ext cx="2256" cy="2112"/>
            </a:xfrm>
            <a:prstGeom prst="ellipse">
              <a:avLst/>
            </a:prstGeom>
            <a:blipFill dpi="0" rotWithShape="1">
              <a:blip r:embed="rId2"/>
              <a:srcRect/>
              <a:tile tx="0" ty="0" sx="100000" sy="100000" flip="none" algn="tl"/>
            </a:blipFill>
            <a:ln w="9525">
              <a:solidFill>
                <a:schemeClr val="tx1"/>
              </a:solidFill>
              <a:round/>
              <a:headEnd/>
              <a:tailEnd/>
            </a:ln>
          </p:spPr>
          <p:txBody>
            <a:bodyPr wrap="none" anchor="ctr"/>
            <a:lstStyle/>
            <a:p>
              <a:pPr algn="ctr"/>
              <a:endParaRPr lang="en-US"/>
            </a:p>
          </p:txBody>
        </p:sp>
        <p:sp>
          <p:nvSpPr>
            <p:cNvPr id="22" name="Text Box 4"/>
            <p:cNvSpPr txBox="1">
              <a:spLocks noChangeArrowheads="1"/>
            </p:cNvSpPr>
            <p:nvPr/>
          </p:nvSpPr>
          <p:spPr bwMode="auto">
            <a:xfrm>
              <a:off x="1848" y="1545"/>
              <a:ext cx="60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spcBef>
                  <a:spcPct val="50000"/>
                </a:spcBef>
              </a:pPr>
              <a:r>
                <a:rPr lang="en-US" sz="2800"/>
                <a:t>NLP</a:t>
              </a:r>
            </a:p>
          </p:txBody>
        </p:sp>
      </p:grpSp>
      <p:grpSp>
        <p:nvGrpSpPr>
          <p:cNvPr id="23" name="Group 21"/>
          <p:cNvGrpSpPr>
            <a:grpSpLocks/>
          </p:cNvGrpSpPr>
          <p:nvPr/>
        </p:nvGrpSpPr>
        <p:grpSpPr bwMode="auto">
          <a:xfrm>
            <a:off x="1219200" y="3026200"/>
            <a:ext cx="2106613" cy="2057400"/>
            <a:chOff x="768" y="1728"/>
            <a:chExt cx="1327" cy="1296"/>
          </a:xfrm>
        </p:grpSpPr>
        <p:grpSp>
          <p:nvGrpSpPr>
            <p:cNvPr id="24" name="Group 5"/>
            <p:cNvGrpSpPr>
              <a:grpSpLocks/>
            </p:cNvGrpSpPr>
            <p:nvPr/>
          </p:nvGrpSpPr>
          <p:grpSpPr bwMode="auto">
            <a:xfrm>
              <a:off x="768" y="1728"/>
              <a:ext cx="1296" cy="1296"/>
              <a:chOff x="768" y="1728"/>
              <a:chExt cx="1296" cy="1296"/>
            </a:xfrm>
          </p:grpSpPr>
          <p:sp>
            <p:nvSpPr>
              <p:cNvPr id="26" name="Oval 6" descr="Recycled paper"/>
              <p:cNvSpPr>
                <a:spLocks noChangeArrowheads="1"/>
              </p:cNvSpPr>
              <p:nvPr/>
            </p:nvSpPr>
            <p:spPr bwMode="auto">
              <a:xfrm>
                <a:off x="768" y="1728"/>
                <a:ext cx="1296" cy="1296"/>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pPr algn="ctr"/>
                <a:endParaRPr lang="en-US"/>
              </a:p>
            </p:txBody>
          </p:sp>
          <p:sp>
            <p:nvSpPr>
              <p:cNvPr id="27" name="Text Box 7"/>
              <p:cNvSpPr txBox="1">
                <a:spLocks noChangeArrowheads="1"/>
              </p:cNvSpPr>
              <p:nvPr/>
            </p:nvSpPr>
            <p:spPr bwMode="auto">
              <a:xfrm>
                <a:off x="1536" y="2419"/>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spcBef>
                    <a:spcPct val="50000"/>
                  </a:spcBef>
                </a:pPr>
                <a:r>
                  <a:rPr lang="en-US" sz="2800"/>
                  <a:t>QP</a:t>
                </a:r>
              </a:p>
            </p:txBody>
          </p:sp>
        </p:grpSp>
        <p:sp>
          <p:nvSpPr>
            <p:cNvPr id="25" name="Text Box 20"/>
            <p:cNvSpPr txBox="1">
              <a:spLocks noChangeArrowheads="1"/>
            </p:cNvSpPr>
            <p:nvPr/>
          </p:nvSpPr>
          <p:spPr bwMode="auto">
            <a:xfrm>
              <a:off x="1572" y="2115"/>
              <a:ext cx="5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400"/>
                <a:t>convex</a:t>
              </a:r>
            </a:p>
          </p:txBody>
        </p:sp>
      </p:grpSp>
      <p:grpSp>
        <p:nvGrpSpPr>
          <p:cNvPr id="29" name="Group 9"/>
          <p:cNvGrpSpPr>
            <a:grpSpLocks/>
          </p:cNvGrpSpPr>
          <p:nvPr/>
        </p:nvGrpSpPr>
        <p:grpSpPr bwMode="auto">
          <a:xfrm>
            <a:off x="1219200" y="3254800"/>
            <a:ext cx="1295400" cy="1462088"/>
            <a:chOff x="768" y="1872"/>
            <a:chExt cx="816" cy="921"/>
          </a:xfrm>
        </p:grpSpPr>
        <p:sp>
          <p:nvSpPr>
            <p:cNvPr id="30" name="Oval 10" descr="Newsprint"/>
            <p:cNvSpPr>
              <a:spLocks noChangeArrowheads="1"/>
            </p:cNvSpPr>
            <p:nvPr/>
          </p:nvSpPr>
          <p:spPr bwMode="auto">
            <a:xfrm>
              <a:off x="768" y="1872"/>
              <a:ext cx="816" cy="921"/>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endParaRPr lang="en-US"/>
            </a:p>
          </p:txBody>
        </p:sp>
        <p:sp>
          <p:nvSpPr>
            <p:cNvPr id="31" name="Text Box 11"/>
            <p:cNvSpPr txBox="1">
              <a:spLocks noChangeArrowheads="1"/>
            </p:cNvSpPr>
            <p:nvPr/>
          </p:nvSpPr>
          <p:spPr bwMode="auto">
            <a:xfrm>
              <a:off x="1104" y="2160"/>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spcBef>
                  <a:spcPct val="50000"/>
                </a:spcBef>
              </a:pPr>
              <a:r>
                <a:rPr lang="en-US" sz="2800"/>
                <a:t>LP</a:t>
              </a:r>
            </a:p>
          </p:txBody>
        </p:sp>
      </p:grpSp>
      <p:grpSp>
        <p:nvGrpSpPr>
          <p:cNvPr id="32" name="Group 12"/>
          <p:cNvGrpSpPr>
            <a:grpSpLocks/>
          </p:cNvGrpSpPr>
          <p:nvPr/>
        </p:nvGrpSpPr>
        <p:grpSpPr bwMode="auto">
          <a:xfrm>
            <a:off x="1131888" y="1372025"/>
            <a:ext cx="8264528" cy="5083175"/>
            <a:chOff x="702" y="686"/>
            <a:chExt cx="5206" cy="3202"/>
          </a:xfrm>
        </p:grpSpPr>
        <p:sp>
          <p:nvSpPr>
            <p:cNvPr id="33" name="Oval 13"/>
            <p:cNvSpPr>
              <a:spLocks noChangeArrowheads="1"/>
            </p:cNvSpPr>
            <p:nvPr/>
          </p:nvSpPr>
          <p:spPr bwMode="auto">
            <a:xfrm>
              <a:off x="702" y="732"/>
              <a:ext cx="4386" cy="315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4" name="Text Box 14"/>
            <p:cNvSpPr txBox="1">
              <a:spLocks noChangeArrowheads="1"/>
            </p:cNvSpPr>
            <p:nvPr/>
          </p:nvSpPr>
          <p:spPr bwMode="auto">
            <a:xfrm>
              <a:off x="3889" y="686"/>
              <a:ext cx="201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spcBef>
                  <a:spcPct val="50000"/>
                </a:spcBef>
              </a:pPr>
              <a:r>
                <a:rPr lang="en-US" sz="2000" dirty="0"/>
                <a:t>Complementarity Problems</a:t>
              </a:r>
            </a:p>
          </p:txBody>
        </p:sp>
      </p:grpSp>
      <p:grpSp>
        <p:nvGrpSpPr>
          <p:cNvPr id="35" name="Group 15"/>
          <p:cNvGrpSpPr>
            <a:grpSpLocks/>
          </p:cNvGrpSpPr>
          <p:nvPr/>
        </p:nvGrpSpPr>
        <p:grpSpPr bwMode="auto">
          <a:xfrm>
            <a:off x="4191000" y="2408663"/>
            <a:ext cx="3276600" cy="3284537"/>
            <a:chOff x="2640" y="1339"/>
            <a:chExt cx="2064" cy="2069"/>
          </a:xfrm>
        </p:grpSpPr>
        <p:sp>
          <p:nvSpPr>
            <p:cNvPr id="36" name="Oval 16" descr="Canvas"/>
            <p:cNvSpPr>
              <a:spLocks noChangeArrowheads="1"/>
            </p:cNvSpPr>
            <p:nvPr/>
          </p:nvSpPr>
          <p:spPr bwMode="auto">
            <a:xfrm>
              <a:off x="2640" y="1339"/>
              <a:ext cx="2064" cy="2069"/>
            </a:xfrm>
            <a:prstGeom prst="ellipse">
              <a:avLst/>
            </a:prstGeom>
            <a:blipFill dpi="0" rotWithShape="1">
              <a:blip r:embed="rId5"/>
              <a:srcRect/>
              <a:tile tx="0" ty="0" sx="100000" sy="100000" flip="none" algn="tl"/>
            </a:blipFill>
            <a:ln w="9525">
              <a:solidFill>
                <a:schemeClr val="tx1"/>
              </a:solidFill>
              <a:round/>
              <a:headEnd/>
              <a:tailEnd/>
            </a:ln>
          </p:spPr>
          <p:txBody>
            <a:bodyPr wrap="none" anchor="ctr"/>
            <a:lstStyle/>
            <a:p>
              <a:pPr algn="ctr"/>
              <a:endParaRPr lang="en-US"/>
            </a:p>
          </p:txBody>
        </p:sp>
        <p:sp>
          <p:nvSpPr>
            <p:cNvPr id="37" name="Text Box 17"/>
            <p:cNvSpPr txBox="1">
              <a:spLocks noChangeArrowheads="1"/>
            </p:cNvSpPr>
            <p:nvPr/>
          </p:nvSpPr>
          <p:spPr bwMode="auto">
            <a:xfrm>
              <a:off x="2978" y="1668"/>
              <a:ext cx="1486"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spcBef>
                  <a:spcPct val="50000"/>
                </a:spcBef>
              </a:pPr>
              <a:r>
                <a:rPr lang="en-US" sz="1800" dirty="0"/>
                <a:t>Other non-optimization based problems</a:t>
              </a:r>
            </a:p>
            <a:p>
              <a:pPr eaLnBrk="1" hangingPunct="1"/>
              <a:r>
                <a:rPr lang="en-US" sz="1800" dirty="0"/>
                <a:t>e.g</a:t>
              </a:r>
              <a:r>
                <a:rPr lang="en-US" sz="1800" dirty="0" smtClean="0"/>
                <a:t>. </a:t>
              </a:r>
            </a:p>
            <a:p>
              <a:pPr eaLnBrk="1" hangingPunct="1"/>
              <a:r>
                <a:rPr lang="en-US" sz="1800" dirty="0" smtClean="0"/>
                <a:t>spatial </a:t>
              </a:r>
              <a:r>
                <a:rPr lang="en-US" sz="1800" dirty="0"/>
                <a:t>price </a:t>
              </a:r>
              <a:r>
                <a:rPr lang="en-US" sz="1800" dirty="0" err="1"/>
                <a:t>equilibria</a:t>
              </a:r>
              <a:r>
                <a:rPr lang="en-US" sz="1800" dirty="0"/>
                <a:t>, traffic </a:t>
              </a:r>
              <a:r>
                <a:rPr lang="en-US" sz="1800" dirty="0" err="1"/>
                <a:t>equilibria</a:t>
              </a:r>
              <a:r>
                <a:rPr lang="en-US" sz="1800" dirty="0"/>
                <a:t>, </a:t>
              </a:r>
              <a:endParaRPr lang="en-US" sz="1800" dirty="0" smtClean="0"/>
            </a:p>
            <a:p>
              <a:pPr eaLnBrk="1" hangingPunct="1"/>
              <a:r>
                <a:rPr lang="en-US" sz="1800" dirty="0" smtClean="0"/>
                <a:t>Nash-</a:t>
              </a:r>
              <a:r>
                <a:rPr lang="en-US" sz="1800" dirty="0" err="1" smtClean="0"/>
                <a:t>Cournot</a:t>
              </a:r>
              <a:r>
                <a:rPr lang="en-US" sz="1800" dirty="0" smtClean="0"/>
                <a:t> </a:t>
              </a:r>
              <a:r>
                <a:rPr lang="en-US" sz="1800" dirty="0"/>
                <a:t>games</a:t>
              </a:r>
            </a:p>
          </p:txBody>
        </p:sp>
      </p:grpSp>
      <p:sp>
        <p:nvSpPr>
          <p:cNvPr id="38" name="Rectangle 2"/>
          <p:cNvSpPr txBox="1">
            <a:spLocks noChangeArrowheads="1"/>
          </p:cNvSpPr>
          <p:nvPr/>
        </p:nvSpPr>
        <p:spPr>
          <a:xfrm>
            <a:off x="1763713" y="1891138"/>
            <a:ext cx="1897062" cy="985837"/>
          </a:xfrm>
          <a:prstGeom prst="rect">
            <a:avLst/>
          </a:prstGeom>
        </p:spPr>
        <p:txBody>
          <a:bodyPr/>
          <a:lstStyle/>
          <a:p>
            <a:pPr marL="609600" indent="-609600">
              <a:spcBef>
                <a:spcPct val="20000"/>
              </a:spcBef>
              <a:buFontTx/>
              <a:buChar char="•"/>
              <a:defRPr/>
            </a:pPr>
            <a:endParaRPr lang="en-US" sz="3200" kern="0" dirty="0">
              <a:latin typeface="+mn-lt"/>
            </a:endParaRPr>
          </a:p>
          <a:p>
            <a:pPr marL="609600" indent="-609600">
              <a:spcBef>
                <a:spcPct val="20000"/>
              </a:spcBef>
              <a:defRPr/>
            </a:pPr>
            <a:r>
              <a:rPr lang="en-US" sz="1800" b="1" kern="0" dirty="0">
                <a:latin typeface="+mn-lt"/>
              </a:rPr>
              <a:t>KKT conditions</a:t>
            </a:r>
          </a:p>
        </p:txBody>
      </p:sp>
      <p:sp>
        <p:nvSpPr>
          <p:cNvPr id="39" name="TekstSylinder 38"/>
          <p:cNvSpPr txBox="1"/>
          <p:nvPr/>
        </p:nvSpPr>
        <p:spPr>
          <a:xfrm>
            <a:off x="6084168" y="6516052"/>
            <a:ext cx="3129383" cy="400110"/>
          </a:xfrm>
          <a:prstGeom prst="rect">
            <a:avLst/>
          </a:prstGeom>
          <a:noFill/>
        </p:spPr>
        <p:txBody>
          <a:bodyPr wrap="none" rtlCol="0">
            <a:spAutoFit/>
          </a:bodyPr>
          <a:lstStyle/>
          <a:p>
            <a:r>
              <a:rPr lang="nb-NO" sz="2000" dirty="0">
                <a:latin typeface="Times New Roman" charset="0"/>
                <a:ea typeface="ＭＳ Ｐゴシック" charset="0"/>
                <a:cs typeface="ＭＳ Ｐゴシック" charset="0"/>
              </a:rPr>
              <a:t>Source: </a:t>
            </a:r>
            <a:r>
              <a:rPr lang="nb-NO" sz="2000" dirty="0" smtClean="0">
                <a:latin typeface="Times New Roman" charset="0"/>
                <a:ea typeface="ＭＳ Ｐゴシック" charset="0"/>
                <a:cs typeface="ＭＳ Ｐゴシック" charset="0"/>
              </a:rPr>
              <a:t>Prof. </a:t>
            </a:r>
            <a:r>
              <a:rPr lang="nb-NO" sz="2000" dirty="0">
                <a:latin typeface="Times New Roman" charset="0"/>
                <a:ea typeface="ＭＳ Ｐゴシック" charset="0"/>
                <a:cs typeface="ＭＳ Ｐゴシック" charset="0"/>
              </a:rPr>
              <a:t>Steven Gabriel</a:t>
            </a:r>
          </a:p>
        </p:txBody>
      </p:sp>
      <p:sp>
        <p:nvSpPr>
          <p:cNvPr id="2" name="Rektangel 1"/>
          <p:cNvSpPr/>
          <p:nvPr/>
        </p:nvSpPr>
        <p:spPr>
          <a:xfrm>
            <a:off x="7086600" y="5805264"/>
            <a:ext cx="1445840" cy="71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70241842"/>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131840" y="116632"/>
            <a:ext cx="5472608" cy="6480720"/>
          </a:xfrm>
          <a:prstGeom prst="rect">
            <a:avLst/>
          </a:prstGeom>
          <a:solidFill>
            <a:srgbClr val="F2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36" name="Rektangel 35"/>
          <p:cNvSpPr/>
          <p:nvPr/>
        </p:nvSpPr>
        <p:spPr>
          <a:xfrm>
            <a:off x="3131840" y="4881756"/>
            <a:ext cx="5472608" cy="17155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35" name="Rektangel 34"/>
          <p:cNvSpPr/>
          <p:nvPr/>
        </p:nvSpPr>
        <p:spPr>
          <a:xfrm>
            <a:off x="3131840" y="129228"/>
            <a:ext cx="5472608" cy="17155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5" name="Ellipse 4"/>
          <p:cNvSpPr/>
          <p:nvPr/>
        </p:nvSpPr>
        <p:spPr bwMode="auto">
          <a:xfrm>
            <a:off x="3563888" y="548680"/>
            <a:ext cx="792088" cy="792088"/>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nb-NO" sz="2400" smtClean="0">
              <a:solidFill>
                <a:prstClr val="black"/>
              </a:solidFill>
              <a:latin typeface="Verdana" pitchFamily="34" charset="0"/>
              <a:ea typeface="ヒラギノ角ゴ Pro W3" pitchFamily="112" charset="-128"/>
            </a:endParaRPr>
          </a:p>
        </p:txBody>
      </p:sp>
      <p:sp>
        <p:nvSpPr>
          <p:cNvPr id="6" name="Ellipse 5"/>
          <p:cNvSpPr/>
          <p:nvPr/>
        </p:nvSpPr>
        <p:spPr bwMode="auto">
          <a:xfrm>
            <a:off x="4716016" y="548680"/>
            <a:ext cx="792088" cy="792088"/>
          </a:xfrm>
          <a:prstGeom prst="ellipse">
            <a:avLst/>
          </a:prstGeom>
          <a:solidFill>
            <a:srgbClr val="00B0F0">
              <a:alpha val="85000"/>
            </a:srgb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nb-NO" sz="2400" smtClean="0">
              <a:solidFill>
                <a:prstClr val="black"/>
              </a:solidFill>
              <a:latin typeface="Verdana" pitchFamily="34" charset="0"/>
              <a:ea typeface="ヒラギノ角ゴ Pro W3" pitchFamily="112" charset="-128"/>
            </a:endParaRPr>
          </a:p>
        </p:txBody>
      </p:sp>
      <p:sp>
        <p:nvSpPr>
          <p:cNvPr id="13" name="Ellipse 12"/>
          <p:cNvSpPr/>
          <p:nvPr/>
        </p:nvSpPr>
        <p:spPr bwMode="auto">
          <a:xfrm>
            <a:off x="3563888" y="5085184"/>
            <a:ext cx="1114611" cy="1080120"/>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nb-NO" sz="2400" smtClean="0">
              <a:solidFill>
                <a:prstClr val="black"/>
              </a:solidFill>
              <a:latin typeface="Verdana" pitchFamily="34" charset="0"/>
              <a:ea typeface="ヒラギノ角ゴ Pro W3" pitchFamily="112" charset="-128"/>
            </a:endParaRPr>
          </a:p>
        </p:txBody>
      </p:sp>
      <p:sp>
        <p:nvSpPr>
          <p:cNvPr id="14" name="Ellipse 13"/>
          <p:cNvSpPr/>
          <p:nvPr/>
        </p:nvSpPr>
        <p:spPr bwMode="auto">
          <a:xfrm>
            <a:off x="3886411" y="5229200"/>
            <a:ext cx="792088" cy="792088"/>
          </a:xfrm>
          <a:prstGeom prst="ellipse">
            <a:avLst/>
          </a:prstGeom>
          <a:solidFill>
            <a:srgbClr val="00B0F0">
              <a:alpha val="90000"/>
            </a:srgb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nb-NO" sz="2400" smtClean="0">
              <a:solidFill>
                <a:prstClr val="black"/>
              </a:solidFill>
              <a:latin typeface="Verdana" pitchFamily="34" charset="0"/>
              <a:ea typeface="ヒラギノ角ゴ Pro W3" pitchFamily="112" charset="-128"/>
            </a:endParaRPr>
          </a:p>
        </p:txBody>
      </p:sp>
      <p:sp>
        <p:nvSpPr>
          <p:cNvPr id="7" name="Rektangel 6"/>
          <p:cNvSpPr/>
          <p:nvPr/>
        </p:nvSpPr>
        <p:spPr>
          <a:xfrm>
            <a:off x="965022" y="692696"/>
            <a:ext cx="1734770" cy="338554"/>
          </a:xfrm>
          <a:prstGeom prst="rect">
            <a:avLst/>
          </a:prstGeom>
        </p:spPr>
        <p:txBody>
          <a:bodyPr wrap="none">
            <a:spAutoFit/>
          </a:bodyPr>
          <a:lstStyle/>
          <a:p>
            <a:r>
              <a:rPr lang="nb-NO" sz="1600" dirty="0">
                <a:solidFill>
                  <a:prstClr val="black"/>
                </a:solidFill>
              </a:rPr>
              <a:t>Separate </a:t>
            </a:r>
            <a:r>
              <a:rPr lang="nb-NO" sz="1600" dirty="0" err="1">
                <a:solidFill>
                  <a:prstClr val="black"/>
                </a:solidFill>
              </a:rPr>
              <a:t>models</a:t>
            </a:r>
            <a:endParaRPr lang="nb-NO" sz="1600" dirty="0">
              <a:solidFill>
                <a:prstClr val="black"/>
              </a:solidFill>
            </a:endParaRPr>
          </a:p>
        </p:txBody>
      </p:sp>
      <p:sp>
        <p:nvSpPr>
          <p:cNvPr id="27" name="Rektangel 26"/>
          <p:cNvSpPr/>
          <p:nvPr/>
        </p:nvSpPr>
        <p:spPr>
          <a:xfrm>
            <a:off x="974640" y="5661248"/>
            <a:ext cx="1725152" cy="338554"/>
          </a:xfrm>
          <a:prstGeom prst="rect">
            <a:avLst/>
          </a:prstGeom>
        </p:spPr>
        <p:txBody>
          <a:bodyPr wrap="none">
            <a:spAutoFit/>
          </a:bodyPr>
          <a:lstStyle/>
          <a:p>
            <a:r>
              <a:rPr lang="nb-NO" sz="1600" dirty="0">
                <a:solidFill>
                  <a:prstClr val="black"/>
                </a:solidFill>
              </a:rPr>
              <a:t>Integrated </a:t>
            </a:r>
            <a:r>
              <a:rPr lang="nb-NO" sz="1600" dirty="0" err="1">
                <a:solidFill>
                  <a:prstClr val="black"/>
                </a:solidFill>
              </a:rPr>
              <a:t>model</a:t>
            </a:r>
            <a:endParaRPr lang="nb-NO" sz="1600" dirty="0">
              <a:solidFill>
                <a:prstClr val="black"/>
              </a:solidFill>
            </a:endParaRPr>
          </a:p>
        </p:txBody>
      </p:sp>
      <p:sp>
        <p:nvSpPr>
          <p:cNvPr id="30" name="Rektangel 29"/>
          <p:cNvSpPr/>
          <p:nvPr/>
        </p:nvSpPr>
        <p:spPr>
          <a:xfrm>
            <a:off x="467544" y="188640"/>
            <a:ext cx="6120680" cy="5832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9" name="Ellipse 18"/>
          <p:cNvSpPr/>
          <p:nvPr/>
        </p:nvSpPr>
        <p:spPr bwMode="auto">
          <a:xfrm>
            <a:off x="3563888" y="2710661"/>
            <a:ext cx="792088" cy="792088"/>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nb-NO" sz="2400" smtClean="0">
              <a:solidFill>
                <a:prstClr val="black"/>
              </a:solidFill>
              <a:latin typeface="Verdana" pitchFamily="34" charset="0"/>
              <a:ea typeface="ヒラギノ角ゴ Pro W3" pitchFamily="112" charset="-128"/>
            </a:endParaRPr>
          </a:p>
        </p:txBody>
      </p:sp>
      <p:sp>
        <p:nvSpPr>
          <p:cNvPr id="25" name="Ellipse 24"/>
          <p:cNvSpPr/>
          <p:nvPr/>
        </p:nvSpPr>
        <p:spPr bwMode="auto">
          <a:xfrm>
            <a:off x="4211960" y="2710661"/>
            <a:ext cx="792088" cy="792088"/>
          </a:xfrm>
          <a:prstGeom prst="ellipse">
            <a:avLst/>
          </a:prstGeom>
          <a:solidFill>
            <a:srgbClr val="00B0F0">
              <a:alpha val="85000"/>
            </a:srgb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nb-NO" sz="2400" smtClean="0">
              <a:solidFill>
                <a:prstClr val="black"/>
              </a:solidFill>
              <a:latin typeface="Verdana" pitchFamily="34" charset="0"/>
              <a:ea typeface="ヒラギノ角ゴ Pro W3" pitchFamily="112" charset="-128"/>
            </a:endParaRPr>
          </a:p>
        </p:txBody>
      </p:sp>
      <p:sp>
        <p:nvSpPr>
          <p:cNvPr id="29" name="Rektangel 28"/>
          <p:cNvSpPr/>
          <p:nvPr/>
        </p:nvSpPr>
        <p:spPr>
          <a:xfrm>
            <a:off x="3455939" y="6176337"/>
            <a:ext cx="1991251" cy="276999"/>
          </a:xfrm>
          <a:prstGeom prst="rect">
            <a:avLst/>
          </a:prstGeom>
        </p:spPr>
        <p:txBody>
          <a:bodyPr wrap="none">
            <a:spAutoFit/>
          </a:bodyPr>
          <a:lstStyle/>
          <a:p>
            <a:r>
              <a:rPr lang="nb-NO" sz="1200" dirty="0" err="1">
                <a:solidFill>
                  <a:prstClr val="black"/>
                </a:solidFill>
              </a:rPr>
              <a:t>C</a:t>
            </a:r>
            <a:r>
              <a:rPr lang="nb-NO" sz="1200" dirty="0" err="1" smtClean="0">
                <a:solidFill>
                  <a:prstClr val="black"/>
                </a:solidFill>
              </a:rPr>
              <a:t>omplementarity</a:t>
            </a:r>
            <a:r>
              <a:rPr lang="nb-NO" sz="1200" dirty="0" smtClean="0">
                <a:solidFill>
                  <a:prstClr val="black"/>
                </a:solidFill>
              </a:rPr>
              <a:t> problem</a:t>
            </a:r>
            <a:endParaRPr lang="nb-NO" sz="1200" dirty="0">
              <a:solidFill>
                <a:prstClr val="black"/>
              </a:solidFill>
            </a:endParaRPr>
          </a:p>
        </p:txBody>
      </p:sp>
      <p:sp>
        <p:nvSpPr>
          <p:cNvPr id="31" name="Rektangel 30"/>
          <p:cNvSpPr/>
          <p:nvPr/>
        </p:nvSpPr>
        <p:spPr>
          <a:xfrm>
            <a:off x="965022" y="2996952"/>
            <a:ext cx="1494320" cy="338554"/>
          </a:xfrm>
          <a:prstGeom prst="rect">
            <a:avLst/>
          </a:prstGeom>
        </p:spPr>
        <p:txBody>
          <a:bodyPr wrap="none">
            <a:spAutoFit/>
          </a:bodyPr>
          <a:lstStyle/>
          <a:p>
            <a:r>
              <a:rPr lang="nb-NO" sz="1600" dirty="0" smtClean="0">
                <a:solidFill>
                  <a:prstClr val="black"/>
                </a:solidFill>
              </a:rPr>
              <a:t>Hybrid </a:t>
            </a:r>
            <a:r>
              <a:rPr lang="nb-NO" sz="1600" dirty="0" err="1">
                <a:solidFill>
                  <a:prstClr val="black"/>
                </a:solidFill>
              </a:rPr>
              <a:t>models</a:t>
            </a:r>
            <a:endParaRPr lang="nb-NO" sz="1600" dirty="0">
              <a:solidFill>
                <a:prstClr val="black"/>
              </a:solidFill>
            </a:endParaRPr>
          </a:p>
        </p:txBody>
      </p:sp>
      <p:sp>
        <p:nvSpPr>
          <p:cNvPr id="32" name="Rektangel 31"/>
          <p:cNvSpPr/>
          <p:nvPr/>
        </p:nvSpPr>
        <p:spPr>
          <a:xfrm>
            <a:off x="3483699" y="3717032"/>
            <a:ext cx="1736373" cy="646331"/>
          </a:xfrm>
          <a:prstGeom prst="rect">
            <a:avLst/>
          </a:prstGeom>
        </p:spPr>
        <p:txBody>
          <a:bodyPr wrap="none">
            <a:spAutoFit/>
          </a:bodyPr>
          <a:lstStyle/>
          <a:p>
            <a:r>
              <a:rPr lang="nb-NO" sz="1200" dirty="0" smtClean="0">
                <a:solidFill>
                  <a:prstClr val="black"/>
                </a:solidFill>
              </a:rPr>
              <a:t>Top-</a:t>
            </a:r>
            <a:r>
              <a:rPr lang="nb-NO" sz="1200" dirty="0" err="1" smtClean="0">
                <a:solidFill>
                  <a:prstClr val="black"/>
                </a:solidFill>
              </a:rPr>
              <a:t>down</a:t>
            </a:r>
            <a:r>
              <a:rPr lang="nb-NO" sz="1200" dirty="0" smtClean="0">
                <a:solidFill>
                  <a:prstClr val="black"/>
                </a:solidFill>
              </a:rPr>
              <a:t> CGE and </a:t>
            </a:r>
          </a:p>
          <a:p>
            <a:r>
              <a:rPr lang="nb-NO" sz="1200" dirty="0" err="1" smtClean="0">
                <a:solidFill>
                  <a:prstClr val="black"/>
                </a:solidFill>
              </a:rPr>
              <a:t>bottom</a:t>
            </a:r>
            <a:r>
              <a:rPr lang="nb-NO" sz="1200" dirty="0" smtClean="0">
                <a:solidFill>
                  <a:prstClr val="black"/>
                </a:solidFill>
              </a:rPr>
              <a:t>-up </a:t>
            </a:r>
            <a:r>
              <a:rPr lang="nb-NO" sz="1200" dirty="0" err="1" smtClean="0">
                <a:solidFill>
                  <a:prstClr val="black"/>
                </a:solidFill>
              </a:rPr>
              <a:t>optimisation</a:t>
            </a:r>
            <a:endParaRPr lang="nb-NO" sz="1200" dirty="0" smtClean="0">
              <a:solidFill>
                <a:prstClr val="black"/>
              </a:solidFill>
            </a:endParaRPr>
          </a:p>
          <a:p>
            <a:r>
              <a:rPr lang="nb-NO" sz="1200" dirty="0" err="1" smtClean="0">
                <a:solidFill>
                  <a:prstClr val="black"/>
                </a:solidFill>
              </a:rPr>
              <a:t>models</a:t>
            </a:r>
            <a:r>
              <a:rPr lang="nb-NO" sz="1200" dirty="0" smtClean="0">
                <a:solidFill>
                  <a:prstClr val="black"/>
                </a:solidFill>
              </a:rPr>
              <a:t> </a:t>
            </a:r>
            <a:r>
              <a:rPr lang="nb-NO" sz="1200" dirty="0" err="1" smtClean="0">
                <a:solidFill>
                  <a:prstClr val="black"/>
                </a:solidFill>
              </a:rPr>
              <a:t>linked</a:t>
            </a:r>
            <a:endParaRPr lang="nb-NO" sz="1200" dirty="0">
              <a:solidFill>
                <a:prstClr val="black"/>
              </a:solidFill>
            </a:endParaRPr>
          </a:p>
        </p:txBody>
      </p:sp>
      <p:sp>
        <p:nvSpPr>
          <p:cNvPr id="33" name="Rektangel 32"/>
          <p:cNvSpPr/>
          <p:nvPr/>
        </p:nvSpPr>
        <p:spPr>
          <a:xfrm>
            <a:off x="6452692" y="4160113"/>
            <a:ext cx="1734770" cy="276999"/>
          </a:xfrm>
          <a:prstGeom prst="rect">
            <a:avLst/>
          </a:prstGeom>
        </p:spPr>
        <p:txBody>
          <a:bodyPr wrap="none">
            <a:spAutoFit/>
          </a:bodyPr>
          <a:lstStyle/>
          <a:p>
            <a:r>
              <a:rPr lang="nb-NO" sz="1200" dirty="0" smtClean="0">
                <a:solidFill>
                  <a:prstClr val="black"/>
                </a:solidFill>
              </a:rPr>
              <a:t>Modular hybrid </a:t>
            </a:r>
            <a:r>
              <a:rPr lang="nb-NO" sz="1200" dirty="0" err="1" smtClean="0">
                <a:solidFill>
                  <a:prstClr val="black"/>
                </a:solidFill>
              </a:rPr>
              <a:t>models</a:t>
            </a:r>
            <a:endParaRPr lang="nb-NO" sz="1200" dirty="0">
              <a:solidFill>
                <a:prstClr val="black"/>
              </a:solidFill>
            </a:endParaRPr>
          </a:p>
        </p:txBody>
      </p:sp>
      <p:graphicFrame>
        <p:nvGraphicFramePr>
          <p:cNvPr id="34" name="Plassholder for innhold 5"/>
          <p:cNvGraphicFramePr>
            <a:graphicFrameLocks noGrp="1"/>
          </p:cNvGraphicFramePr>
          <p:nvPr>
            <p:ph idx="1"/>
            <p:extLst>
              <p:ext uri="{D42A27DB-BD31-4B8C-83A1-F6EECF244321}">
                <p14:modId xmlns:p14="http://schemas.microsoft.com/office/powerpoint/2010/main" val="2558425600"/>
              </p:ext>
            </p:extLst>
          </p:nvPr>
        </p:nvGraphicFramePr>
        <p:xfrm>
          <a:off x="6264188" y="2287905"/>
          <a:ext cx="2196244" cy="1767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Rektangel 36"/>
          <p:cNvSpPr/>
          <p:nvPr/>
        </p:nvSpPr>
        <p:spPr>
          <a:xfrm flipH="1">
            <a:off x="5940152" y="1844824"/>
            <a:ext cx="45719" cy="30369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38" name="Rektangel 37"/>
          <p:cNvSpPr/>
          <p:nvPr/>
        </p:nvSpPr>
        <p:spPr>
          <a:xfrm flipH="1">
            <a:off x="3131840" y="1844824"/>
            <a:ext cx="45719" cy="30369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39" name="Rektangel 38"/>
          <p:cNvSpPr/>
          <p:nvPr/>
        </p:nvSpPr>
        <p:spPr>
          <a:xfrm flipH="1">
            <a:off x="8558729" y="1844824"/>
            <a:ext cx="45719" cy="30369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0" name="Rektangel 39"/>
          <p:cNvSpPr/>
          <p:nvPr/>
        </p:nvSpPr>
        <p:spPr>
          <a:xfrm>
            <a:off x="3491880" y="1414517"/>
            <a:ext cx="2418226" cy="276999"/>
          </a:xfrm>
          <a:prstGeom prst="rect">
            <a:avLst/>
          </a:prstGeom>
        </p:spPr>
        <p:txBody>
          <a:bodyPr wrap="none">
            <a:spAutoFit/>
          </a:bodyPr>
          <a:lstStyle/>
          <a:p>
            <a:r>
              <a:rPr lang="nb-NO" sz="1200" dirty="0" smtClean="0">
                <a:solidFill>
                  <a:prstClr val="black"/>
                </a:solidFill>
              </a:rPr>
              <a:t>Top-</a:t>
            </a:r>
            <a:r>
              <a:rPr lang="nb-NO" sz="1200" dirty="0" err="1" smtClean="0">
                <a:solidFill>
                  <a:prstClr val="black"/>
                </a:solidFill>
              </a:rPr>
              <a:t>down</a:t>
            </a:r>
            <a:r>
              <a:rPr lang="nb-NO" sz="1200" dirty="0" smtClean="0">
                <a:solidFill>
                  <a:prstClr val="black"/>
                </a:solidFill>
              </a:rPr>
              <a:t> and </a:t>
            </a:r>
            <a:r>
              <a:rPr lang="nb-NO" sz="1200" dirty="0" err="1" smtClean="0">
                <a:solidFill>
                  <a:prstClr val="black"/>
                </a:solidFill>
              </a:rPr>
              <a:t>bottom</a:t>
            </a:r>
            <a:r>
              <a:rPr lang="nb-NO" sz="1200" dirty="0" smtClean="0">
                <a:solidFill>
                  <a:prstClr val="black"/>
                </a:solidFill>
              </a:rPr>
              <a:t>-up </a:t>
            </a:r>
            <a:r>
              <a:rPr lang="nb-NO" sz="1200" dirty="0" err="1" smtClean="0">
                <a:solidFill>
                  <a:prstClr val="black"/>
                </a:solidFill>
              </a:rPr>
              <a:t>models</a:t>
            </a:r>
            <a:endParaRPr lang="nb-NO" sz="1200" dirty="0">
              <a:solidFill>
                <a:prstClr val="black"/>
              </a:solidFill>
            </a:endParaRPr>
          </a:p>
        </p:txBody>
      </p:sp>
    </p:spTree>
    <p:extLst>
      <p:ext uri="{BB962C8B-B14F-4D97-AF65-F5344CB8AC3E}">
        <p14:creationId xmlns:p14="http://schemas.microsoft.com/office/powerpoint/2010/main" val="424051070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9"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solidFill>
                  <a:srgbClr val="007FB2"/>
                </a:solidFill>
              </a:rPr>
              <a:t>Research </a:t>
            </a:r>
            <a:r>
              <a:rPr lang="nb-NO" dirty="0" err="1">
                <a:solidFill>
                  <a:srgbClr val="007FB2"/>
                </a:solidFill>
              </a:rPr>
              <a:t>question</a:t>
            </a:r>
            <a:endParaRPr lang="nb-NO" dirty="0">
              <a:solidFill>
                <a:srgbClr val="007FB2"/>
              </a:solidFill>
            </a:endParaRPr>
          </a:p>
        </p:txBody>
      </p:sp>
      <p:sp>
        <p:nvSpPr>
          <p:cNvPr id="4" name="Plassholder for lysbildenummer 3"/>
          <p:cNvSpPr>
            <a:spLocks noGrp="1"/>
          </p:cNvSpPr>
          <p:nvPr>
            <p:ph type="sldNum" sz="quarter" idx="12"/>
          </p:nvPr>
        </p:nvSpPr>
        <p:spPr/>
        <p:txBody>
          <a:bodyPr/>
          <a:lstStyle/>
          <a:p>
            <a:fld id="{A333CFD3-7900-4DDF-8F91-05CA1D842E1D}" type="slidenum">
              <a:rPr lang="nb-NO" smtClean="0"/>
              <a:pPr/>
              <a:t>15</a:t>
            </a:fld>
            <a:endParaRPr lang="nb-NO"/>
          </a:p>
        </p:txBody>
      </p:sp>
      <p:sp>
        <p:nvSpPr>
          <p:cNvPr id="5" name="Plassholder for tekst 4"/>
          <p:cNvSpPr>
            <a:spLocks noGrp="1"/>
          </p:cNvSpPr>
          <p:nvPr>
            <p:ph type="body" sz="quarter" idx="13"/>
          </p:nvPr>
        </p:nvSpPr>
        <p:spPr>
          <a:xfrm>
            <a:off x="1328400" y="1856929"/>
            <a:ext cx="7122075" cy="2724199"/>
          </a:xfrm>
        </p:spPr>
        <p:txBody>
          <a:bodyPr>
            <a:normAutofit/>
          </a:bodyPr>
          <a:lstStyle/>
          <a:p>
            <a:r>
              <a:rPr lang="nb-NO" sz="2800" dirty="0" smtClean="0"/>
              <a:t>Will </a:t>
            </a:r>
            <a:r>
              <a:rPr lang="nb-NO" sz="2800" dirty="0" err="1" smtClean="0"/>
              <a:t>linked</a:t>
            </a:r>
            <a:r>
              <a:rPr lang="nb-NO" sz="2800" dirty="0" smtClean="0"/>
              <a:t> </a:t>
            </a:r>
            <a:r>
              <a:rPr lang="nb-NO" sz="2800" dirty="0" err="1" smtClean="0"/>
              <a:t>models</a:t>
            </a:r>
            <a:r>
              <a:rPr lang="nb-NO" sz="2800" dirty="0" smtClean="0"/>
              <a:t> and an </a:t>
            </a:r>
            <a:r>
              <a:rPr lang="nb-NO" sz="2800" dirty="0" err="1" smtClean="0"/>
              <a:t>integrated</a:t>
            </a:r>
            <a:r>
              <a:rPr lang="nb-NO" sz="2800" dirty="0" smtClean="0"/>
              <a:t> </a:t>
            </a:r>
            <a:r>
              <a:rPr lang="nb-NO" sz="2800" dirty="0" err="1" smtClean="0"/>
              <a:t>model</a:t>
            </a:r>
            <a:r>
              <a:rPr lang="nb-NO" sz="2800" dirty="0" smtClean="0"/>
              <a:t> </a:t>
            </a:r>
            <a:r>
              <a:rPr lang="nb-NO" sz="2800" dirty="0" err="1" smtClean="0"/>
              <a:t>produce</a:t>
            </a:r>
            <a:r>
              <a:rPr lang="nb-NO" sz="2800" dirty="0" smtClean="0"/>
              <a:t> </a:t>
            </a:r>
            <a:r>
              <a:rPr lang="nb-NO" sz="2800" dirty="0" err="1" smtClean="0"/>
              <a:t>the</a:t>
            </a:r>
            <a:r>
              <a:rPr lang="nb-NO" sz="2800" dirty="0" smtClean="0"/>
              <a:t> same </a:t>
            </a:r>
            <a:r>
              <a:rPr lang="nb-NO" sz="2800" dirty="0" err="1" smtClean="0"/>
              <a:t>solutions</a:t>
            </a:r>
            <a:r>
              <a:rPr lang="nb-NO" sz="2800" dirty="0" smtClean="0"/>
              <a:t>?</a:t>
            </a:r>
          </a:p>
          <a:p>
            <a:endParaRPr lang="nb-NO" sz="2800" dirty="0" smtClean="0"/>
          </a:p>
          <a:p>
            <a:r>
              <a:rPr lang="nb-NO" sz="2800" dirty="0" err="1" smtClean="0"/>
              <a:t>Which</a:t>
            </a:r>
            <a:r>
              <a:rPr lang="nb-NO" sz="2800" dirty="0" smtClean="0"/>
              <a:t> </a:t>
            </a:r>
            <a:r>
              <a:rPr lang="nb-NO" sz="2800" dirty="0" err="1" smtClean="0"/>
              <a:t>conditions</a:t>
            </a:r>
            <a:r>
              <a:rPr lang="nb-NO" sz="2800" dirty="0" smtClean="0"/>
              <a:t> must be </a:t>
            </a:r>
            <a:r>
              <a:rPr lang="nb-NO" sz="2800" dirty="0" err="1" smtClean="0"/>
              <a:t>fulfilled</a:t>
            </a:r>
            <a:r>
              <a:rPr lang="nb-NO" sz="2800" dirty="0" smtClean="0"/>
              <a:t>?</a:t>
            </a:r>
            <a:endParaRPr lang="nb-NO" sz="2800" dirty="0"/>
          </a:p>
        </p:txBody>
      </p:sp>
    </p:spTree>
    <p:extLst>
      <p:ext uri="{BB962C8B-B14F-4D97-AF65-F5344CB8AC3E}">
        <p14:creationId xmlns:p14="http://schemas.microsoft.com/office/powerpoint/2010/main" val="729501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328286" y="1484784"/>
            <a:ext cx="7122189" cy="5112567"/>
          </a:xfrm>
        </p:spPr>
        <p:txBody>
          <a:bodyPr>
            <a:normAutofit/>
          </a:bodyPr>
          <a:lstStyle/>
          <a:p>
            <a:pPr>
              <a:spcAft>
                <a:spcPts val="1800"/>
              </a:spcAft>
            </a:pPr>
            <a:r>
              <a:rPr lang="en-GB" sz="2000" dirty="0" smtClean="0">
                <a:solidFill>
                  <a:schemeClr val="tx1">
                    <a:lumMod val="65000"/>
                    <a:lumOff val="35000"/>
                  </a:schemeClr>
                </a:solidFill>
              </a:rPr>
              <a:t>These are different models that complements each others </a:t>
            </a:r>
          </a:p>
          <a:p>
            <a:pPr>
              <a:spcAft>
                <a:spcPts val="1800"/>
              </a:spcAft>
            </a:pPr>
            <a:r>
              <a:rPr lang="en-GB" sz="2000" dirty="0" smtClean="0">
                <a:solidFill>
                  <a:schemeClr val="tx1">
                    <a:lumMod val="65000"/>
                    <a:lumOff val="35000"/>
                  </a:schemeClr>
                </a:solidFill>
              </a:rPr>
              <a:t>By linking the models, both should improve their accuracy – and the existing expertise is better utilised</a:t>
            </a:r>
          </a:p>
          <a:p>
            <a:pPr>
              <a:spcAft>
                <a:spcPts val="1800"/>
              </a:spcAft>
            </a:pPr>
            <a:r>
              <a:rPr lang="en-GB" sz="2000" dirty="0" smtClean="0">
                <a:solidFill>
                  <a:schemeClr val="tx1">
                    <a:lumMod val="65000"/>
                    <a:lumOff val="35000"/>
                  </a:schemeClr>
                </a:solidFill>
              </a:rPr>
              <a:t>Linking the models provides a richer </a:t>
            </a:r>
            <a:r>
              <a:rPr lang="en-GB" sz="2000" dirty="0">
                <a:solidFill>
                  <a:schemeClr val="tx1">
                    <a:lumMod val="65000"/>
                    <a:lumOff val="35000"/>
                  </a:schemeClr>
                </a:solidFill>
              </a:rPr>
              <a:t>hybrid model </a:t>
            </a:r>
            <a:r>
              <a:rPr lang="en-GB" sz="2000" dirty="0" smtClean="0">
                <a:solidFill>
                  <a:schemeClr val="tx1">
                    <a:lumMod val="65000"/>
                    <a:lumOff val="35000"/>
                  </a:schemeClr>
                </a:solidFill>
              </a:rPr>
              <a:t>for analysis – which consequently should lead to improved decisions and decision support</a:t>
            </a:r>
          </a:p>
          <a:p>
            <a:pPr>
              <a:spcAft>
                <a:spcPts val="1800"/>
              </a:spcAft>
            </a:pPr>
            <a:r>
              <a:rPr lang="en-GB" sz="2000" dirty="0" smtClean="0">
                <a:solidFill>
                  <a:schemeClr val="tx1">
                    <a:lumMod val="65000"/>
                    <a:lumOff val="35000"/>
                  </a:schemeClr>
                </a:solidFill>
              </a:rPr>
              <a:t>The linked models calculates other results than the individual models do</a:t>
            </a:r>
          </a:p>
          <a:p>
            <a:pPr>
              <a:spcAft>
                <a:spcPts val="1800"/>
              </a:spcAft>
            </a:pPr>
            <a:r>
              <a:rPr lang="en-GB" sz="2000" dirty="0" smtClean="0">
                <a:solidFill>
                  <a:schemeClr val="tx1">
                    <a:lumMod val="65000"/>
                    <a:lumOff val="35000"/>
                  </a:schemeClr>
                </a:solidFill>
              </a:rPr>
              <a:t>It could be easier to manage the expertise by linking </a:t>
            </a:r>
            <a:r>
              <a:rPr lang="en-GB" sz="2000" dirty="0">
                <a:solidFill>
                  <a:schemeClr val="tx1">
                    <a:lumMod val="65000"/>
                    <a:lumOff val="35000"/>
                  </a:schemeClr>
                </a:solidFill>
              </a:rPr>
              <a:t>the </a:t>
            </a:r>
            <a:r>
              <a:rPr lang="en-GB" sz="2000" dirty="0" smtClean="0">
                <a:solidFill>
                  <a:schemeClr val="tx1">
                    <a:lumMod val="65000"/>
                    <a:lumOff val="35000"/>
                  </a:schemeClr>
                </a:solidFill>
              </a:rPr>
              <a:t>(stand-alone) </a:t>
            </a:r>
            <a:r>
              <a:rPr lang="en-GB" sz="2000" dirty="0">
                <a:solidFill>
                  <a:schemeClr val="tx1">
                    <a:lumMod val="65000"/>
                    <a:lumOff val="35000"/>
                  </a:schemeClr>
                </a:solidFill>
              </a:rPr>
              <a:t>models </a:t>
            </a:r>
            <a:r>
              <a:rPr lang="en-GB" sz="2000" dirty="0" smtClean="0">
                <a:solidFill>
                  <a:schemeClr val="tx1">
                    <a:lumMod val="65000"/>
                    <a:lumOff val="35000"/>
                  </a:schemeClr>
                </a:solidFill>
              </a:rPr>
              <a:t>instead of integrating them. It is probably easier to test and develop the models separately.</a:t>
            </a:r>
            <a:endParaRPr lang="en-GB" sz="2000" dirty="0">
              <a:solidFill>
                <a:schemeClr val="tx1">
                  <a:lumMod val="65000"/>
                  <a:lumOff val="35000"/>
                </a:schemeClr>
              </a:solidFill>
            </a:endParaRPr>
          </a:p>
        </p:txBody>
      </p:sp>
      <p:sp>
        <p:nvSpPr>
          <p:cNvPr id="5" name="Tittel 4"/>
          <p:cNvSpPr>
            <a:spLocks noGrp="1"/>
          </p:cNvSpPr>
          <p:nvPr>
            <p:ph type="title"/>
          </p:nvPr>
        </p:nvSpPr>
        <p:spPr>
          <a:xfrm>
            <a:off x="655624" y="-90264"/>
            <a:ext cx="7778580" cy="1143000"/>
          </a:xfrm>
        </p:spPr>
        <p:txBody>
          <a:bodyPr>
            <a:normAutofit/>
          </a:bodyPr>
          <a:lstStyle/>
          <a:p>
            <a:r>
              <a:rPr lang="nb-NO" dirty="0" err="1">
                <a:solidFill>
                  <a:srgbClr val="007FB2"/>
                </a:solidFill>
              </a:rPr>
              <a:t>What's</a:t>
            </a:r>
            <a:r>
              <a:rPr lang="nb-NO" dirty="0">
                <a:solidFill>
                  <a:srgbClr val="007FB2"/>
                </a:solidFill>
              </a:rPr>
              <a:t> </a:t>
            </a:r>
            <a:r>
              <a:rPr lang="nb-NO" dirty="0" err="1">
                <a:solidFill>
                  <a:srgbClr val="007FB2"/>
                </a:solidFill>
              </a:rPr>
              <a:t>the</a:t>
            </a:r>
            <a:r>
              <a:rPr lang="nb-NO" dirty="0">
                <a:solidFill>
                  <a:srgbClr val="007FB2"/>
                </a:solidFill>
              </a:rPr>
              <a:t> </a:t>
            </a:r>
            <a:r>
              <a:rPr lang="nb-NO" dirty="0" err="1">
                <a:solidFill>
                  <a:srgbClr val="007FB2"/>
                </a:solidFill>
              </a:rPr>
              <a:t>point</a:t>
            </a:r>
            <a:r>
              <a:rPr lang="nb-NO" dirty="0">
                <a:solidFill>
                  <a:srgbClr val="007FB2"/>
                </a:solidFill>
              </a:rPr>
              <a:t>?</a:t>
            </a:r>
            <a:endParaRPr lang="nb-NO" dirty="0">
              <a:solidFill>
                <a:srgbClr val="007FB2"/>
              </a:solidFill>
            </a:endParaRPr>
          </a:p>
        </p:txBody>
      </p:sp>
    </p:spTree>
    <p:extLst>
      <p:ext uri="{BB962C8B-B14F-4D97-AF65-F5344CB8AC3E}">
        <p14:creationId xmlns:p14="http://schemas.microsoft.com/office/powerpoint/2010/main" val="393842706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3">
                                            <p:txEl>
                                              <p:pRg st="1" end="1"/>
                                            </p:txEl>
                                          </p:spTgt>
                                        </p:tgtEl>
                                        <p:attrNameLst>
                                          <p:attrName>style.color</p:attrName>
                                        </p:attrNameLst>
                                      </p:cBhvr>
                                      <p:by>
                                        <p:hsl h="0" s="-12549" l="-25098"/>
                                      </p:by>
                                    </p:animClr>
                                    <p:animClr clrSpc="hsl" dir="cw">
                                      <p:cBhvr>
                                        <p:cTn id="14" dur="500" fill="hold"/>
                                        <p:tgtEl>
                                          <p:spTgt spid="3">
                                            <p:txEl>
                                              <p:pRg st="1" end="1"/>
                                            </p:txEl>
                                          </p:spTgt>
                                        </p:tgtEl>
                                        <p:attrNameLst>
                                          <p:attrName>fillcolor</p:attrName>
                                        </p:attrNameLst>
                                      </p:cBhvr>
                                      <p:by>
                                        <p:hsl h="0" s="-12549" l="-25098"/>
                                      </p:by>
                                    </p:animClr>
                                    <p:animClr clrSpc="hsl" dir="cw">
                                      <p:cBhvr>
                                        <p:cTn id="15" dur="500" fill="hold"/>
                                        <p:tgtEl>
                                          <p:spTgt spid="3">
                                            <p:txEl>
                                              <p:pRg st="1" end="1"/>
                                            </p:txEl>
                                          </p:spTgt>
                                        </p:tgtEl>
                                        <p:attrNameLst>
                                          <p:attrName>stroke.color</p:attrName>
                                        </p:attrNameLst>
                                      </p:cBhvr>
                                      <p:by>
                                        <p:hsl h="0" s="-12549" l="-25098"/>
                                      </p:by>
                                    </p:animClr>
                                    <p:set>
                                      <p:cBhvr>
                                        <p:cTn id="16" dur="500" fill="hold"/>
                                        <p:tgtEl>
                                          <p:spTgt spid="3">
                                            <p:txEl>
                                              <p:pRg st="1" end="1"/>
                                            </p:txEl>
                                          </p:spTgt>
                                        </p:tgtEl>
                                        <p:attrNameLst>
                                          <p:attrName>fill.type</p:attrName>
                                        </p:attrNameLst>
                                      </p:cBhvr>
                                      <p:to>
                                        <p:strVal val="solid"/>
                                      </p:to>
                                    </p:set>
                                  </p:childTnLst>
                                </p:cTn>
                              </p:par>
                              <p:par>
                                <p:cTn id="17" presetID="30" presetClass="emph" presetSubtype="0" fill="hold" nodeType="withEffect">
                                  <p:stCondLst>
                                    <p:cond delay="0"/>
                                  </p:stCondLst>
                                  <p:childTnLst>
                                    <p:animClr clrSpc="hsl" dir="cw">
                                      <p:cBhvr override="childStyle">
                                        <p:cTn id="18" dur="500" fill="hold"/>
                                        <p:tgtEl>
                                          <p:spTgt spid="3">
                                            <p:txEl>
                                              <p:pRg st="0" end="0"/>
                                            </p:txEl>
                                          </p:spTgt>
                                        </p:tgtEl>
                                        <p:attrNameLst>
                                          <p:attrName>style.color</p:attrName>
                                        </p:attrNameLst>
                                      </p:cBhvr>
                                      <p:by>
                                        <p:hsl h="0" s="12549" l="25098"/>
                                      </p:by>
                                    </p:animClr>
                                    <p:animClr clrSpc="hsl" dir="cw">
                                      <p:cBhvr>
                                        <p:cTn id="19" dur="500" fill="hold"/>
                                        <p:tgtEl>
                                          <p:spTgt spid="3">
                                            <p:txEl>
                                              <p:pRg st="0" end="0"/>
                                            </p:txEl>
                                          </p:spTgt>
                                        </p:tgtEl>
                                        <p:attrNameLst>
                                          <p:attrName>fillcolor</p:attrName>
                                        </p:attrNameLst>
                                      </p:cBhvr>
                                      <p:by>
                                        <p:hsl h="0" s="12549" l="25098"/>
                                      </p:by>
                                    </p:animClr>
                                    <p:animClr clrSpc="hsl" dir="cw">
                                      <p:cBhvr>
                                        <p:cTn id="20" dur="500" fill="hold"/>
                                        <p:tgtEl>
                                          <p:spTgt spid="3">
                                            <p:txEl>
                                              <p:pRg st="0" end="0"/>
                                            </p:txEl>
                                          </p:spTgt>
                                        </p:tgtEl>
                                        <p:attrNameLst>
                                          <p:attrName>stroke.color</p:attrName>
                                        </p:attrNameLst>
                                      </p:cBhvr>
                                      <p:by>
                                        <p:hsl h="0" s="12549" l="25098"/>
                                      </p:by>
                                    </p:animClr>
                                    <p:set>
                                      <p:cBhvr>
                                        <p:cTn id="21" dur="500" fill="hold"/>
                                        <p:tgtEl>
                                          <p:spTgt spid="3">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4" presetClass="emph" presetSubtype="0" fill="hold" grpId="0" nodeType="clickEffect">
                                  <p:stCondLst>
                                    <p:cond delay="0"/>
                                  </p:stCondLst>
                                  <p:childTnLst>
                                    <p:animClr clrSpc="hsl" dir="cw">
                                      <p:cBhvr override="childStyle">
                                        <p:cTn id="25" dur="500" fill="hold"/>
                                        <p:tgtEl>
                                          <p:spTgt spid="3">
                                            <p:txEl>
                                              <p:pRg st="2" end="2"/>
                                            </p:txEl>
                                          </p:spTgt>
                                        </p:tgtEl>
                                        <p:attrNameLst>
                                          <p:attrName>style.color</p:attrName>
                                        </p:attrNameLst>
                                      </p:cBhvr>
                                      <p:by>
                                        <p:hsl h="0" s="-12549" l="-25098"/>
                                      </p:by>
                                    </p:animClr>
                                    <p:animClr clrSpc="hsl" dir="cw">
                                      <p:cBhvr>
                                        <p:cTn id="26" dur="500" fill="hold"/>
                                        <p:tgtEl>
                                          <p:spTgt spid="3">
                                            <p:txEl>
                                              <p:pRg st="2" end="2"/>
                                            </p:txEl>
                                          </p:spTgt>
                                        </p:tgtEl>
                                        <p:attrNameLst>
                                          <p:attrName>fillcolor</p:attrName>
                                        </p:attrNameLst>
                                      </p:cBhvr>
                                      <p:by>
                                        <p:hsl h="0" s="-12549" l="-25098"/>
                                      </p:by>
                                    </p:animClr>
                                    <p:animClr clrSpc="hsl" dir="cw">
                                      <p:cBhvr>
                                        <p:cTn id="27" dur="500" fill="hold"/>
                                        <p:tgtEl>
                                          <p:spTgt spid="3">
                                            <p:txEl>
                                              <p:pRg st="2" end="2"/>
                                            </p:txEl>
                                          </p:spTgt>
                                        </p:tgtEl>
                                        <p:attrNameLst>
                                          <p:attrName>stroke.color</p:attrName>
                                        </p:attrNameLst>
                                      </p:cBhvr>
                                      <p:by>
                                        <p:hsl h="0" s="-12549" l="-25098"/>
                                      </p:by>
                                    </p:animClr>
                                    <p:set>
                                      <p:cBhvr>
                                        <p:cTn id="28" dur="500" fill="hold"/>
                                        <p:tgtEl>
                                          <p:spTgt spid="3">
                                            <p:txEl>
                                              <p:pRg st="2" end="2"/>
                                            </p:txEl>
                                          </p:spTgt>
                                        </p:tgtEl>
                                        <p:attrNameLst>
                                          <p:attrName>fill.type</p:attrName>
                                        </p:attrNameLst>
                                      </p:cBhvr>
                                      <p:to>
                                        <p:strVal val="solid"/>
                                      </p:to>
                                    </p:set>
                                  </p:childTnLst>
                                </p:cTn>
                              </p:par>
                              <p:par>
                                <p:cTn id="29" presetID="30" presetClass="emph" presetSubtype="0" fill="hold" nodeType="withEffect">
                                  <p:stCondLst>
                                    <p:cond delay="0"/>
                                  </p:stCondLst>
                                  <p:childTnLst>
                                    <p:animClr clrSpc="hsl" dir="cw">
                                      <p:cBhvr override="childStyle">
                                        <p:cTn id="30" dur="500" fill="hold"/>
                                        <p:tgtEl>
                                          <p:spTgt spid="3">
                                            <p:txEl>
                                              <p:pRg st="1" end="1"/>
                                            </p:txEl>
                                          </p:spTgt>
                                        </p:tgtEl>
                                        <p:attrNameLst>
                                          <p:attrName>style.color</p:attrName>
                                        </p:attrNameLst>
                                      </p:cBhvr>
                                      <p:by>
                                        <p:hsl h="0" s="12549" l="25098"/>
                                      </p:by>
                                    </p:animClr>
                                    <p:animClr clrSpc="hsl" dir="cw">
                                      <p:cBhvr>
                                        <p:cTn id="31" dur="500" fill="hold"/>
                                        <p:tgtEl>
                                          <p:spTgt spid="3">
                                            <p:txEl>
                                              <p:pRg st="1" end="1"/>
                                            </p:txEl>
                                          </p:spTgt>
                                        </p:tgtEl>
                                        <p:attrNameLst>
                                          <p:attrName>fillcolor</p:attrName>
                                        </p:attrNameLst>
                                      </p:cBhvr>
                                      <p:by>
                                        <p:hsl h="0" s="12549" l="25098"/>
                                      </p:by>
                                    </p:animClr>
                                    <p:animClr clrSpc="hsl" dir="cw">
                                      <p:cBhvr>
                                        <p:cTn id="32" dur="500" fill="hold"/>
                                        <p:tgtEl>
                                          <p:spTgt spid="3">
                                            <p:txEl>
                                              <p:pRg st="1" end="1"/>
                                            </p:txEl>
                                          </p:spTgt>
                                        </p:tgtEl>
                                        <p:attrNameLst>
                                          <p:attrName>stroke.color</p:attrName>
                                        </p:attrNameLst>
                                      </p:cBhvr>
                                      <p:by>
                                        <p:hsl h="0" s="12549" l="25098"/>
                                      </p:by>
                                    </p:animClr>
                                    <p:set>
                                      <p:cBhvr>
                                        <p:cTn id="33" dur="500" fill="hold"/>
                                        <p:tgtEl>
                                          <p:spTgt spid="3">
                                            <p:txEl>
                                              <p:pRg st="1" end="1"/>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4" presetClass="emph" presetSubtype="0" fill="hold" grpId="0" nodeType="clickEffect">
                                  <p:stCondLst>
                                    <p:cond delay="0"/>
                                  </p:stCondLst>
                                  <p:childTnLst>
                                    <p:animClr clrSpc="hsl" dir="cw">
                                      <p:cBhvr override="childStyle">
                                        <p:cTn id="37" dur="500" fill="hold"/>
                                        <p:tgtEl>
                                          <p:spTgt spid="3">
                                            <p:txEl>
                                              <p:pRg st="3" end="3"/>
                                            </p:txEl>
                                          </p:spTgt>
                                        </p:tgtEl>
                                        <p:attrNameLst>
                                          <p:attrName>style.color</p:attrName>
                                        </p:attrNameLst>
                                      </p:cBhvr>
                                      <p:by>
                                        <p:hsl h="0" s="-12549" l="-25098"/>
                                      </p:by>
                                    </p:animClr>
                                    <p:animClr clrSpc="hsl" dir="cw">
                                      <p:cBhvr>
                                        <p:cTn id="38" dur="500" fill="hold"/>
                                        <p:tgtEl>
                                          <p:spTgt spid="3">
                                            <p:txEl>
                                              <p:pRg st="3" end="3"/>
                                            </p:txEl>
                                          </p:spTgt>
                                        </p:tgtEl>
                                        <p:attrNameLst>
                                          <p:attrName>fillcolor</p:attrName>
                                        </p:attrNameLst>
                                      </p:cBhvr>
                                      <p:by>
                                        <p:hsl h="0" s="-12549" l="-25098"/>
                                      </p:by>
                                    </p:animClr>
                                    <p:animClr clrSpc="hsl" dir="cw">
                                      <p:cBhvr>
                                        <p:cTn id="39" dur="500" fill="hold"/>
                                        <p:tgtEl>
                                          <p:spTgt spid="3">
                                            <p:txEl>
                                              <p:pRg st="3" end="3"/>
                                            </p:txEl>
                                          </p:spTgt>
                                        </p:tgtEl>
                                        <p:attrNameLst>
                                          <p:attrName>stroke.color</p:attrName>
                                        </p:attrNameLst>
                                      </p:cBhvr>
                                      <p:by>
                                        <p:hsl h="0" s="-12549" l="-25098"/>
                                      </p:by>
                                    </p:animClr>
                                    <p:set>
                                      <p:cBhvr>
                                        <p:cTn id="40" dur="500" fill="hold"/>
                                        <p:tgtEl>
                                          <p:spTgt spid="3">
                                            <p:txEl>
                                              <p:pRg st="3" end="3"/>
                                            </p:txEl>
                                          </p:spTgt>
                                        </p:tgtEl>
                                        <p:attrNameLst>
                                          <p:attrName>fill.type</p:attrName>
                                        </p:attrNameLst>
                                      </p:cBhvr>
                                      <p:to>
                                        <p:strVal val="solid"/>
                                      </p:to>
                                    </p:set>
                                  </p:childTnLst>
                                </p:cTn>
                              </p:par>
                              <p:par>
                                <p:cTn id="41" presetID="30" presetClass="emph" presetSubtype="0" fill="hold" nodeType="withEffect">
                                  <p:stCondLst>
                                    <p:cond delay="0"/>
                                  </p:stCondLst>
                                  <p:childTnLst>
                                    <p:animClr clrSpc="hsl" dir="cw">
                                      <p:cBhvr override="childStyle">
                                        <p:cTn id="42" dur="500" fill="hold"/>
                                        <p:tgtEl>
                                          <p:spTgt spid="3">
                                            <p:txEl>
                                              <p:pRg st="2" end="2"/>
                                            </p:txEl>
                                          </p:spTgt>
                                        </p:tgtEl>
                                        <p:attrNameLst>
                                          <p:attrName>style.color</p:attrName>
                                        </p:attrNameLst>
                                      </p:cBhvr>
                                      <p:by>
                                        <p:hsl h="0" s="12549" l="25098"/>
                                      </p:by>
                                    </p:animClr>
                                    <p:animClr clrSpc="hsl" dir="cw">
                                      <p:cBhvr>
                                        <p:cTn id="43" dur="500" fill="hold"/>
                                        <p:tgtEl>
                                          <p:spTgt spid="3">
                                            <p:txEl>
                                              <p:pRg st="2" end="2"/>
                                            </p:txEl>
                                          </p:spTgt>
                                        </p:tgtEl>
                                        <p:attrNameLst>
                                          <p:attrName>fillcolor</p:attrName>
                                        </p:attrNameLst>
                                      </p:cBhvr>
                                      <p:by>
                                        <p:hsl h="0" s="12549" l="25098"/>
                                      </p:by>
                                    </p:animClr>
                                    <p:animClr clrSpc="hsl" dir="cw">
                                      <p:cBhvr>
                                        <p:cTn id="44" dur="500" fill="hold"/>
                                        <p:tgtEl>
                                          <p:spTgt spid="3">
                                            <p:txEl>
                                              <p:pRg st="2" end="2"/>
                                            </p:txEl>
                                          </p:spTgt>
                                        </p:tgtEl>
                                        <p:attrNameLst>
                                          <p:attrName>stroke.color</p:attrName>
                                        </p:attrNameLst>
                                      </p:cBhvr>
                                      <p:by>
                                        <p:hsl h="0" s="12549" l="25098"/>
                                      </p:by>
                                    </p:animClr>
                                    <p:set>
                                      <p:cBhvr>
                                        <p:cTn id="45" dur="500" fill="hold"/>
                                        <p:tgtEl>
                                          <p:spTgt spid="3">
                                            <p:txEl>
                                              <p:pRg st="2" end="2"/>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4" presetClass="emph" presetSubtype="0" fill="hold" grpId="0" nodeType="clickEffect">
                                  <p:stCondLst>
                                    <p:cond delay="0"/>
                                  </p:stCondLst>
                                  <p:childTnLst>
                                    <p:animClr clrSpc="hsl" dir="cw">
                                      <p:cBhvr override="childStyle">
                                        <p:cTn id="49" dur="500" fill="hold"/>
                                        <p:tgtEl>
                                          <p:spTgt spid="3">
                                            <p:txEl>
                                              <p:pRg st="4" end="4"/>
                                            </p:txEl>
                                          </p:spTgt>
                                        </p:tgtEl>
                                        <p:attrNameLst>
                                          <p:attrName>style.color</p:attrName>
                                        </p:attrNameLst>
                                      </p:cBhvr>
                                      <p:by>
                                        <p:hsl h="0" s="-12549" l="-25098"/>
                                      </p:by>
                                    </p:animClr>
                                    <p:animClr clrSpc="hsl" dir="cw">
                                      <p:cBhvr>
                                        <p:cTn id="50" dur="500" fill="hold"/>
                                        <p:tgtEl>
                                          <p:spTgt spid="3">
                                            <p:txEl>
                                              <p:pRg st="4" end="4"/>
                                            </p:txEl>
                                          </p:spTgt>
                                        </p:tgtEl>
                                        <p:attrNameLst>
                                          <p:attrName>fillcolor</p:attrName>
                                        </p:attrNameLst>
                                      </p:cBhvr>
                                      <p:by>
                                        <p:hsl h="0" s="-12549" l="-25098"/>
                                      </p:by>
                                    </p:animClr>
                                    <p:animClr clrSpc="hsl" dir="cw">
                                      <p:cBhvr>
                                        <p:cTn id="51" dur="500" fill="hold"/>
                                        <p:tgtEl>
                                          <p:spTgt spid="3">
                                            <p:txEl>
                                              <p:pRg st="4" end="4"/>
                                            </p:txEl>
                                          </p:spTgt>
                                        </p:tgtEl>
                                        <p:attrNameLst>
                                          <p:attrName>stroke.color</p:attrName>
                                        </p:attrNameLst>
                                      </p:cBhvr>
                                      <p:by>
                                        <p:hsl h="0" s="-12549" l="-25098"/>
                                      </p:by>
                                    </p:animClr>
                                    <p:set>
                                      <p:cBhvr>
                                        <p:cTn id="52" dur="500" fill="hold"/>
                                        <p:tgtEl>
                                          <p:spTgt spid="3">
                                            <p:txEl>
                                              <p:pRg st="4" end="4"/>
                                            </p:txEl>
                                          </p:spTgt>
                                        </p:tgtEl>
                                        <p:attrNameLst>
                                          <p:attrName>fill.type</p:attrName>
                                        </p:attrNameLst>
                                      </p:cBhvr>
                                      <p:to>
                                        <p:strVal val="solid"/>
                                      </p:to>
                                    </p:set>
                                  </p:childTnLst>
                                </p:cTn>
                              </p:par>
                              <p:par>
                                <p:cTn id="53" presetID="30" presetClass="emph" presetSubtype="0" fill="hold" nodeType="withEffect">
                                  <p:stCondLst>
                                    <p:cond delay="0"/>
                                  </p:stCondLst>
                                  <p:childTnLst>
                                    <p:animClr clrSpc="hsl" dir="cw">
                                      <p:cBhvr override="childStyle">
                                        <p:cTn id="54" dur="500" fill="hold"/>
                                        <p:tgtEl>
                                          <p:spTgt spid="3">
                                            <p:txEl>
                                              <p:pRg st="3" end="3"/>
                                            </p:txEl>
                                          </p:spTgt>
                                        </p:tgtEl>
                                        <p:attrNameLst>
                                          <p:attrName>style.color</p:attrName>
                                        </p:attrNameLst>
                                      </p:cBhvr>
                                      <p:by>
                                        <p:hsl h="0" s="12549" l="25098"/>
                                      </p:by>
                                    </p:animClr>
                                    <p:animClr clrSpc="hsl" dir="cw">
                                      <p:cBhvr>
                                        <p:cTn id="55" dur="500" fill="hold"/>
                                        <p:tgtEl>
                                          <p:spTgt spid="3">
                                            <p:txEl>
                                              <p:pRg st="3" end="3"/>
                                            </p:txEl>
                                          </p:spTgt>
                                        </p:tgtEl>
                                        <p:attrNameLst>
                                          <p:attrName>fillcolor</p:attrName>
                                        </p:attrNameLst>
                                      </p:cBhvr>
                                      <p:by>
                                        <p:hsl h="0" s="12549" l="25098"/>
                                      </p:by>
                                    </p:animClr>
                                    <p:animClr clrSpc="hsl" dir="cw">
                                      <p:cBhvr>
                                        <p:cTn id="56" dur="500" fill="hold"/>
                                        <p:tgtEl>
                                          <p:spTgt spid="3">
                                            <p:txEl>
                                              <p:pRg st="3" end="3"/>
                                            </p:txEl>
                                          </p:spTgt>
                                        </p:tgtEl>
                                        <p:attrNameLst>
                                          <p:attrName>stroke.color</p:attrName>
                                        </p:attrNameLst>
                                      </p:cBhvr>
                                      <p:by>
                                        <p:hsl h="0" s="12549" l="25098"/>
                                      </p:by>
                                    </p:animClr>
                                    <p:set>
                                      <p:cBhvr>
                                        <p:cTn id="57"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How to do it?</a:t>
            </a:r>
            <a:endParaRPr lang="nb-NO" dirty="0"/>
          </a:p>
        </p:txBody>
      </p:sp>
    </p:spTree>
    <p:extLst>
      <p:ext uri="{BB962C8B-B14F-4D97-AF65-F5344CB8AC3E}">
        <p14:creationId xmlns:p14="http://schemas.microsoft.com/office/powerpoint/2010/main" val="3697139708"/>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Translation</a:t>
            </a:r>
            <a:endParaRPr lang="nb-NO" dirty="0"/>
          </a:p>
        </p:txBody>
      </p:sp>
      <p:sp>
        <p:nvSpPr>
          <p:cNvPr id="3" name="Plassholder for innhold 2"/>
          <p:cNvSpPr>
            <a:spLocks noGrp="1"/>
          </p:cNvSpPr>
          <p:nvPr>
            <p:ph idx="1"/>
          </p:nvPr>
        </p:nvSpPr>
        <p:spPr>
          <a:xfrm>
            <a:off x="1328286" y="1268761"/>
            <a:ext cx="7815714" cy="4691934"/>
          </a:xfrm>
        </p:spPr>
        <p:txBody>
          <a:bodyPr>
            <a:normAutofit/>
          </a:bodyPr>
          <a:lstStyle/>
          <a:p>
            <a:endParaRPr lang="nb-NO" dirty="0" smtClean="0"/>
          </a:p>
          <a:p>
            <a:r>
              <a:rPr lang="nb-NO" dirty="0" smtClean="0"/>
              <a:t>Separate </a:t>
            </a:r>
            <a:r>
              <a:rPr lang="nb-NO" dirty="0" err="1" smtClean="0"/>
              <a:t>models</a:t>
            </a:r>
            <a:endParaRPr lang="nb-NO" dirty="0" smtClean="0"/>
          </a:p>
          <a:p>
            <a:endParaRPr lang="nb-NO" dirty="0" smtClean="0"/>
          </a:p>
          <a:p>
            <a:endParaRPr lang="nb-NO" dirty="0" smtClean="0"/>
          </a:p>
          <a:p>
            <a:endParaRPr lang="nb-NO" dirty="0"/>
          </a:p>
          <a:p>
            <a:r>
              <a:rPr lang="nb-NO" dirty="0" smtClean="0"/>
              <a:t>Soft </a:t>
            </a:r>
            <a:r>
              <a:rPr lang="nb-NO" dirty="0" err="1" smtClean="0"/>
              <a:t>linked</a:t>
            </a:r>
            <a:r>
              <a:rPr lang="nb-NO" dirty="0" smtClean="0"/>
              <a:t> </a:t>
            </a:r>
            <a:r>
              <a:rPr lang="nb-NO" dirty="0" err="1" smtClean="0"/>
              <a:t>models</a:t>
            </a:r>
            <a:endParaRPr lang="nb-NO" dirty="0" smtClean="0"/>
          </a:p>
          <a:p>
            <a:endParaRPr lang="nb-NO" dirty="0" smtClean="0"/>
          </a:p>
          <a:p>
            <a:endParaRPr lang="nb-NO" dirty="0"/>
          </a:p>
          <a:p>
            <a:r>
              <a:rPr lang="nb-NO" dirty="0" smtClean="0"/>
              <a:t>Hard </a:t>
            </a:r>
            <a:r>
              <a:rPr lang="nb-NO" dirty="0" err="1" smtClean="0"/>
              <a:t>linked</a:t>
            </a:r>
            <a:r>
              <a:rPr lang="nb-NO" dirty="0" smtClean="0"/>
              <a:t> </a:t>
            </a:r>
            <a:r>
              <a:rPr lang="nb-NO" dirty="0" err="1" smtClean="0"/>
              <a:t>models</a:t>
            </a:r>
            <a:r>
              <a:rPr lang="nb-NO" dirty="0" smtClean="0"/>
              <a:t>				(</a:t>
            </a:r>
            <a:r>
              <a:rPr lang="nb-NO" sz="1200" dirty="0" err="1" smtClean="0"/>
              <a:t>automated</a:t>
            </a:r>
            <a:r>
              <a:rPr lang="nb-NO" sz="1200" dirty="0" smtClean="0"/>
              <a:t> data </a:t>
            </a:r>
            <a:r>
              <a:rPr lang="nb-NO" sz="1200" dirty="0" err="1" smtClean="0"/>
              <a:t>exchange</a:t>
            </a:r>
            <a:r>
              <a:rPr lang="nb-NO" sz="1200" dirty="0" smtClean="0"/>
              <a:t>)</a:t>
            </a:r>
            <a:endParaRPr lang="nb-NO" dirty="0" smtClean="0"/>
          </a:p>
          <a:p>
            <a:endParaRPr lang="nb-NO" dirty="0" smtClean="0"/>
          </a:p>
          <a:p>
            <a:endParaRPr lang="nb-NO" dirty="0"/>
          </a:p>
          <a:p>
            <a:r>
              <a:rPr lang="nb-NO" dirty="0" smtClean="0"/>
              <a:t>Integrated </a:t>
            </a:r>
            <a:r>
              <a:rPr lang="nb-NO" dirty="0" err="1" smtClean="0"/>
              <a:t>model</a:t>
            </a:r>
            <a:endParaRPr lang="nb-NO" dirty="0"/>
          </a:p>
        </p:txBody>
      </p:sp>
      <p:sp>
        <p:nvSpPr>
          <p:cNvPr id="5" name="Ellipse 4"/>
          <p:cNvSpPr/>
          <p:nvPr/>
        </p:nvSpPr>
        <p:spPr bwMode="auto">
          <a:xfrm>
            <a:off x="5004048" y="1412776"/>
            <a:ext cx="792088" cy="792088"/>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6" name="Ellipse 5"/>
          <p:cNvSpPr/>
          <p:nvPr/>
        </p:nvSpPr>
        <p:spPr bwMode="auto">
          <a:xfrm>
            <a:off x="6516216" y="1412776"/>
            <a:ext cx="792088" cy="792088"/>
          </a:xfrm>
          <a:prstGeom prst="ellipse">
            <a:avLst/>
          </a:prstGeom>
          <a:solidFill>
            <a:srgbClr val="00B0F0">
              <a:alpha val="85000"/>
            </a:srgb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9" name="Ellipse 8"/>
          <p:cNvSpPr/>
          <p:nvPr/>
        </p:nvSpPr>
        <p:spPr bwMode="auto">
          <a:xfrm>
            <a:off x="5004048" y="2924944"/>
            <a:ext cx="792088" cy="792088"/>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10" name="Ellipse 9"/>
          <p:cNvSpPr/>
          <p:nvPr/>
        </p:nvSpPr>
        <p:spPr bwMode="auto">
          <a:xfrm>
            <a:off x="5652120" y="2924944"/>
            <a:ext cx="792088" cy="792088"/>
          </a:xfrm>
          <a:prstGeom prst="ellipse">
            <a:avLst/>
          </a:prstGeom>
          <a:solidFill>
            <a:srgbClr val="00B0F0">
              <a:alpha val="85000"/>
            </a:srgb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11" name="Ellipse 10"/>
          <p:cNvSpPr/>
          <p:nvPr/>
        </p:nvSpPr>
        <p:spPr bwMode="auto">
          <a:xfrm>
            <a:off x="5022515" y="4005064"/>
            <a:ext cx="792088" cy="792088"/>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12" name="Ellipse 11"/>
          <p:cNvSpPr/>
          <p:nvPr/>
        </p:nvSpPr>
        <p:spPr bwMode="auto">
          <a:xfrm>
            <a:off x="5670587" y="4005064"/>
            <a:ext cx="792088" cy="792088"/>
          </a:xfrm>
          <a:prstGeom prst="ellipse">
            <a:avLst/>
          </a:prstGeom>
          <a:solidFill>
            <a:srgbClr val="00B0F0">
              <a:alpha val="85000"/>
            </a:srgb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13" name="Ellipse 12"/>
          <p:cNvSpPr/>
          <p:nvPr/>
        </p:nvSpPr>
        <p:spPr bwMode="auto">
          <a:xfrm>
            <a:off x="5041565" y="5301208"/>
            <a:ext cx="1114611" cy="1080120"/>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14" name="Ellipse 13"/>
          <p:cNvSpPr/>
          <p:nvPr/>
        </p:nvSpPr>
        <p:spPr bwMode="auto">
          <a:xfrm>
            <a:off x="5508105" y="5301208"/>
            <a:ext cx="792088" cy="792088"/>
          </a:xfrm>
          <a:prstGeom prst="ellipse">
            <a:avLst/>
          </a:prstGeom>
          <a:solidFill>
            <a:srgbClr val="00B0F0">
              <a:alpha val="5000"/>
            </a:srgb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sp>
        <p:nvSpPr>
          <p:cNvPr id="7" name="TekstSylinder 6"/>
          <p:cNvSpPr txBox="1"/>
          <p:nvPr/>
        </p:nvSpPr>
        <p:spPr>
          <a:xfrm>
            <a:off x="2283078" y="3789040"/>
            <a:ext cx="4352474" cy="369332"/>
          </a:xfrm>
          <a:prstGeom prst="rect">
            <a:avLst/>
          </a:prstGeom>
          <a:noFill/>
        </p:spPr>
        <p:txBody>
          <a:bodyPr wrap="none" rtlCol="0">
            <a:spAutoFit/>
          </a:bodyPr>
          <a:lstStyle/>
          <a:p>
            <a:r>
              <a:rPr lang="nb-NO" dirty="0" err="1" smtClean="0"/>
              <a:t>Physical</a:t>
            </a:r>
            <a:r>
              <a:rPr lang="nb-NO" dirty="0" smtClean="0"/>
              <a:t> </a:t>
            </a:r>
            <a:r>
              <a:rPr lang="nb-NO" dirty="0" err="1" smtClean="0"/>
              <a:t>flows</a:t>
            </a:r>
            <a:r>
              <a:rPr lang="nb-NO" dirty="0" smtClean="0"/>
              <a:t>               </a:t>
            </a:r>
            <a:r>
              <a:rPr lang="nb-NO" dirty="0" err="1" smtClean="0"/>
              <a:t>Monetary</a:t>
            </a:r>
            <a:r>
              <a:rPr lang="nb-NO" dirty="0" smtClean="0"/>
              <a:t> </a:t>
            </a:r>
            <a:r>
              <a:rPr lang="nb-NO" dirty="0" err="1" smtClean="0"/>
              <a:t>values</a:t>
            </a:r>
            <a:endParaRPr lang="nb-NO" dirty="0"/>
          </a:p>
        </p:txBody>
      </p:sp>
    </p:spTree>
    <p:extLst>
      <p:ext uri="{BB962C8B-B14F-4D97-AF65-F5344CB8AC3E}">
        <p14:creationId xmlns:p14="http://schemas.microsoft.com/office/powerpoint/2010/main" val="19394301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5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xit" presetSubtype="0" fill="hold" grpId="0" nodeType="withEffect">
                                  <p:stCondLst>
                                    <p:cond delay="250"/>
                                  </p:stCondLst>
                                  <p:childTnLst>
                                    <p:animEffect transition="out" filter="fade">
                                      <p:cBhvr>
                                        <p:cTn id="9" dur="500"/>
                                        <p:tgtEl>
                                          <p:spTgt spid="3">
                                            <p:txEl>
                                              <p:pRg st="5" end="5"/>
                                            </p:txEl>
                                          </p:spTgt>
                                        </p:tgtEl>
                                      </p:cBhvr>
                                    </p:animEffect>
                                    <p:set>
                                      <p:cBhvr>
                                        <p:cTn id="10" dur="1" fill="hold">
                                          <p:stCondLst>
                                            <p:cond delay="499"/>
                                          </p:stCondLst>
                                        </p:cTn>
                                        <p:tgtEl>
                                          <p:spTgt spid="3">
                                            <p:txEl>
                                              <p:pRg st="5" end="5"/>
                                            </p:txEl>
                                          </p:spTgt>
                                        </p:tgtEl>
                                        <p:attrNameLst>
                                          <p:attrName>style.visibility</p:attrName>
                                        </p:attrNameLst>
                                      </p:cBhvr>
                                      <p:to>
                                        <p:strVal val="hidden"/>
                                      </p:to>
                                    </p:set>
                                  </p:childTnLst>
                                </p:cTn>
                              </p:par>
                              <p:par>
                                <p:cTn id="11" presetID="10" presetClass="exit" presetSubtype="0" fill="hold" grpId="0" nodeType="withEffect">
                                  <p:stCondLst>
                                    <p:cond delay="250"/>
                                  </p:stCondLst>
                                  <p:childTnLst>
                                    <p:animEffect transition="out" filter="fade">
                                      <p:cBhvr>
                                        <p:cTn id="12" dur="500"/>
                                        <p:tgtEl>
                                          <p:spTgt spid="3">
                                            <p:txEl>
                                              <p:pRg st="8" end="8"/>
                                            </p:txEl>
                                          </p:spTgt>
                                        </p:tgtEl>
                                      </p:cBhvr>
                                    </p:animEffect>
                                    <p:set>
                                      <p:cBhvr>
                                        <p:cTn id="13" dur="1" fill="hold">
                                          <p:stCondLst>
                                            <p:cond delay="499"/>
                                          </p:stCondLst>
                                        </p:cTn>
                                        <p:tgtEl>
                                          <p:spTgt spid="3">
                                            <p:txEl>
                                              <p:pRg st="8" end="8"/>
                                            </p:txEl>
                                          </p:spTgt>
                                        </p:tgtEl>
                                        <p:attrNameLst>
                                          <p:attrName>style.visibility</p:attrName>
                                        </p:attrNameLst>
                                      </p:cBhvr>
                                      <p:to>
                                        <p:strVal val="hidden"/>
                                      </p:to>
                                    </p:set>
                                  </p:childTnLst>
                                </p:cTn>
                              </p:par>
                              <p:par>
                                <p:cTn id="14" presetID="10" presetClass="exit" presetSubtype="0" fill="hold" grpId="0" nodeType="withEffect">
                                  <p:stCondLst>
                                    <p:cond delay="250"/>
                                  </p:stCondLst>
                                  <p:childTnLst>
                                    <p:animEffect transition="out" filter="fade">
                                      <p:cBhvr>
                                        <p:cTn id="15" dur="500"/>
                                        <p:tgtEl>
                                          <p:spTgt spid="3">
                                            <p:txEl>
                                              <p:pRg st="11" end="11"/>
                                            </p:txEl>
                                          </p:spTgt>
                                        </p:tgtEl>
                                      </p:cBhvr>
                                    </p:animEffect>
                                    <p:set>
                                      <p:cBhvr>
                                        <p:cTn id="16" dur="1" fill="hold">
                                          <p:stCondLst>
                                            <p:cond delay="499"/>
                                          </p:stCondLst>
                                        </p:cTn>
                                        <p:tgtEl>
                                          <p:spTgt spid="3">
                                            <p:txEl>
                                              <p:pRg st="11" end="11"/>
                                            </p:txEl>
                                          </p:spTgt>
                                        </p:tgtEl>
                                        <p:attrNameLst>
                                          <p:attrName>style.visibility</p:attrName>
                                        </p:attrNameLst>
                                      </p:cBhvr>
                                      <p:to>
                                        <p:strVal val="hidden"/>
                                      </p:to>
                                    </p:set>
                                  </p:childTnLst>
                                </p:cTn>
                              </p:par>
                              <p:par>
                                <p:cTn id="17" presetID="10" presetClass="exit" presetSubtype="0" fill="hold" grpId="0" nodeType="withEffect">
                                  <p:stCondLst>
                                    <p:cond delay="25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grpId="0" nodeType="withEffect">
                                  <p:stCondLst>
                                    <p:cond delay="25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0" nodeType="withEffect">
                                  <p:stCondLst>
                                    <p:cond delay="25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xit" presetSubtype="0" fill="hold" grpId="0" nodeType="withEffect">
                                  <p:stCondLst>
                                    <p:cond delay="25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xit" presetSubtype="0" fill="hold" grpId="0" nodeType="withEffect">
                                  <p:stCondLst>
                                    <p:cond delay="25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0" presetClass="exit" presetSubtype="0" fill="hold" grpId="0" nodeType="withEffect">
                                  <p:stCondLst>
                                    <p:cond delay="25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par>
                          <p:cTn id="35" fill="hold">
                            <p:stCondLst>
                              <p:cond delay="750"/>
                            </p:stCondLst>
                            <p:childTnLst>
                              <p:par>
                                <p:cTn id="36" presetID="42" presetClass="path" presetSubtype="0" accel="50000" decel="50000" fill="hold" grpId="0" nodeType="afterEffect">
                                  <p:stCondLst>
                                    <p:cond delay="250"/>
                                  </p:stCondLst>
                                  <p:childTnLst>
                                    <p:animMotion origin="layout" path="M -1.38889E-6 2.59259E-6 L -0.24792 0.12083 " pathEditMode="relative" rAng="0" ptsTypes="AA">
                                      <p:cBhvr>
                                        <p:cTn id="37" dur="2000" fill="hold"/>
                                        <p:tgtEl>
                                          <p:spTgt spid="5"/>
                                        </p:tgtEl>
                                        <p:attrNameLst>
                                          <p:attrName>ppt_x</p:attrName>
                                          <p:attrName>ppt_y</p:attrName>
                                        </p:attrNameLst>
                                      </p:cBhvr>
                                      <p:rCtr x="-12396" y="6042"/>
                                    </p:animMotion>
                                  </p:childTnLst>
                                </p:cTn>
                              </p:par>
                              <p:par>
                                <p:cTn id="38" presetID="42" presetClass="path" presetSubtype="0" accel="50000" decel="50000" fill="hold" grpId="0" nodeType="withEffect">
                                  <p:stCondLst>
                                    <p:cond delay="250"/>
                                  </p:stCondLst>
                                  <p:childTnLst>
                                    <p:animMotion origin="layout" path="M -2.77778E-6 2.59259E-6 L -0.16927 0.12083 " pathEditMode="relative" rAng="0" ptsTypes="AA">
                                      <p:cBhvr>
                                        <p:cTn id="39" dur="2000" fill="hold"/>
                                        <p:tgtEl>
                                          <p:spTgt spid="6"/>
                                        </p:tgtEl>
                                        <p:attrNameLst>
                                          <p:attrName>ppt_x</p:attrName>
                                          <p:attrName>ppt_y</p:attrName>
                                        </p:attrNameLst>
                                      </p:cBhvr>
                                      <p:rCtr x="-8472" y="6042"/>
                                    </p:animMotion>
                                  </p:childTnLst>
                                </p:cTn>
                              </p:par>
                              <p:par>
                                <p:cTn id="40" presetID="10" presetClass="entr" presetSubtype="0" fill="hold" grpId="0" nodeType="withEffect">
                                  <p:stCondLst>
                                    <p:cond delay="25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25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P spid="6" grpId="0" animBg="1"/>
      <p:bldP spid="9" grpId="0" animBg="1"/>
      <p:bldP spid="10" grpId="0" animBg="1"/>
      <p:bldP spid="11" grpId="0" animBg="1"/>
      <p:bldP spid="12" grpId="0" animBg="1"/>
      <p:bldP spid="13" grpId="0" animBg="1"/>
      <p:bldP spid="14"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Model </a:t>
            </a:r>
            <a:r>
              <a:rPr lang="nb-NO" dirty="0" err="1" smtClean="0"/>
              <a:t>dimensions</a:t>
            </a:r>
            <a:endParaRPr lang="nb-NO" dirty="0"/>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204864"/>
            <a:ext cx="4320480" cy="4534214"/>
          </a:xfrm>
        </p:spPr>
      </p:pic>
      <p:sp>
        <p:nvSpPr>
          <p:cNvPr id="6" name="TekstSylinder 5"/>
          <p:cNvSpPr txBox="1"/>
          <p:nvPr/>
        </p:nvSpPr>
        <p:spPr>
          <a:xfrm rot="2245820">
            <a:off x="2223711" y="5576983"/>
            <a:ext cx="2217317" cy="369332"/>
          </a:xfrm>
          <a:prstGeom prst="rect">
            <a:avLst/>
          </a:prstGeom>
          <a:solidFill>
            <a:schemeClr val="bg1"/>
          </a:solidFill>
        </p:spPr>
        <p:txBody>
          <a:bodyPr wrap="square" rtlCol="0">
            <a:spAutoFit/>
          </a:bodyPr>
          <a:lstStyle/>
          <a:p>
            <a:pPr algn="l"/>
            <a:r>
              <a:rPr lang="nb-NO" dirty="0" smtClean="0">
                <a:latin typeface="Arial" pitchFamily="34" charset="0"/>
                <a:cs typeface="Arial" pitchFamily="34" charset="0"/>
              </a:rPr>
              <a:t>Regions</a:t>
            </a:r>
            <a:endParaRPr lang="nb-NO" dirty="0">
              <a:latin typeface="Arial" pitchFamily="34" charset="0"/>
              <a:cs typeface="Arial" pitchFamily="34" charset="0"/>
            </a:endParaRPr>
          </a:p>
        </p:txBody>
      </p:sp>
      <p:sp>
        <p:nvSpPr>
          <p:cNvPr id="7" name="TekstSylinder 6"/>
          <p:cNvSpPr txBox="1"/>
          <p:nvPr/>
        </p:nvSpPr>
        <p:spPr>
          <a:xfrm rot="19797708">
            <a:off x="4416755" y="4987555"/>
            <a:ext cx="4032448" cy="369332"/>
          </a:xfrm>
          <a:prstGeom prst="rect">
            <a:avLst/>
          </a:prstGeom>
          <a:solidFill>
            <a:schemeClr val="bg1"/>
          </a:solidFill>
        </p:spPr>
        <p:txBody>
          <a:bodyPr wrap="square" rtlCol="0">
            <a:spAutoFit/>
          </a:bodyPr>
          <a:lstStyle/>
          <a:p>
            <a:pPr algn="l"/>
            <a:r>
              <a:rPr lang="nb-NO" dirty="0" smtClean="0">
                <a:latin typeface="Arial" pitchFamily="34" charset="0"/>
                <a:cs typeface="Arial" pitchFamily="34" charset="0"/>
              </a:rPr>
              <a:t>Time</a:t>
            </a:r>
            <a:endParaRPr lang="nb-NO" dirty="0">
              <a:latin typeface="Arial" pitchFamily="34" charset="0"/>
              <a:cs typeface="Arial" pitchFamily="34" charset="0"/>
            </a:endParaRPr>
          </a:p>
        </p:txBody>
      </p:sp>
      <p:sp>
        <p:nvSpPr>
          <p:cNvPr id="8" name="TekstSylinder 7"/>
          <p:cNvSpPr txBox="1"/>
          <p:nvPr/>
        </p:nvSpPr>
        <p:spPr>
          <a:xfrm rot="20224422">
            <a:off x="2415507" y="2771380"/>
            <a:ext cx="2452491" cy="461665"/>
          </a:xfrm>
          <a:prstGeom prst="rect">
            <a:avLst/>
          </a:prstGeom>
          <a:solidFill>
            <a:schemeClr val="bg1"/>
          </a:solidFill>
        </p:spPr>
        <p:txBody>
          <a:bodyPr wrap="square" rtlCol="0">
            <a:spAutoFit/>
          </a:bodyPr>
          <a:lstStyle/>
          <a:p>
            <a:pPr algn="l"/>
            <a:endParaRPr lang="nb-NO" dirty="0">
              <a:latin typeface="Arial" pitchFamily="34" charset="0"/>
              <a:cs typeface="Arial" pitchFamily="34" charset="0"/>
            </a:endParaRPr>
          </a:p>
        </p:txBody>
      </p:sp>
      <p:sp>
        <p:nvSpPr>
          <p:cNvPr id="5" name="TekstSylinder 4"/>
          <p:cNvSpPr txBox="1"/>
          <p:nvPr/>
        </p:nvSpPr>
        <p:spPr>
          <a:xfrm rot="16200000">
            <a:off x="1886508" y="4000419"/>
            <a:ext cx="1512170" cy="369332"/>
          </a:xfrm>
          <a:prstGeom prst="rect">
            <a:avLst/>
          </a:prstGeom>
          <a:solidFill>
            <a:schemeClr val="bg1"/>
          </a:solidFill>
        </p:spPr>
        <p:txBody>
          <a:bodyPr wrap="square" rtlCol="0">
            <a:spAutoFit/>
          </a:bodyPr>
          <a:lstStyle/>
          <a:p>
            <a:pPr algn="l"/>
            <a:r>
              <a:rPr lang="nb-NO" dirty="0" smtClean="0">
                <a:latin typeface="Arial" pitchFamily="34" charset="0"/>
                <a:cs typeface="Arial" pitchFamily="34" charset="0"/>
              </a:rPr>
              <a:t>Industries</a:t>
            </a:r>
            <a:endParaRPr lang="nb-NO" dirty="0">
              <a:latin typeface="Arial" pitchFamily="34" charset="0"/>
              <a:cs typeface="Arial" pitchFamily="34" charset="0"/>
            </a:endParaRPr>
          </a:p>
        </p:txBody>
      </p:sp>
    </p:spTree>
    <p:extLst>
      <p:ext uri="{BB962C8B-B14F-4D97-AF65-F5344CB8AC3E}">
        <p14:creationId xmlns:p14="http://schemas.microsoft.com/office/powerpoint/2010/main" val="279839297"/>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139258"/>
            <a:ext cx="7639752" cy="4536504"/>
          </a:xfrm>
          <a:prstGeom prst="rect">
            <a:avLst/>
          </a:prstGeom>
          <a:noFill/>
        </p:spPr>
      </p:pic>
      <p:sp>
        <p:nvSpPr>
          <p:cNvPr id="6" name="Rectangle 4"/>
          <p:cNvSpPr txBox="1">
            <a:spLocks noChangeArrowheads="1"/>
          </p:cNvSpPr>
          <p:nvPr/>
        </p:nvSpPr>
        <p:spPr>
          <a:xfrm>
            <a:off x="655624" y="-99392"/>
            <a:ext cx="7778580" cy="1143000"/>
          </a:xfrm>
          <a:prstGeom prst="rect">
            <a:avLst/>
          </a:prstGeom>
        </p:spPr>
        <p:txBody>
          <a:bodyPr anchor="b" anchorCtr="0"/>
          <a:lstStyle>
            <a:lvl1pPr algn="l" defTabSz="914400" rtl="0" eaLnBrk="1" latinLnBrk="0" hangingPunct="1">
              <a:spcBef>
                <a:spcPct val="0"/>
              </a:spcBef>
              <a:buNone/>
              <a:defRPr sz="2800" b="1" kern="1200" cap="none" baseline="0">
                <a:solidFill>
                  <a:srgbClr val="414042"/>
                </a:solidFill>
                <a:latin typeface="+mj-lt"/>
                <a:ea typeface="+mj-ea"/>
                <a:cs typeface="+mj-cs"/>
              </a:defRPr>
            </a:lvl1pPr>
          </a:lstStyle>
          <a:p>
            <a:r>
              <a:rPr lang="nb-NO" dirty="0" smtClean="0"/>
              <a:t>Project </a:t>
            </a:r>
            <a:r>
              <a:rPr lang="nb-NO" dirty="0" err="1" smtClean="0"/>
              <a:t>structure</a:t>
            </a:r>
            <a:endParaRPr lang="nb-NO" dirty="0" smtClean="0"/>
          </a:p>
        </p:txBody>
      </p:sp>
      <p:pic>
        <p:nvPicPr>
          <p:cNvPr id="7" name="Picture 1" descr="logo_n_cmyk2"/>
          <p:cNvPicPr/>
          <p:nvPr/>
        </p:nvPicPr>
        <p:blipFill>
          <a:blip r:embed="rId4" cstate="print">
            <a:extLst>
              <a:ext uri="{28A0092B-C50C-407E-A947-70E740481C1C}">
                <a14:useLocalDpi xmlns:a14="http://schemas.microsoft.com/office/drawing/2010/main" val="0"/>
              </a:ext>
            </a:extLst>
          </a:blip>
          <a:srcRect r="67079"/>
          <a:stretch>
            <a:fillRect/>
          </a:stretch>
        </p:blipFill>
        <p:spPr bwMode="auto">
          <a:xfrm>
            <a:off x="524421" y="6105356"/>
            <a:ext cx="530225" cy="347980"/>
          </a:xfrm>
          <a:prstGeom prst="rect">
            <a:avLst/>
          </a:prstGeom>
          <a:noFill/>
          <a:ln>
            <a:noFill/>
          </a:ln>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6037978"/>
            <a:ext cx="1644005" cy="45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6021288"/>
            <a:ext cx="1584176" cy="429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lassholder for innhold 2"/>
          <p:cNvSpPr txBox="1">
            <a:spLocks/>
          </p:cNvSpPr>
          <p:nvPr/>
        </p:nvSpPr>
        <p:spPr>
          <a:xfrm>
            <a:off x="933549" y="3723437"/>
            <a:ext cx="2702347" cy="883091"/>
          </a:xfrm>
          <a:prstGeom prst="rect">
            <a:avLst/>
          </a:prstGeom>
          <a:solidFill>
            <a:schemeClr val="bg1"/>
          </a:solidFill>
        </p:spPr>
        <p:txBody>
          <a:bodyPr>
            <a:normAutofit/>
          </a:bodyPr>
          <a:lstStyle>
            <a:lvl1pPr marL="136525" indent="-136525" algn="l" defTabSz="914400" rtl="0" eaLnBrk="1" latinLnBrk="0" hangingPunct="1">
              <a:spcBef>
                <a:spcPts val="0"/>
              </a:spcBef>
              <a:spcAft>
                <a:spcPts val="1100"/>
              </a:spcAft>
              <a:buFont typeface="Arial" pitchFamily="34" charset="0"/>
              <a:buChar char="•"/>
              <a:defRPr sz="1600" kern="1200">
                <a:solidFill>
                  <a:schemeClr val="tx1"/>
                </a:solidFill>
                <a:latin typeface="+mn-lt"/>
                <a:ea typeface="+mn-ea"/>
                <a:cs typeface="+mn-cs"/>
              </a:defRPr>
            </a:lvl1pPr>
            <a:lvl2pPr marL="628650" indent="-201613" algn="l" defTabSz="914400" rtl="0" eaLnBrk="1" latinLnBrk="0" hangingPunct="1">
              <a:spcBef>
                <a:spcPts val="0"/>
              </a:spcBef>
              <a:spcAft>
                <a:spcPts val="300"/>
              </a:spcAft>
              <a:buFont typeface="Arial" pitchFamily="34" charset="0"/>
              <a:buChar char="•"/>
              <a:defRPr sz="1600" kern="1200">
                <a:solidFill>
                  <a:schemeClr val="tx1"/>
                </a:solidFill>
                <a:latin typeface="+mn-lt"/>
                <a:ea typeface="+mn-ea"/>
                <a:cs typeface="+mn-cs"/>
              </a:defRPr>
            </a:lvl2pPr>
            <a:lvl3pPr marL="1023938" indent="-161925" algn="l" defTabSz="914400" rtl="0" eaLnBrk="1" latinLnBrk="0" hangingPunct="1">
              <a:spcBef>
                <a:spcPts val="800"/>
              </a:spcBef>
              <a:buFont typeface="Arial" pitchFamily="34" charset="0"/>
              <a:buChar char="•"/>
              <a:defRPr sz="1400" kern="1200">
                <a:solidFill>
                  <a:schemeClr val="tx1"/>
                </a:solidFill>
                <a:latin typeface="+mn-lt"/>
                <a:ea typeface="+mn-ea"/>
                <a:cs typeface="+mn-cs"/>
              </a:defRPr>
            </a:lvl3pPr>
            <a:lvl4pPr marL="1524000" indent="-152400" algn="l" defTabSz="914400" rtl="0" eaLnBrk="1" latinLnBrk="0" hangingPunct="1">
              <a:spcBef>
                <a:spcPts val="800"/>
              </a:spcBef>
              <a:buFont typeface="Arial" pitchFamily="34" charset="0"/>
              <a:buChar char="•"/>
              <a:defRPr sz="1400" kern="1200">
                <a:solidFill>
                  <a:schemeClr val="tx1"/>
                </a:solidFill>
                <a:latin typeface="+mn-lt"/>
                <a:ea typeface="+mn-ea"/>
                <a:cs typeface="+mn-cs"/>
              </a:defRPr>
            </a:lvl4pPr>
            <a:lvl5pPr marL="1971675" indent="-142875" algn="l" defTabSz="914400" rtl="0" eaLnBrk="1" latinLnBrk="0" hangingPunct="1">
              <a:spcBef>
                <a:spcPts val="8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None/>
            </a:pPr>
            <a:r>
              <a:rPr lang="nb-NO" sz="1200" dirty="0" smtClean="0">
                <a:latin typeface="Tahoma" pitchFamily="34" charset="0"/>
                <a:ea typeface="Tahoma" pitchFamily="34" charset="0"/>
                <a:cs typeface="Tahoma" pitchFamily="34" charset="0"/>
              </a:rPr>
              <a:t>Development </a:t>
            </a:r>
            <a:r>
              <a:rPr lang="nb-NO" sz="1200" dirty="0" err="1" smtClean="0">
                <a:latin typeface="Tahoma" pitchFamily="34" charset="0"/>
                <a:ea typeface="Tahoma" pitchFamily="34" charset="0"/>
                <a:cs typeface="Tahoma" pitchFamily="34" charset="0"/>
              </a:rPr>
              <a:t>of</a:t>
            </a:r>
            <a:r>
              <a:rPr lang="nb-NO" sz="1200" dirty="0" smtClean="0">
                <a:latin typeface="Tahoma" pitchFamily="34" charset="0"/>
                <a:ea typeface="Tahoma" pitchFamily="34" charset="0"/>
                <a:cs typeface="Tahoma" pitchFamily="34" charset="0"/>
              </a:rPr>
              <a:t> </a:t>
            </a:r>
            <a:r>
              <a:rPr lang="nb-NO" sz="1200" dirty="0" err="1" smtClean="0">
                <a:latin typeface="Tahoma" pitchFamily="34" charset="0"/>
                <a:ea typeface="Tahoma" pitchFamily="34" charset="0"/>
                <a:cs typeface="Tahoma" pitchFamily="34" charset="0"/>
              </a:rPr>
              <a:t>technologies</a:t>
            </a:r>
            <a:endParaRPr lang="nb-NO" sz="1200" dirty="0" smtClean="0">
              <a:latin typeface="Tahoma" pitchFamily="34" charset="0"/>
              <a:ea typeface="Tahoma" pitchFamily="34" charset="0"/>
              <a:cs typeface="Tahoma" pitchFamily="34" charset="0"/>
            </a:endParaRPr>
          </a:p>
          <a:p>
            <a:pPr marL="0" indent="0" algn="ctr">
              <a:spcAft>
                <a:spcPts val="0"/>
              </a:spcAft>
              <a:buNone/>
            </a:pPr>
            <a:r>
              <a:rPr lang="nb-NO" sz="1200" dirty="0" err="1" smtClean="0">
                <a:latin typeface="Tahoma" pitchFamily="34" charset="0"/>
                <a:ea typeface="Tahoma" pitchFamily="34" charset="0"/>
                <a:cs typeface="Tahoma" pitchFamily="34" charset="0"/>
              </a:rPr>
              <a:t>Use</a:t>
            </a:r>
            <a:r>
              <a:rPr lang="nb-NO" sz="1200" dirty="0" smtClean="0">
                <a:latin typeface="Tahoma" pitchFamily="34" charset="0"/>
                <a:ea typeface="Tahoma" pitchFamily="34" charset="0"/>
                <a:cs typeface="Tahoma" pitchFamily="34" charset="0"/>
              </a:rPr>
              <a:t> </a:t>
            </a:r>
            <a:r>
              <a:rPr lang="nb-NO" sz="1200" dirty="0" err="1" smtClean="0">
                <a:latin typeface="Tahoma" pitchFamily="34" charset="0"/>
                <a:ea typeface="Tahoma" pitchFamily="34" charset="0"/>
                <a:cs typeface="Tahoma" pitchFamily="34" charset="0"/>
              </a:rPr>
              <a:t>of</a:t>
            </a:r>
            <a:r>
              <a:rPr lang="nb-NO" sz="1200" dirty="0" smtClean="0">
                <a:latin typeface="Tahoma" pitchFamily="34" charset="0"/>
                <a:ea typeface="Tahoma" pitchFamily="34" charset="0"/>
                <a:cs typeface="Tahoma" pitchFamily="34" charset="0"/>
              </a:rPr>
              <a:t> </a:t>
            </a:r>
            <a:r>
              <a:rPr lang="nb-NO" sz="1200" dirty="0" err="1" smtClean="0">
                <a:latin typeface="Tahoma" pitchFamily="34" charset="0"/>
                <a:ea typeface="Tahoma" pitchFamily="34" charset="0"/>
                <a:cs typeface="Tahoma" pitchFamily="34" charset="0"/>
              </a:rPr>
              <a:t>energy</a:t>
            </a:r>
            <a:r>
              <a:rPr lang="nb-NO" sz="1200" dirty="0" smtClean="0">
                <a:latin typeface="Tahoma" pitchFamily="34" charset="0"/>
                <a:ea typeface="Tahoma" pitchFamily="34" charset="0"/>
                <a:cs typeface="Tahoma" pitchFamily="34" charset="0"/>
              </a:rPr>
              <a:t> </a:t>
            </a:r>
            <a:r>
              <a:rPr lang="nb-NO" sz="1200" dirty="0" err="1" smtClean="0">
                <a:latin typeface="Tahoma" pitchFamily="34" charset="0"/>
                <a:ea typeface="Tahoma" pitchFamily="34" charset="0"/>
                <a:cs typeface="Tahoma" pitchFamily="34" charset="0"/>
              </a:rPr>
              <a:t>carriers</a:t>
            </a:r>
            <a:endParaRPr lang="nb-NO" sz="1200" dirty="0" smtClean="0">
              <a:latin typeface="Tahoma" pitchFamily="34" charset="0"/>
              <a:ea typeface="Tahoma" pitchFamily="34" charset="0"/>
              <a:cs typeface="Tahoma" pitchFamily="34" charset="0"/>
            </a:endParaRPr>
          </a:p>
          <a:p>
            <a:pPr marL="0" indent="0" algn="ctr">
              <a:spcAft>
                <a:spcPts val="0"/>
              </a:spcAft>
              <a:buNone/>
            </a:pPr>
            <a:r>
              <a:rPr lang="nb-NO" sz="1200" dirty="0" smtClean="0">
                <a:latin typeface="Tahoma" pitchFamily="34" charset="0"/>
                <a:ea typeface="Tahoma" pitchFamily="34" charset="0"/>
                <a:cs typeface="Tahoma" pitchFamily="34" charset="0"/>
              </a:rPr>
              <a:t>Regional and </a:t>
            </a:r>
            <a:r>
              <a:rPr lang="nb-NO" sz="1200" dirty="0" err="1" smtClean="0">
                <a:latin typeface="Tahoma" pitchFamily="34" charset="0"/>
                <a:ea typeface="Tahoma" pitchFamily="34" charset="0"/>
                <a:cs typeface="Tahoma" pitchFamily="34" charset="0"/>
              </a:rPr>
              <a:t>national</a:t>
            </a:r>
            <a:r>
              <a:rPr lang="nb-NO" sz="1200" dirty="0" smtClean="0">
                <a:latin typeface="Tahoma" pitchFamily="34" charset="0"/>
                <a:ea typeface="Tahoma" pitchFamily="34" charset="0"/>
                <a:cs typeface="Tahoma" pitchFamily="34" charset="0"/>
              </a:rPr>
              <a:t> </a:t>
            </a:r>
            <a:r>
              <a:rPr lang="nb-NO" sz="1200" dirty="0" err="1" smtClean="0">
                <a:latin typeface="Tahoma" pitchFamily="34" charset="0"/>
                <a:ea typeface="Tahoma" pitchFamily="34" charset="0"/>
                <a:cs typeface="Tahoma" pitchFamily="34" charset="0"/>
              </a:rPr>
              <a:t>level</a:t>
            </a:r>
            <a:endParaRPr lang="nb-NO" sz="1200" dirty="0" smtClean="0">
              <a:latin typeface="Tahoma" pitchFamily="34" charset="0"/>
              <a:ea typeface="Tahoma" pitchFamily="34" charset="0"/>
              <a:cs typeface="Tahoma" pitchFamily="34" charset="0"/>
            </a:endParaRPr>
          </a:p>
          <a:p>
            <a:pPr marL="0" indent="0" algn="ctr">
              <a:spcAft>
                <a:spcPts val="0"/>
              </a:spcAft>
              <a:buNone/>
            </a:pPr>
            <a:r>
              <a:rPr lang="nb-NO" sz="1200" b="1" dirty="0" smtClean="0">
                <a:latin typeface="Tahoma" pitchFamily="34" charset="0"/>
                <a:ea typeface="Tahoma" pitchFamily="34" charset="0"/>
                <a:cs typeface="Tahoma" pitchFamily="34" charset="0"/>
              </a:rPr>
              <a:t>TIMES</a:t>
            </a:r>
          </a:p>
        </p:txBody>
      </p:sp>
      <p:sp>
        <p:nvSpPr>
          <p:cNvPr id="10" name="Plassholder for innhold 2"/>
          <p:cNvSpPr txBox="1">
            <a:spLocks/>
          </p:cNvSpPr>
          <p:nvPr/>
        </p:nvSpPr>
        <p:spPr>
          <a:xfrm>
            <a:off x="5364088" y="3706060"/>
            <a:ext cx="2719208" cy="900468"/>
          </a:xfrm>
          <a:prstGeom prst="rect">
            <a:avLst/>
          </a:prstGeom>
          <a:solidFill>
            <a:schemeClr val="bg1"/>
          </a:solidFill>
        </p:spPr>
        <p:txBody>
          <a:bodyPr>
            <a:normAutofit/>
          </a:bodyPr>
          <a:lstStyle>
            <a:lvl1pPr marL="136525" indent="-136525" algn="l" defTabSz="914400" rtl="0" eaLnBrk="1" latinLnBrk="0" hangingPunct="1">
              <a:spcBef>
                <a:spcPts val="0"/>
              </a:spcBef>
              <a:spcAft>
                <a:spcPts val="1100"/>
              </a:spcAft>
              <a:buFont typeface="Arial" pitchFamily="34" charset="0"/>
              <a:buChar char="•"/>
              <a:defRPr sz="1600" kern="1200">
                <a:solidFill>
                  <a:schemeClr val="tx1"/>
                </a:solidFill>
                <a:latin typeface="+mn-lt"/>
                <a:ea typeface="+mn-ea"/>
                <a:cs typeface="+mn-cs"/>
              </a:defRPr>
            </a:lvl1pPr>
            <a:lvl2pPr marL="628650" indent="-201613" algn="l" defTabSz="914400" rtl="0" eaLnBrk="1" latinLnBrk="0" hangingPunct="1">
              <a:spcBef>
                <a:spcPts val="0"/>
              </a:spcBef>
              <a:spcAft>
                <a:spcPts val="300"/>
              </a:spcAft>
              <a:buFont typeface="Arial" pitchFamily="34" charset="0"/>
              <a:buChar char="•"/>
              <a:defRPr sz="1600" kern="1200">
                <a:solidFill>
                  <a:schemeClr val="tx1"/>
                </a:solidFill>
                <a:latin typeface="+mn-lt"/>
                <a:ea typeface="+mn-ea"/>
                <a:cs typeface="+mn-cs"/>
              </a:defRPr>
            </a:lvl2pPr>
            <a:lvl3pPr marL="1023938" indent="-161925" algn="l" defTabSz="914400" rtl="0" eaLnBrk="1" latinLnBrk="0" hangingPunct="1">
              <a:spcBef>
                <a:spcPts val="800"/>
              </a:spcBef>
              <a:buFont typeface="Arial" pitchFamily="34" charset="0"/>
              <a:buChar char="•"/>
              <a:defRPr sz="1400" kern="1200">
                <a:solidFill>
                  <a:schemeClr val="tx1"/>
                </a:solidFill>
                <a:latin typeface="+mn-lt"/>
                <a:ea typeface="+mn-ea"/>
                <a:cs typeface="+mn-cs"/>
              </a:defRPr>
            </a:lvl3pPr>
            <a:lvl4pPr marL="1524000" indent="-152400" algn="l" defTabSz="914400" rtl="0" eaLnBrk="1" latinLnBrk="0" hangingPunct="1">
              <a:spcBef>
                <a:spcPts val="800"/>
              </a:spcBef>
              <a:buFont typeface="Arial" pitchFamily="34" charset="0"/>
              <a:buChar char="•"/>
              <a:defRPr sz="1400" kern="1200">
                <a:solidFill>
                  <a:schemeClr val="tx1"/>
                </a:solidFill>
                <a:latin typeface="+mn-lt"/>
                <a:ea typeface="+mn-ea"/>
                <a:cs typeface="+mn-cs"/>
              </a:defRPr>
            </a:lvl4pPr>
            <a:lvl5pPr marL="1971675" indent="-142875" algn="l" defTabSz="914400" rtl="0" eaLnBrk="1" latinLnBrk="0" hangingPunct="1">
              <a:spcBef>
                <a:spcPts val="8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None/>
            </a:pPr>
            <a:r>
              <a:rPr lang="nb-NO" sz="1200" dirty="0" smtClean="0">
                <a:latin typeface="Tahoma" pitchFamily="34" charset="0"/>
                <a:ea typeface="Tahoma" pitchFamily="34" charset="0"/>
                <a:cs typeface="Tahoma" pitchFamily="34" charset="0"/>
              </a:rPr>
              <a:t>National Macro </a:t>
            </a:r>
            <a:r>
              <a:rPr lang="nb-NO" sz="1200" dirty="0" err="1" smtClean="0">
                <a:latin typeface="Tahoma" pitchFamily="34" charset="0"/>
                <a:ea typeface="Tahoma" pitchFamily="34" charset="0"/>
                <a:cs typeface="Tahoma" pitchFamily="34" charset="0"/>
              </a:rPr>
              <a:t>models</a:t>
            </a:r>
            <a:endParaRPr lang="nb-NO" sz="1200" dirty="0" smtClean="0">
              <a:latin typeface="Tahoma" pitchFamily="34" charset="0"/>
              <a:ea typeface="Tahoma" pitchFamily="34" charset="0"/>
              <a:cs typeface="Tahoma" pitchFamily="34" charset="0"/>
            </a:endParaRPr>
          </a:p>
          <a:p>
            <a:pPr marL="0" indent="0" algn="ctr">
              <a:spcAft>
                <a:spcPts val="0"/>
              </a:spcAft>
              <a:buNone/>
            </a:pPr>
            <a:r>
              <a:rPr lang="nb-NO" sz="1200" dirty="0" smtClean="0">
                <a:latin typeface="Tahoma" pitchFamily="34" charset="0"/>
                <a:ea typeface="Tahoma" pitchFamily="34" charset="0"/>
                <a:cs typeface="Tahoma" pitchFamily="34" charset="0"/>
              </a:rPr>
              <a:t>(MSG, MODAG)</a:t>
            </a:r>
          </a:p>
          <a:p>
            <a:pPr marL="0" indent="0" algn="ctr">
              <a:spcAft>
                <a:spcPts val="0"/>
              </a:spcAft>
              <a:buNone/>
            </a:pPr>
            <a:r>
              <a:rPr lang="nb-NO" sz="1200" b="1" dirty="0" err="1" smtClean="0">
                <a:latin typeface="Tahoma" pitchFamily="34" charset="0"/>
                <a:ea typeface="Tahoma" pitchFamily="34" charset="0"/>
                <a:cs typeface="Tahoma" pitchFamily="34" charset="0"/>
              </a:rPr>
              <a:t>Multiregional</a:t>
            </a:r>
            <a:r>
              <a:rPr lang="nb-NO" sz="1200" b="1" dirty="0" smtClean="0">
                <a:latin typeface="Tahoma" pitchFamily="34" charset="0"/>
                <a:ea typeface="Tahoma" pitchFamily="34" charset="0"/>
                <a:cs typeface="Tahoma" pitchFamily="34" charset="0"/>
              </a:rPr>
              <a:t> SCGE </a:t>
            </a:r>
            <a:r>
              <a:rPr lang="nb-NO" sz="1200" b="1" dirty="0" err="1" smtClean="0">
                <a:latin typeface="Tahoma" pitchFamily="34" charset="0"/>
                <a:ea typeface="Tahoma" pitchFamily="34" charset="0"/>
                <a:cs typeface="Tahoma" pitchFamily="34" charset="0"/>
              </a:rPr>
              <a:t>model</a:t>
            </a:r>
            <a:endParaRPr lang="nb-NO" sz="1200" b="1" dirty="0" smtClean="0">
              <a:latin typeface="Tahoma" pitchFamily="34" charset="0"/>
              <a:ea typeface="Tahoma" pitchFamily="34" charset="0"/>
              <a:cs typeface="Tahoma" pitchFamily="34" charset="0"/>
            </a:endParaRPr>
          </a:p>
          <a:p>
            <a:pPr marL="0" indent="0" algn="ctr">
              <a:spcAft>
                <a:spcPts val="0"/>
              </a:spcAft>
              <a:buNone/>
            </a:pPr>
            <a:r>
              <a:rPr lang="nb-NO" sz="1200" dirty="0" err="1" smtClean="0">
                <a:latin typeface="Tahoma" pitchFamily="34" charset="0"/>
                <a:ea typeface="Tahoma" pitchFamily="34" charset="0"/>
                <a:cs typeface="Tahoma" pitchFamily="34" charset="0"/>
              </a:rPr>
              <a:t>Local</a:t>
            </a:r>
            <a:r>
              <a:rPr lang="nb-NO" sz="1200" dirty="0" smtClean="0">
                <a:latin typeface="Tahoma" pitchFamily="34" charset="0"/>
                <a:ea typeface="Tahoma" pitchFamily="34" charset="0"/>
                <a:cs typeface="Tahoma" pitchFamily="34" charset="0"/>
              </a:rPr>
              <a:t> </a:t>
            </a:r>
            <a:r>
              <a:rPr lang="nb-NO" sz="1200" dirty="0" err="1" smtClean="0">
                <a:latin typeface="Tahoma" pitchFamily="34" charset="0"/>
                <a:ea typeface="Tahoma" pitchFamily="34" charset="0"/>
                <a:cs typeface="Tahoma" pitchFamily="34" charset="0"/>
              </a:rPr>
              <a:t>model</a:t>
            </a:r>
            <a:r>
              <a:rPr lang="nb-NO" sz="1200" dirty="0" smtClean="0">
                <a:latin typeface="Tahoma" pitchFamily="34" charset="0"/>
                <a:ea typeface="Tahoma" pitchFamily="34" charset="0"/>
                <a:cs typeface="Tahoma" pitchFamily="34" charset="0"/>
              </a:rPr>
              <a:t> (PANDA)</a:t>
            </a:r>
          </a:p>
        </p:txBody>
      </p:sp>
    </p:spTree>
    <p:extLst>
      <p:ext uri="{BB962C8B-B14F-4D97-AF65-F5344CB8AC3E}">
        <p14:creationId xmlns:p14="http://schemas.microsoft.com/office/powerpoint/2010/main" val="184364160"/>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5800" y="404664"/>
            <a:ext cx="7772400" cy="504056"/>
          </a:xfrm>
        </p:spPr>
        <p:txBody>
          <a:bodyPr/>
          <a:lstStyle/>
          <a:p>
            <a:r>
              <a:rPr lang="nb-NO" dirty="0" err="1" smtClean="0"/>
              <a:t>Subnational</a:t>
            </a:r>
            <a:r>
              <a:rPr lang="nb-NO" dirty="0" smtClean="0"/>
              <a:t> regions </a:t>
            </a:r>
            <a:r>
              <a:rPr lang="nb-NO" dirty="0"/>
              <a:t>in Norway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484783"/>
            <a:ext cx="4536505" cy="513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il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1531702"/>
            <a:ext cx="3816424" cy="5005958"/>
          </a:xfrm>
          <a:prstGeom prst="rect">
            <a:avLst/>
          </a:prstGeom>
        </p:spPr>
      </p:pic>
      <p:sp>
        <p:nvSpPr>
          <p:cNvPr id="4" name="TekstSylinder 3"/>
          <p:cNvSpPr txBox="1"/>
          <p:nvPr/>
        </p:nvSpPr>
        <p:spPr>
          <a:xfrm>
            <a:off x="683568" y="1268760"/>
            <a:ext cx="1736373" cy="369332"/>
          </a:xfrm>
          <a:prstGeom prst="rect">
            <a:avLst/>
          </a:prstGeom>
          <a:noFill/>
        </p:spPr>
        <p:txBody>
          <a:bodyPr wrap="none" rtlCol="0">
            <a:spAutoFit/>
          </a:bodyPr>
          <a:lstStyle/>
          <a:p>
            <a:r>
              <a:rPr lang="nb-NO" dirty="0" smtClean="0"/>
              <a:t>TIMES Norway</a:t>
            </a:r>
            <a:endParaRPr lang="nb-NO" dirty="0"/>
          </a:p>
        </p:txBody>
      </p:sp>
      <p:sp>
        <p:nvSpPr>
          <p:cNvPr id="6" name="TekstSylinder 5"/>
          <p:cNvSpPr txBox="1"/>
          <p:nvPr/>
        </p:nvSpPr>
        <p:spPr>
          <a:xfrm>
            <a:off x="5652120" y="1300117"/>
            <a:ext cx="3031599" cy="369332"/>
          </a:xfrm>
          <a:prstGeom prst="rect">
            <a:avLst/>
          </a:prstGeom>
          <a:noFill/>
        </p:spPr>
        <p:txBody>
          <a:bodyPr wrap="none" rtlCol="0">
            <a:spAutoFit/>
          </a:bodyPr>
          <a:lstStyle/>
          <a:p>
            <a:r>
              <a:rPr lang="nb-NO" dirty="0" smtClean="0"/>
              <a:t>Regional </a:t>
            </a:r>
            <a:r>
              <a:rPr lang="nb-NO" dirty="0" err="1" smtClean="0"/>
              <a:t>accounts</a:t>
            </a:r>
            <a:r>
              <a:rPr lang="nb-NO" dirty="0" smtClean="0"/>
              <a:t> </a:t>
            </a:r>
            <a:r>
              <a:rPr lang="nb-NO" dirty="0" err="1" smtClean="0"/>
              <a:t>statistics</a:t>
            </a:r>
            <a:endParaRPr lang="nb-NO" dirty="0"/>
          </a:p>
        </p:txBody>
      </p:sp>
    </p:spTree>
    <p:extLst>
      <p:ext uri="{BB962C8B-B14F-4D97-AF65-F5344CB8AC3E}">
        <p14:creationId xmlns:p14="http://schemas.microsoft.com/office/powerpoint/2010/main" val="3510112237"/>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5624" y="44624"/>
            <a:ext cx="7778580" cy="1143000"/>
          </a:xfrm>
        </p:spPr>
        <p:txBody>
          <a:bodyPr/>
          <a:lstStyle/>
          <a:p>
            <a:r>
              <a:rPr lang="nb-NO" dirty="0" err="1" smtClean="0"/>
              <a:t>Matcing</a:t>
            </a:r>
            <a:r>
              <a:rPr lang="nb-NO" dirty="0" smtClean="0"/>
              <a:t> </a:t>
            </a:r>
            <a:r>
              <a:rPr lang="nb-NO" dirty="0" err="1" smtClean="0"/>
              <a:t>industries</a:t>
            </a:r>
            <a:r>
              <a:rPr lang="nb-NO" dirty="0" smtClean="0"/>
              <a:t> in </a:t>
            </a:r>
            <a:r>
              <a:rPr lang="nb-NO" dirty="0" err="1" smtClean="0"/>
              <a:t>the</a:t>
            </a:r>
            <a:r>
              <a:rPr lang="nb-NO" dirty="0" smtClean="0"/>
              <a:t> </a:t>
            </a:r>
            <a:r>
              <a:rPr lang="nb-NO" dirty="0" err="1" smtClean="0"/>
              <a:t>models</a:t>
            </a:r>
            <a:endParaRPr lang="nb-NO" dirty="0"/>
          </a:p>
        </p:txBody>
      </p:sp>
      <p:sp>
        <p:nvSpPr>
          <p:cNvPr id="4" name="TekstSylinder 3"/>
          <p:cNvSpPr txBox="1"/>
          <p:nvPr/>
        </p:nvSpPr>
        <p:spPr>
          <a:xfrm>
            <a:off x="539552" y="1825079"/>
            <a:ext cx="3995004" cy="307777"/>
          </a:xfrm>
          <a:prstGeom prst="rect">
            <a:avLst/>
          </a:prstGeom>
          <a:solidFill>
            <a:schemeClr val="bg1"/>
          </a:solidFill>
        </p:spPr>
        <p:txBody>
          <a:bodyPr wrap="none" rtlCol="0">
            <a:spAutoFit/>
          </a:bodyPr>
          <a:lstStyle/>
          <a:p>
            <a:r>
              <a:rPr lang="nb-NO" sz="1400" dirty="0" smtClean="0">
                <a:solidFill>
                  <a:srgbClr val="007FB2"/>
                </a:solidFill>
              </a:rPr>
              <a:t>Services, </a:t>
            </a:r>
            <a:r>
              <a:rPr lang="nb-NO" sz="1400" dirty="0" err="1" smtClean="0">
                <a:solidFill>
                  <a:srgbClr val="007FB2"/>
                </a:solidFill>
              </a:rPr>
              <a:t>industries</a:t>
            </a:r>
            <a:r>
              <a:rPr lang="nb-NO" sz="1400" dirty="0" smtClean="0">
                <a:solidFill>
                  <a:srgbClr val="007FB2"/>
                </a:solidFill>
              </a:rPr>
              <a:t> and </a:t>
            </a:r>
            <a:r>
              <a:rPr lang="nb-NO" sz="1400" dirty="0" err="1" smtClean="0">
                <a:solidFill>
                  <a:srgbClr val="007FB2"/>
                </a:solidFill>
              </a:rPr>
              <a:t>industrial</a:t>
            </a:r>
            <a:r>
              <a:rPr lang="nb-NO" sz="1400" dirty="0" smtClean="0">
                <a:solidFill>
                  <a:srgbClr val="007FB2"/>
                </a:solidFill>
              </a:rPr>
              <a:t> </a:t>
            </a:r>
            <a:r>
              <a:rPr lang="nb-NO" sz="1400" dirty="0" err="1" smtClean="0">
                <a:solidFill>
                  <a:srgbClr val="007FB2"/>
                </a:solidFill>
              </a:rPr>
              <a:t>transportation</a:t>
            </a:r>
            <a:endParaRPr lang="nb-NO" sz="1400" dirty="0">
              <a:solidFill>
                <a:srgbClr val="007FB2"/>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71" y="2292202"/>
            <a:ext cx="6238749" cy="300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8"/>
          <p:cNvGraphicFramePr>
            <a:graphicFrameLocks noGrp="1"/>
          </p:cNvGraphicFramePr>
          <p:nvPr>
            <p:extLst>
              <p:ext uri="{D42A27DB-BD31-4B8C-83A1-F6EECF244321}">
                <p14:modId xmlns:p14="http://schemas.microsoft.com/office/powerpoint/2010/main" val="1662899168"/>
              </p:ext>
            </p:extLst>
          </p:nvPr>
        </p:nvGraphicFramePr>
        <p:xfrm>
          <a:off x="755576" y="2936746"/>
          <a:ext cx="7704856" cy="4020646"/>
        </p:xfrm>
        <a:graphic>
          <a:graphicData uri="http://schemas.openxmlformats.org/drawingml/2006/table">
            <a:tbl>
              <a:tblPr firstRow="1" bandRow="1"/>
              <a:tblGrid>
                <a:gridCol w="1198553"/>
                <a:gridCol w="987247"/>
                <a:gridCol w="2701073"/>
                <a:gridCol w="1467880"/>
                <a:gridCol w="1350103"/>
              </a:tblGrid>
              <a:tr h="797115">
                <a:tc>
                  <a:txBody>
                    <a:bodyPr/>
                    <a:lstStyle/>
                    <a:p>
                      <a:pPr algn="just">
                        <a:spcBef>
                          <a:spcPts val="1200"/>
                        </a:spcBef>
                        <a:spcAft>
                          <a:spcPts val="0"/>
                        </a:spcAft>
                      </a:pPr>
                      <a:r>
                        <a:rPr lang="en-GB" sz="1400" b="1" dirty="0">
                          <a:solidFill>
                            <a:srgbClr val="FFFFFF"/>
                          </a:solidFill>
                          <a:effectLst/>
                          <a:latin typeface="Arial"/>
                          <a:ea typeface="Times New Roman"/>
                          <a:cs typeface="Arial"/>
                        </a:rPr>
                        <a:t>Sector</a:t>
                      </a:r>
                      <a:endParaRPr lang="nb-NO" sz="1400" dirty="0">
                        <a:effectLst/>
                        <a:latin typeface="Arial"/>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spcBef>
                          <a:spcPts val="1200"/>
                        </a:spcBef>
                        <a:spcAft>
                          <a:spcPts val="0"/>
                        </a:spcAft>
                      </a:pPr>
                      <a:r>
                        <a:rPr lang="en-GB" sz="1400" b="1">
                          <a:solidFill>
                            <a:srgbClr val="FFFFFF"/>
                          </a:solidFill>
                          <a:effectLst/>
                          <a:latin typeface="Arial"/>
                          <a:ea typeface="Times New Roman"/>
                          <a:cs typeface="Arial"/>
                        </a:rPr>
                        <a:t># sub-sectors</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just">
                        <a:spcBef>
                          <a:spcPts val="1200"/>
                        </a:spcBef>
                        <a:spcAft>
                          <a:spcPts val="0"/>
                        </a:spcAft>
                      </a:pPr>
                      <a:r>
                        <a:rPr lang="en-GB" sz="1400" b="1" dirty="0">
                          <a:solidFill>
                            <a:srgbClr val="FFFFFF"/>
                          </a:solidFill>
                          <a:effectLst/>
                          <a:latin typeface="Arial"/>
                          <a:ea typeface="Times New Roman"/>
                          <a:cs typeface="Arial"/>
                        </a:rPr>
                        <a:t>Demand type</a:t>
                      </a:r>
                      <a:endParaRPr lang="nb-NO" sz="1400" dirty="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spcBef>
                          <a:spcPts val="1200"/>
                        </a:spcBef>
                        <a:spcAft>
                          <a:spcPts val="0"/>
                        </a:spcAft>
                      </a:pPr>
                      <a:r>
                        <a:rPr lang="en-GB" sz="1400" b="1">
                          <a:solidFill>
                            <a:srgbClr val="FFFFFF"/>
                          </a:solidFill>
                          <a:effectLst/>
                          <a:latin typeface="Arial"/>
                          <a:ea typeface="Times New Roman"/>
                          <a:cs typeface="Arial"/>
                        </a:rPr>
                        <a:t># demand data per region</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spcBef>
                          <a:spcPts val="1200"/>
                        </a:spcBef>
                        <a:spcAft>
                          <a:spcPts val="0"/>
                        </a:spcAft>
                      </a:pPr>
                      <a:r>
                        <a:rPr lang="en-GB" sz="1400" b="1">
                          <a:solidFill>
                            <a:srgbClr val="FFFFFF"/>
                          </a:solidFill>
                          <a:effectLst/>
                          <a:latin typeface="Arial"/>
                          <a:ea typeface="Times New Roman"/>
                          <a:cs typeface="Arial"/>
                        </a:rPr>
                        <a:t>Sum # demand data</a:t>
                      </a:r>
                      <a:endParaRPr lang="nb-NO" sz="1400">
                        <a:effectLst/>
                        <a:latin typeface="Arial"/>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531410">
                <a:tc>
                  <a:txBody>
                    <a:bodyPr/>
                    <a:lstStyle/>
                    <a:p>
                      <a:pPr algn="just">
                        <a:spcBef>
                          <a:spcPts val="1200"/>
                        </a:spcBef>
                        <a:spcAft>
                          <a:spcPts val="0"/>
                        </a:spcAft>
                      </a:pPr>
                      <a:r>
                        <a:rPr lang="en-GB" sz="1400">
                          <a:effectLst/>
                          <a:latin typeface="Arial"/>
                          <a:ea typeface="Times New Roman"/>
                          <a:cs typeface="Arial"/>
                        </a:rPr>
                        <a:t>Industry</a:t>
                      </a:r>
                      <a:endParaRPr lang="nb-NO" sz="1400">
                        <a:effectLst/>
                        <a:latin typeface="Arial"/>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Bef>
                          <a:spcPts val="1200"/>
                        </a:spcBef>
                        <a:spcAft>
                          <a:spcPts val="0"/>
                        </a:spcAft>
                      </a:pPr>
                      <a:r>
                        <a:rPr lang="en-GB" sz="1400">
                          <a:effectLst/>
                          <a:latin typeface="Arial"/>
                          <a:ea typeface="Times New Roman"/>
                          <a:cs typeface="Arial"/>
                        </a:rPr>
                        <a:t>11-14</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Bef>
                          <a:spcPts val="1200"/>
                        </a:spcBef>
                        <a:spcAft>
                          <a:spcPts val="0"/>
                        </a:spcAft>
                      </a:pPr>
                      <a:r>
                        <a:rPr lang="en-GB" sz="1400">
                          <a:effectLst/>
                          <a:latin typeface="Arial"/>
                          <a:ea typeface="Times New Roman"/>
                          <a:cs typeface="Arial"/>
                        </a:rPr>
                        <a:t>Electricity, heat, raw material</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Bef>
                          <a:spcPts val="1200"/>
                        </a:spcBef>
                        <a:spcAft>
                          <a:spcPts val="0"/>
                        </a:spcAft>
                      </a:pPr>
                      <a:r>
                        <a:rPr lang="en-GB" sz="1400">
                          <a:effectLst/>
                          <a:latin typeface="Arial"/>
                          <a:ea typeface="Times New Roman"/>
                          <a:cs typeface="Arial"/>
                        </a:rPr>
                        <a:t>33-42</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Bef>
                          <a:spcPts val="1200"/>
                        </a:spcBef>
                        <a:spcAft>
                          <a:spcPts val="0"/>
                        </a:spcAft>
                      </a:pPr>
                      <a:r>
                        <a:rPr lang="en-GB" sz="1400" dirty="0">
                          <a:effectLst/>
                          <a:latin typeface="Arial"/>
                          <a:ea typeface="Times New Roman"/>
                          <a:cs typeface="Arial"/>
                        </a:rPr>
                        <a:t>231-240</a:t>
                      </a:r>
                      <a:endParaRPr lang="nb-NO" sz="1400" dirty="0">
                        <a:effectLst/>
                        <a:latin typeface="Arial"/>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31410">
                <a:tc>
                  <a:txBody>
                    <a:bodyPr/>
                    <a:lstStyle/>
                    <a:p>
                      <a:pPr algn="just">
                        <a:spcBef>
                          <a:spcPts val="1200"/>
                        </a:spcBef>
                        <a:spcAft>
                          <a:spcPts val="0"/>
                        </a:spcAft>
                      </a:pPr>
                      <a:r>
                        <a:rPr lang="en-GB" sz="1400">
                          <a:effectLst/>
                          <a:latin typeface="Arial"/>
                          <a:ea typeface="Times New Roman"/>
                          <a:cs typeface="Arial"/>
                        </a:rPr>
                        <a:t>Households</a:t>
                      </a:r>
                      <a:endParaRPr lang="nb-NO" sz="1400">
                        <a:effectLst/>
                        <a:latin typeface="Arial"/>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Bef>
                          <a:spcPts val="1200"/>
                        </a:spcBef>
                        <a:spcAft>
                          <a:spcPts val="0"/>
                        </a:spcAft>
                      </a:pPr>
                      <a:r>
                        <a:rPr lang="en-GB" sz="1400">
                          <a:effectLst/>
                          <a:latin typeface="Arial"/>
                          <a:ea typeface="Times New Roman"/>
                          <a:cs typeface="Arial"/>
                        </a:rPr>
                        <a:t>5</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Bef>
                          <a:spcPts val="1200"/>
                        </a:spcBef>
                        <a:spcAft>
                          <a:spcPts val="0"/>
                        </a:spcAft>
                      </a:pPr>
                      <a:r>
                        <a:rPr lang="en-GB" sz="1400">
                          <a:effectLst/>
                          <a:latin typeface="Arial"/>
                          <a:ea typeface="Times New Roman"/>
                          <a:cs typeface="Arial"/>
                        </a:rPr>
                        <a:t>Electricity, heat</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Bef>
                          <a:spcPts val="1200"/>
                        </a:spcBef>
                        <a:spcAft>
                          <a:spcPts val="0"/>
                        </a:spcAft>
                      </a:pPr>
                      <a:r>
                        <a:rPr lang="en-GB" sz="1400">
                          <a:effectLst/>
                          <a:latin typeface="Arial"/>
                          <a:ea typeface="Times New Roman"/>
                          <a:cs typeface="Arial"/>
                        </a:rPr>
                        <a:t>10</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Bef>
                          <a:spcPts val="1200"/>
                        </a:spcBef>
                        <a:spcAft>
                          <a:spcPts val="0"/>
                        </a:spcAft>
                      </a:pPr>
                      <a:r>
                        <a:rPr lang="en-GB" sz="1400">
                          <a:effectLst/>
                          <a:latin typeface="Arial"/>
                          <a:ea typeface="Times New Roman"/>
                          <a:cs typeface="Arial"/>
                        </a:rPr>
                        <a:t>70</a:t>
                      </a:r>
                      <a:endParaRPr lang="nb-NO" sz="1400">
                        <a:effectLst/>
                        <a:latin typeface="Arial"/>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507718">
                <a:tc>
                  <a:txBody>
                    <a:bodyPr/>
                    <a:lstStyle/>
                    <a:p>
                      <a:pPr algn="just">
                        <a:spcBef>
                          <a:spcPts val="1200"/>
                        </a:spcBef>
                        <a:spcAft>
                          <a:spcPts val="0"/>
                        </a:spcAft>
                      </a:pPr>
                      <a:r>
                        <a:rPr lang="en-GB" sz="1400">
                          <a:effectLst/>
                          <a:latin typeface="Arial"/>
                          <a:ea typeface="Times New Roman"/>
                          <a:cs typeface="Arial"/>
                        </a:rPr>
                        <a:t>Tertiary</a:t>
                      </a:r>
                      <a:endParaRPr lang="nb-NO" sz="1400">
                        <a:effectLst/>
                        <a:latin typeface="Arial"/>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Bef>
                          <a:spcPts val="1200"/>
                        </a:spcBef>
                        <a:spcAft>
                          <a:spcPts val="0"/>
                        </a:spcAft>
                      </a:pPr>
                      <a:r>
                        <a:rPr lang="en-GB" sz="1400" dirty="0">
                          <a:effectLst/>
                          <a:latin typeface="Arial"/>
                          <a:ea typeface="Times New Roman"/>
                          <a:cs typeface="Arial"/>
                        </a:rPr>
                        <a:t>8</a:t>
                      </a:r>
                      <a:endParaRPr lang="nb-NO" sz="1400" dirty="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Bef>
                          <a:spcPts val="1200"/>
                        </a:spcBef>
                        <a:spcAft>
                          <a:spcPts val="0"/>
                        </a:spcAft>
                      </a:pPr>
                      <a:r>
                        <a:rPr lang="en-GB" sz="1400">
                          <a:effectLst/>
                          <a:latin typeface="Arial"/>
                          <a:ea typeface="Times New Roman"/>
                          <a:cs typeface="Arial"/>
                        </a:rPr>
                        <a:t>Electricity, heating, cooling</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Bef>
                          <a:spcPts val="1200"/>
                        </a:spcBef>
                        <a:spcAft>
                          <a:spcPts val="0"/>
                        </a:spcAft>
                      </a:pPr>
                      <a:r>
                        <a:rPr lang="en-GB" sz="1400">
                          <a:effectLst/>
                          <a:latin typeface="Arial"/>
                          <a:ea typeface="Times New Roman"/>
                          <a:cs typeface="Arial"/>
                        </a:rPr>
                        <a:t>21</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Bef>
                          <a:spcPts val="1200"/>
                        </a:spcBef>
                        <a:spcAft>
                          <a:spcPts val="0"/>
                        </a:spcAft>
                      </a:pPr>
                      <a:r>
                        <a:rPr lang="en-GB" sz="1400">
                          <a:effectLst/>
                          <a:latin typeface="Arial"/>
                          <a:ea typeface="Times New Roman"/>
                          <a:cs typeface="Arial"/>
                        </a:rPr>
                        <a:t>147</a:t>
                      </a:r>
                      <a:endParaRPr lang="nb-NO" sz="1400">
                        <a:effectLst/>
                        <a:latin typeface="Arial"/>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31410">
                <a:tc>
                  <a:txBody>
                    <a:bodyPr/>
                    <a:lstStyle/>
                    <a:p>
                      <a:pPr algn="just">
                        <a:spcBef>
                          <a:spcPts val="1200"/>
                        </a:spcBef>
                        <a:spcAft>
                          <a:spcPts val="0"/>
                        </a:spcAft>
                      </a:pPr>
                      <a:r>
                        <a:rPr lang="en-GB" sz="1400">
                          <a:effectLst/>
                          <a:latin typeface="Arial"/>
                          <a:ea typeface="Times New Roman"/>
                          <a:cs typeface="Arial"/>
                        </a:rPr>
                        <a:t>Primary</a:t>
                      </a:r>
                      <a:endParaRPr lang="nb-NO" sz="1400">
                        <a:effectLst/>
                        <a:latin typeface="Arial"/>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Bef>
                          <a:spcPts val="1200"/>
                        </a:spcBef>
                        <a:spcAft>
                          <a:spcPts val="0"/>
                        </a:spcAft>
                      </a:pPr>
                      <a:r>
                        <a:rPr lang="en-GB" sz="1400">
                          <a:effectLst/>
                          <a:latin typeface="Arial"/>
                          <a:ea typeface="Times New Roman"/>
                          <a:cs typeface="Arial"/>
                        </a:rPr>
                        <a:t>-</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Bef>
                          <a:spcPts val="1200"/>
                        </a:spcBef>
                        <a:spcAft>
                          <a:spcPts val="0"/>
                        </a:spcAft>
                      </a:pPr>
                      <a:r>
                        <a:rPr lang="en-GB" sz="1400">
                          <a:effectLst/>
                          <a:latin typeface="Arial"/>
                          <a:ea typeface="Times New Roman"/>
                          <a:cs typeface="Arial"/>
                        </a:rPr>
                        <a:t>Electricity, heat, raw material</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Bef>
                          <a:spcPts val="1200"/>
                        </a:spcBef>
                        <a:spcAft>
                          <a:spcPts val="0"/>
                        </a:spcAft>
                      </a:pPr>
                      <a:r>
                        <a:rPr lang="en-GB" sz="1400">
                          <a:effectLst/>
                          <a:latin typeface="Arial"/>
                          <a:ea typeface="Times New Roman"/>
                          <a:cs typeface="Arial"/>
                        </a:rPr>
                        <a:t>3</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Bef>
                          <a:spcPts val="1200"/>
                        </a:spcBef>
                        <a:spcAft>
                          <a:spcPts val="0"/>
                        </a:spcAft>
                      </a:pPr>
                      <a:r>
                        <a:rPr lang="en-GB" sz="1400">
                          <a:effectLst/>
                          <a:latin typeface="Arial"/>
                          <a:ea typeface="Times New Roman"/>
                          <a:cs typeface="Arial"/>
                        </a:rPr>
                        <a:t>21</a:t>
                      </a:r>
                      <a:endParaRPr lang="nb-NO" sz="1400">
                        <a:effectLst/>
                        <a:latin typeface="Arial"/>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613865">
                <a:tc>
                  <a:txBody>
                    <a:bodyPr/>
                    <a:lstStyle/>
                    <a:p>
                      <a:pPr algn="just">
                        <a:spcBef>
                          <a:spcPts val="1200"/>
                        </a:spcBef>
                        <a:spcAft>
                          <a:spcPts val="0"/>
                        </a:spcAft>
                      </a:pPr>
                      <a:r>
                        <a:rPr lang="en-GB" sz="1400">
                          <a:effectLst/>
                          <a:latin typeface="Arial"/>
                          <a:ea typeface="Times New Roman"/>
                          <a:cs typeface="Arial"/>
                        </a:rPr>
                        <a:t>Transport</a:t>
                      </a:r>
                      <a:endParaRPr lang="nb-NO" sz="1400">
                        <a:effectLst/>
                        <a:latin typeface="Arial"/>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Bef>
                          <a:spcPts val="1200"/>
                        </a:spcBef>
                        <a:spcAft>
                          <a:spcPts val="0"/>
                        </a:spcAft>
                      </a:pPr>
                      <a:r>
                        <a:rPr lang="en-GB" sz="1400">
                          <a:effectLst/>
                          <a:latin typeface="Arial"/>
                          <a:ea typeface="Times New Roman"/>
                          <a:cs typeface="Arial"/>
                        </a:rPr>
                        <a:t>8</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spcBef>
                          <a:spcPts val="1200"/>
                        </a:spcBef>
                        <a:spcAft>
                          <a:spcPts val="0"/>
                        </a:spcAft>
                      </a:pPr>
                      <a:r>
                        <a:rPr lang="en-GB" sz="1400">
                          <a:effectLst/>
                          <a:latin typeface="Arial"/>
                          <a:ea typeface="Times New Roman"/>
                          <a:cs typeface="Arial"/>
                        </a:rPr>
                        <a:t>Vehicle-km, tonne-km, useful energy demand</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Bef>
                          <a:spcPts val="1200"/>
                        </a:spcBef>
                        <a:spcAft>
                          <a:spcPts val="0"/>
                        </a:spcAft>
                      </a:pPr>
                      <a:r>
                        <a:rPr lang="en-GB" sz="1400">
                          <a:effectLst/>
                          <a:latin typeface="Arial"/>
                          <a:ea typeface="Times New Roman"/>
                          <a:cs typeface="Arial"/>
                        </a:rPr>
                        <a:t>8</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Bef>
                          <a:spcPts val="1200"/>
                        </a:spcBef>
                        <a:spcAft>
                          <a:spcPts val="0"/>
                        </a:spcAft>
                      </a:pPr>
                      <a:r>
                        <a:rPr lang="en-GB" sz="1400">
                          <a:effectLst/>
                          <a:latin typeface="Arial"/>
                          <a:ea typeface="Times New Roman"/>
                          <a:cs typeface="Arial"/>
                        </a:rPr>
                        <a:t>56</a:t>
                      </a:r>
                      <a:endParaRPr lang="nb-NO" sz="1400">
                        <a:effectLst/>
                        <a:latin typeface="Arial"/>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07718">
                <a:tc>
                  <a:txBody>
                    <a:bodyPr/>
                    <a:lstStyle/>
                    <a:p>
                      <a:pPr algn="just">
                        <a:spcBef>
                          <a:spcPts val="1200"/>
                        </a:spcBef>
                        <a:spcAft>
                          <a:spcPts val="0"/>
                        </a:spcAft>
                      </a:pPr>
                      <a:r>
                        <a:rPr lang="en-GB" sz="1400" b="1">
                          <a:effectLst/>
                          <a:latin typeface="Arial"/>
                          <a:ea typeface="Times New Roman"/>
                          <a:cs typeface="Arial"/>
                        </a:rPr>
                        <a:t>Total</a:t>
                      </a:r>
                      <a:endParaRPr lang="nb-NO" sz="1400">
                        <a:effectLst/>
                        <a:latin typeface="Arial"/>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Bef>
                          <a:spcPts val="1200"/>
                        </a:spcBef>
                        <a:spcAft>
                          <a:spcPts val="0"/>
                        </a:spcAft>
                      </a:pPr>
                      <a:r>
                        <a:rPr lang="en-GB" sz="1400" b="1">
                          <a:effectLst/>
                          <a:latin typeface="Arial"/>
                          <a:ea typeface="Times New Roman"/>
                          <a:cs typeface="Arial"/>
                        </a:rPr>
                        <a:t>33-36</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spcBef>
                          <a:spcPts val="1200"/>
                        </a:spcBef>
                        <a:spcAft>
                          <a:spcPts val="0"/>
                        </a:spcAft>
                      </a:pPr>
                      <a:r>
                        <a:rPr lang="en-GB" sz="1400" b="1" dirty="0">
                          <a:effectLst/>
                          <a:latin typeface="Arial"/>
                          <a:ea typeface="Times New Roman"/>
                          <a:cs typeface="Arial"/>
                        </a:rPr>
                        <a:t> </a:t>
                      </a:r>
                      <a:endParaRPr lang="nb-NO" sz="1400" dirty="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Bef>
                          <a:spcPts val="1200"/>
                        </a:spcBef>
                        <a:spcAft>
                          <a:spcPts val="0"/>
                        </a:spcAft>
                      </a:pPr>
                      <a:r>
                        <a:rPr lang="en-GB" sz="1400" b="1">
                          <a:effectLst/>
                          <a:latin typeface="Arial"/>
                          <a:ea typeface="Times New Roman"/>
                          <a:cs typeface="Arial"/>
                        </a:rPr>
                        <a:t>75-78</a:t>
                      </a:r>
                      <a:endParaRPr lang="nb-NO" sz="1400">
                        <a:effectLst/>
                        <a:latin typeface="Arial"/>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Bef>
                          <a:spcPts val="1200"/>
                        </a:spcBef>
                        <a:spcAft>
                          <a:spcPts val="0"/>
                        </a:spcAft>
                      </a:pPr>
                      <a:r>
                        <a:rPr lang="en-GB" sz="1400" b="1" dirty="0">
                          <a:effectLst/>
                          <a:latin typeface="Arial"/>
                          <a:ea typeface="Times New Roman"/>
                          <a:cs typeface="Arial"/>
                        </a:rPr>
                        <a:t>534</a:t>
                      </a:r>
                      <a:endParaRPr lang="nb-NO" sz="1400" dirty="0">
                        <a:effectLst/>
                        <a:latin typeface="Arial"/>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6" name="TekstSylinder 5"/>
          <p:cNvSpPr txBox="1"/>
          <p:nvPr/>
        </p:nvSpPr>
        <p:spPr>
          <a:xfrm>
            <a:off x="747395" y="2483604"/>
            <a:ext cx="3441968" cy="369332"/>
          </a:xfrm>
          <a:prstGeom prst="rect">
            <a:avLst/>
          </a:prstGeom>
          <a:noFill/>
        </p:spPr>
        <p:txBody>
          <a:bodyPr wrap="none" rtlCol="0">
            <a:spAutoFit/>
          </a:bodyPr>
          <a:lstStyle/>
          <a:p>
            <a:r>
              <a:rPr lang="nb-NO" dirty="0" smtClean="0"/>
              <a:t>TIMES Norway </a:t>
            </a:r>
            <a:r>
              <a:rPr lang="nb-NO" dirty="0" err="1" smtClean="0"/>
              <a:t>demand</a:t>
            </a:r>
            <a:r>
              <a:rPr lang="nb-NO" dirty="0" smtClean="0"/>
              <a:t> </a:t>
            </a:r>
            <a:r>
              <a:rPr lang="nb-NO" dirty="0" err="1" smtClean="0"/>
              <a:t>sectors</a:t>
            </a:r>
            <a:endParaRPr lang="nb-NO" dirty="0"/>
          </a:p>
        </p:txBody>
      </p:sp>
      <p:cxnSp>
        <p:nvCxnSpPr>
          <p:cNvPr id="12" name="Rett pil 11"/>
          <p:cNvCxnSpPr/>
          <p:nvPr/>
        </p:nvCxnSpPr>
        <p:spPr>
          <a:xfrm flipH="1">
            <a:off x="4355976" y="2276872"/>
            <a:ext cx="792088" cy="560734"/>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0921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2.22222E-6 L 0.3401 -0.25301 " pathEditMode="relative" rAng="0" ptsTypes="AA">
                                      <p:cBhvr>
                                        <p:cTn id="6" dur="2000" fill="hold"/>
                                        <p:tgtEl>
                                          <p:spTgt spid="10242"/>
                                        </p:tgtEl>
                                        <p:attrNameLst>
                                          <p:attrName>ppt_x</p:attrName>
                                          <p:attrName>ppt_y</p:attrName>
                                        </p:attrNameLst>
                                      </p:cBhvr>
                                      <p:rCtr x="16997" y="-12662"/>
                                    </p:animMotion>
                                  </p:childTnLst>
                                </p:cTn>
                              </p:par>
                              <p:par>
                                <p:cTn id="7" presetID="6" presetClass="emph" presetSubtype="0" fill="hold" nodeType="withEffect">
                                  <p:stCondLst>
                                    <p:cond delay="500"/>
                                  </p:stCondLst>
                                  <p:childTnLst>
                                    <p:animScale>
                                      <p:cBhvr>
                                        <p:cTn id="8" dur="1000" fill="hold"/>
                                        <p:tgtEl>
                                          <p:spTgt spid="10242"/>
                                        </p:tgtEl>
                                      </p:cBhvr>
                                      <p:by x="50000" y="50000"/>
                                    </p:animScale>
                                  </p:childTnLst>
                                </p:cTn>
                              </p:par>
                              <p:par>
                                <p:cTn id="9" presetID="10" presetClass="exit" presetSubtype="0" fill="hold" grpId="0" nodeType="withEffect">
                                  <p:stCondLst>
                                    <p:cond delay="5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0" presetClass="entr" presetSubtype="0" fill="hold"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Time </a:t>
            </a:r>
            <a:r>
              <a:rPr lang="nb-NO" dirty="0" err="1" smtClean="0"/>
              <a:t>dimension</a:t>
            </a:r>
            <a:r>
              <a:rPr lang="nb-NO" dirty="0" smtClean="0"/>
              <a:t> – </a:t>
            </a:r>
            <a:r>
              <a:rPr lang="nb-NO" dirty="0" err="1" smtClean="0"/>
              <a:t>granularity</a:t>
            </a:r>
            <a:endParaRPr lang="nb-NO" dirty="0"/>
          </a:p>
        </p:txBody>
      </p:sp>
      <p:sp>
        <p:nvSpPr>
          <p:cNvPr id="3" name="Plassholder for innhold 2"/>
          <p:cNvSpPr>
            <a:spLocks noGrp="1"/>
          </p:cNvSpPr>
          <p:nvPr>
            <p:ph idx="1"/>
          </p:nvPr>
        </p:nvSpPr>
        <p:spPr>
          <a:xfrm>
            <a:off x="685800" y="2286000"/>
            <a:ext cx="8350696" cy="4114800"/>
          </a:xfrm>
        </p:spPr>
        <p:txBody>
          <a:bodyPr/>
          <a:lstStyle/>
          <a:p>
            <a:r>
              <a:rPr lang="nb-NO" sz="1800" dirty="0" smtClean="0"/>
              <a:t>TIMES-Norway</a:t>
            </a:r>
          </a:p>
          <a:p>
            <a:pPr lvl="1">
              <a:buFontTx/>
              <a:buChar char="-"/>
            </a:pPr>
            <a:r>
              <a:rPr lang="nb-NO" dirty="0" smtClean="0"/>
              <a:t>Day/</a:t>
            </a:r>
            <a:r>
              <a:rPr lang="nb-NO" dirty="0" err="1" smtClean="0"/>
              <a:t>night</a:t>
            </a:r>
            <a:r>
              <a:rPr lang="nb-NO" dirty="0" smtClean="0"/>
              <a:t>, weekend, </a:t>
            </a:r>
            <a:r>
              <a:rPr lang="nb-NO" dirty="0" err="1" smtClean="0"/>
              <a:t>seasons</a:t>
            </a:r>
            <a:endParaRPr lang="nb-NO" dirty="0" smtClean="0"/>
          </a:p>
          <a:p>
            <a:pPr lvl="1">
              <a:buFontTx/>
              <a:buChar char="-"/>
            </a:pPr>
            <a:r>
              <a:rPr lang="nb-NO" dirty="0" smtClean="0"/>
              <a:t>260 </a:t>
            </a:r>
            <a:r>
              <a:rPr lang="nb-NO" dirty="0" err="1" smtClean="0"/>
              <a:t>timeslices</a:t>
            </a:r>
            <a:r>
              <a:rPr lang="nb-NO" dirty="0" smtClean="0"/>
              <a:t> (52*5)</a:t>
            </a:r>
          </a:p>
          <a:p>
            <a:pPr lvl="1">
              <a:buFontTx/>
              <a:buChar char="-"/>
            </a:pPr>
            <a:r>
              <a:rPr lang="nb-NO" dirty="0" err="1"/>
              <a:t>Dynamic</a:t>
            </a:r>
            <a:r>
              <a:rPr lang="nb-NO" dirty="0"/>
              <a:t> </a:t>
            </a:r>
            <a:r>
              <a:rPr lang="nb-NO" dirty="0" err="1"/>
              <a:t>model</a:t>
            </a:r>
            <a:endParaRPr lang="nb-NO" dirty="0"/>
          </a:p>
          <a:p>
            <a:pPr lvl="1">
              <a:buFontTx/>
              <a:buChar char="-"/>
            </a:pPr>
            <a:r>
              <a:rPr lang="nb-NO" dirty="0" smtClean="0"/>
              <a:t>Perfect </a:t>
            </a:r>
            <a:r>
              <a:rPr lang="nb-NO" dirty="0" err="1" smtClean="0"/>
              <a:t>foresight</a:t>
            </a:r>
            <a:endParaRPr lang="nb-NO" dirty="0" smtClean="0"/>
          </a:p>
          <a:p>
            <a:pPr>
              <a:buFontTx/>
              <a:buChar char="-"/>
            </a:pPr>
            <a:endParaRPr lang="nb-NO" dirty="0" smtClean="0"/>
          </a:p>
          <a:p>
            <a:pPr>
              <a:buFont typeface="Arial" pitchFamily="34" charset="0"/>
              <a:buChar char="•"/>
            </a:pPr>
            <a:endParaRPr lang="nb-NO" sz="1800" dirty="0"/>
          </a:p>
          <a:p>
            <a:pPr>
              <a:buFont typeface="Arial" pitchFamily="34" charset="0"/>
              <a:buChar char="•"/>
            </a:pPr>
            <a:r>
              <a:rPr lang="nb-NO" sz="1800" dirty="0" smtClean="0"/>
              <a:t>CGE-</a:t>
            </a:r>
            <a:r>
              <a:rPr lang="nb-NO" sz="1800" dirty="0" err="1" smtClean="0"/>
              <a:t>models</a:t>
            </a:r>
            <a:endParaRPr lang="nb-NO" sz="1800" dirty="0" smtClean="0"/>
          </a:p>
          <a:p>
            <a:pPr lvl="1">
              <a:buFontTx/>
              <a:buChar char="-"/>
            </a:pPr>
            <a:r>
              <a:rPr lang="nb-NO" dirty="0" err="1"/>
              <a:t>Yearly</a:t>
            </a:r>
            <a:r>
              <a:rPr lang="nb-NO" dirty="0"/>
              <a:t> </a:t>
            </a:r>
            <a:r>
              <a:rPr lang="nb-NO" dirty="0" err="1"/>
              <a:t>numbers</a:t>
            </a:r>
            <a:r>
              <a:rPr lang="nb-NO" dirty="0"/>
              <a:t> from </a:t>
            </a:r>
            <a:r>
              <a:rPr lang="nb-NO" dirty="0" err="1"/>
              <a:t>national</a:t>
            </a:r>
            <a:r>
              <a:rPr lang="nb-NO" dirty="0"/>
              <a:t> </a:t>
            </a:r>
            <a:r>
              <a:rPr lang="nb-NO" dirty="0" err="1"/>
              <a:t>accounts</a:t>
            </a:r>
            <a:endParaRPr lang="nb-NO" dirty="0"/>
          </a:p>
          <a:p>
            <a:pPr lvl="1">
              <a:buFontTx/>
              <a:buChar char="-"/>
            </a:pPr>
            <a:r>
              <a:rPr lang="nb-NO" dirty="0" err="1" smtClean="0"/>
              <a:t>Often</a:t>
            </a:r>
            <a:r>
              <a:rPr lang="nb-NO" dirty="0" smtClean="0"/>
              <a:t> </a:t>
            </a:r>
            <a:r>
              <a:rPr lang="nb-NO" dirty="0" err="1" smtClean="0"/>
              <a:t>static</a:t>
            </a:r>
            <a:r>
              <a:rPr lang="nb-NO" dirty="0" smtClean="0"/>
              <a:t> </a:t>
            </a:r>
            <a:r>
              <a:rPr lang="nb-NO" dirty="0" err="1" smtClean="0"/>
              <a:t>models</a:t>
            </a:r>
            <a:endParaRPr lang="nb-NO" dirty="0" smtClean="0"/>
          </a:p>
          <a:p>
            <a:pPr lvl="1">
              <a:buFontTx/>
              <a:buChar char="-"/>
            </a:pPr>
            <a:r>
              <a:rPr lang="nb-NO" dirty="0" err="1" smtClean="0"/>
              <a:t>Dynamic</a:t>
            </a:r>
            <a:r>
              <a:rPr lang="nb-NO" dirty="0" smtClean="0"/>
              <a:t> </a:t>
            </a:r>
            <a:r>
              <a:rPr lang="nb-NO" dirty="0" err="1" smtClean="0"/>
              <a:t>recursive</a:t>
            </a:r>
            <a:r>
              <a:rPr lang="nb-NO" dirty="0" smtClean="0"/>
              <a:t>, </a:t>
            </a:r>
            <a:r>
              <a:rPr lang="nb-NO" dirty="0" err="1" smtClean="0"/>
              <a:t>intertemporal</a:t>
            </a:r>
            <a:r>
              <a:rPr lang="nb-NO" dirty="0" smtClean="0"/>
              <a:t> </a:t>
            </a:r>
            <a:r>
              <a:rPr lang="nb-NO" dirty="0" err="1" smtClean="0"/>
              <a:t>paths</a:t>
            </a:r>
            <a:r>
              <a:rPr lang="nb-NO" dirty="0" smtClean="0"/>
              <a:t> </a:t>
            </a:r>
            <a:r>
              <a:rPr lang="nb-NO" dirty="0" err="1" smtClean="0"/>
              <a:t>between</a:t>
            </a:r>
            <a:r>
              <a:rPr lang="nb-NO" dirty="0" smtClean="0"/>
              <a:t> </a:t>
            </a:r>
            <a:r>
              <a:rPr lang="nb-NO" dirty="0" err="1" smtClean="0"/>
              <a:t>equilibria</a:t>
            </a:r>
            <a:endParaRPr lang="nb-NO" dirty="0"/>
          </a:p>
          <a:p>
            <a:pPr>
              <a:buFontTx/>
              <a:buChar char="-"/>
            </a:pPr>
            <a:endParaRPr lang="nb-NO" dirty="0"/>
          </a:p>
        </p:txBody>
      </p:sp>
    </p:spTree>
    <p:extLst>
      <p:ext uri="{BB962C8B-B14F-4D97-AF65-F5344CB8AC3E}">
        <p14:creationId xmlns:p14="http://schemas.microsoft.com/office/powerpoint/2010/main" val="268552383"/>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5800" y="332656"/>
            <a:ext cx="7772400" cy="1143000"/>
          </a:xfrm>
        </p:spPr>
        <p:txBody>
          <a:bodyPr/>
          <a:lstStyle/>
          <a:p>
            <a:r>
              <a:rPr lang="nb-NO" dirty="0" smtClean="0"/>
              <a:t>Time </a:t>
            </a:r>
            <a:r>
              <a:rPr lang="nb-NO" dirty="0" err="1" smtClean="0"/>
              <a:t>dimension</a:t>
            </a:r>
            <a:r>
              <a:rPr lang="nb-NO" dirty="0" smtClean="0"/>
              <a:t> </a:t>
            </a:r>
            <a:r>
              <a:rPr lang="nb-NO" sz="2800" dirty="0" smtClean="0"/>
              <a:t>– </a:t>
            </a:r>
            <a:r>
              <a:rPr lang="nb-NO" dirty="0" err="1" smtClean="0"/>
              <a:t>using</a:t>
            </a:r>
            <a:r>
              <a:rPr lang="nb-NO" dirty="0" smtClean="0"/>
              <a:t> a </a:t>
            </a:r>
            <a:r>
              <a:rPr lang="nb-NO" sz="2800" dirty="0" err="1" smtClean="0"/>
              <a:t>static</a:t>
            </a:r>
            <a:r>
              <a:rPr lang="nb-NO" sz="2800" dirty="0" smtClean="0"/>
              <a:t> CGE</a:t>
            </a:r>
            <a:endParaRPr lang="nb-NO" dirty="0"/>
          </a:p>
        </p:txBody>
      </p:sp>
      <p:sp>
        <p:nvSpPr>
          <p:cNvPr id="4" name="TekstSylinder 3"/>
          <p:cNvSpPr txBox="1"/>
          <p:nvPr/>
        </p:nvSpPr>
        <p:spPr>
          <a:xfrm>
            <a:off x="8244408" y="2132856"/>
            <a:ext cx="1080120" cy="461665"/>
          </a:xfrm>
          <a:prstGeom prst="rect">
            <a:avLst/>
          </a:prstGeom>
          <a:noFill/>
        </p:spPr>
        <p:txBody>
          <a:bodyPr wrap="square" rtlCol="0">
            <a:spAutoFit/>
          </a:bodyPr>
          <a:lstStyle/>
          <a:p>
            <a:pPr algn="l"/>
            <a:r>
              <a:rPr lang="nb-NO" dirty="0" smtClean="0"/>
              <a:t>…</a:t>
            </a:r>
            <a:endParaRPr lang="nb-NO" dirty="0"/>
          </a:p>
        </p:txBody>
      </p:sp>
      <p:sp>
        <p:nvSpPr>
          <p:cNvPr id="5" name="Ellipse 4"/>
          <p:cNvSpPr/>
          <p:nvPr/>
        </p:nvSpPr>
        <p:spPr bwMode="auto">
          <a:xfrm>
            <a:off x="35496" y="4725144"/>
            <a:ext cx="1763688" cy="864096"/>
          </a:xfrm>
          <a:prstGeom prst="ellipse">
            <a:avLst/>
          </a:prstGeom>
          <a:no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Verdana" pitchFamily="34" charset="0"/>
              <a:ea typeface="ヒラギノ角ゴ Pro W3" pitchFamily="112" charset="-128"/>
            </a:endParaRPr>
          </a:p>
        </p:txBody>
      </p:sp>
      <p:grpSp>
        <p:nvGrpSpPr>
          <p:cNvPr id="12" name="Gruppe 11"/>
          <p:cNvGrpSpPr/>
          <p:nvPr/>
        </p:nvGrpSpPr>
        <p:grpSpPr>
          <a:xfrm>
            <a:off x="107950" y="2130425"/>
            <a:ext cx="847725" cy="3957340"/>
            <a:chOff x="107950" y="2130425"/>
            <a:chExt cx="847725" cy="3957340"/>
          </a:xfrm>
        </p:grpSpPr>
        <p:sp>
          <p:nvSpPr>
            <p:cNvPr id="6" name="AutoShape 3"/>
            <p:cNvSpPr>
              <a:spLocks noChangeAspect="1" noChangeArrowheads="1" noTextEdit="1"/>
            </p:cNvSpPr>
            <p:nvPr/>
          </p:nvSpPr>
          <p:spPr bwMode="auto">
            <a:xfrm>
              <a:off x="107950" y="2130425"/>
              <a:ext cx="84772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7" name="Rectangle 5"/>
            <p:cNvSpPr>
              <a:spLocks noChangeArrowheads="1"/>
            </p:cNvSpPr>
            <p:nvPr/>
          </p:nvSpPr>
          <p:spPr bwMode="auto">
            <a:xfrm>
              <a:off x="365125" y="2149475"/>
              <a:ext cx="4000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Arial" pitchFamily="34" charset="0"/>
                  <a:cs typeface="Arial" pitchFamily="34" charset="0"/>
                </a:rPr>
                <a:t>2050</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365125" y="51117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rgbClr val="000000"/>
                  </a:solidFill>
                  <a:effectLst/>
                  <a:latin typeface="Arial" pitchFamily="34" charset="0"/>
                  <a:cs typeface="Arial" pitchFamily="34" charset="0"/>
                </a:rPr>
                <a:t>2010</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323528" y="5626100"/>
              <a:ext cx="469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rgbClr val="000000"/>
                  </a:solidFill>
                  <a:effectLst/>
                  <a:latin typeface="Arial" pitchFamily="34" charset="0"/>
                  <a:cs typeface="Arial" pitchFamily="34" charset="0"/>
                </a:rPr>
                <a:t>Energy-</a:t>
              </a:r>
            </a:p>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rgbClr val="000000"/>
                  </a:solidFill>
                  <a:effectLst/>
                  <a:latin typeface="Arial" pitchFamily="34" charset="0"/>
                  <a:cs typeface="Arial" pitchFamily="34" charset="0"/>
                </a:rPr>
                <a:t>systems</a:t>
              </a:r>
            </a:p>
            <a:p>
              <a:pPr marL="0" marR="0" lvl="0" indent="0" algn="l" defTabSz="914400" rtl="0" eaLnBrk="1" fontAlgn="base" latinLnBrk="0" hangingPunct="1">
                <a:lnSpc>
                  <a:spcPct val="100000"/>
                </a:lnSpc>
                <a:spcBef>
                  <a:spcPct val="0"/>
                </a:spcBef>
                <a:spcAft>
                  <a:spcPct val="0"/>
                </a:spcAft>
                <a:buClrTx/>
                <a:buSzTx/>
                <a:buFontTx/>
                <a:buNone/>
                <a:tabLst/>
              </a:pPr>
              <a:r>
                <a:rPr lang="nb-NO" sz="1000" dirty="0" err="1" smtClean="0">
                  <a:solidFill>
                    <a:srgbClr val="000000"/>
                  </a:solidFill>
                  <a:latin typeface="Arial" pitchFamily="34" charset="0"/>
                  <a:cs typeface="Arial" pitchFamily="34" charset="0"/>
                </a:rPr>
                <a:t>model</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Freeform 9"/>
            <p:cNvSpPr>
              <a:spLocks noEditPoints="1"/>
            </p:cNvSpPr>
            <p:nvPr/>
          </p:nvSpPr>
          <p:spPr bwMode="auto">
            <a:xfrm>
              <a:off x="496888" y="2425700"/>
              <a:ext cx="100013" cy="2524125"/>
            </a:xfrm>
            <a:custGeom>
              <a:avLst/>
              <a:gdLst>
                <a:gd name="T0" fmla="*/ 91 w 168"/>
                <a:gd name="T1" fmla="*/ 4241 h 4241"/>
                <a:gd name="T2" fmla="*/ 76 w 168"/>
                <a:gd name="T3" fmla="*/ 16 h 4241"/>
                <a:gd name="T4" fmla="*/ 92 w 168"/>
                <a:gd name="T5" fmla="*/ 16 h 4241"/>
                <a:gd name="T6" fmla="*/ 107 w 168"/>
                <a:gd name="T7" fmla="*/ 4240 h 4241"/>
                <a:gd name="T8" fmla="*/ 91 w 168"/>
                <a:gd name="T9" fmla="*/ 4241 h 4241"/>
                <a:gd name="T10" fmla="*/ 2 w 168"/>
                <a:gd name="T11" fmla="*/ 141 h 4241"/>
                <a:gd name="T12" fmla="*/ 83 w 168"/>
                <a:gd name="T13" fmla="*/ 0 h 4241"/>
                <a:gd name="T14" fmla="*/ 166 w 168"/>
                <a:gd name="T15" fmla="*/ 140 h 4241"/>
                <a:gd name="T16" fmla="*/ 163 w 168"/>
                <a:gd name="T17" fmla="*/ 151 h 4241"/>
                <a:gd name="T18" fmla="*/ 152 w 168"/>
                <a:gd name="T19" fmla="*/ 148 h 4241"/>
                <a:gd name="T20" fmla="*/ 152 w 168"/>
                <a:gd name="T21" fmla="*/ 148 h 4241"/>
                <a:gd name="T22" fmla="*/ 77 w 168"/>
                <a:gd name="T23" fmla="*/ 20 h 4241"/>
                <a:gd name="T24" fmla="*/ 90 w 168"/>
                <a:gd name="T25" fmla="*/ 20 h 4241"/>
                <a:gd name="T26" fmla="*/ 16 w 168"/>
                <a:gd name="T27" fmla="*/ 149 h 4241"/>
                <a:gd name="T28" fmla="*/ 5 w 168"/>
                <a:gd name="T29" fmla="*/ 152 h 4241"/>
                <a:gd name="T30" fmla="*/ 2 w 168"/>
                <a:gd name="T31" fmla="*/ 141 h 4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4241">
                  <a:moveTo>
                    <a:pt x="91" y="4241"/>
                  </a:moveTo>
                  <a:lnTo>
                    <a:pt x="76" y="16"/>
                  </a:lnTo>
                  <a:lnTo>
                    <a:pt x="92" y="16"/>
                  </a:lnTo>
                  <a:lnTo>
                    <a:pt x="107" y="4240"/>
                  </a:lnTo>
                  <a:lnTo>
                    <a:pt x="91" y="4241"/>
                  </a:lnTo>
                  <a:close/>
                  <a:moveTo>
                    <a:pt x="2" y="141"/>
                  </a:moveTo>
                  <a:lnTo>
                    <a:pt x="83" y="0"/>
                  </a:lnTo>
                  <a:lnTo>
                    <a:pt x="166" y="140"/>
                  </a:lnTo>
                  <a:cubicBezTo>
                    <a:pt x="168" y="144"/>
                    <a:pt x="167" y="149"/>
                    <a:pt x="163" y="151"/>
                  </a:cubicBezTo>
                  <a:cubicBezTo>
                    <a:pt x="159" y="153"/>
                    <a:pt x="154" y="152"/>
                    <a:pt x="152" y="148"/>
                  </a:cubicBezTo>
                  <a:lnTo>
                    <a:pt x="152" y="148"/>
                  </a:lnTo>
                  <a:lnTo>
                    <a:pt x="77" y="20"/>
                  </a:lnTo>
                  <a:lnTo>
                    <a:pt x="90" y="20"/>
                  </a:lnTo>
                  <a:lnTo>
                    <a:pt x="16" y="149"/>
                  </a:lnTo>
                  <a:cubicBezTo>
                    <a:pt x="14" y="153"/>
                    <a:pt x="9" y="154"/>
                    <a:pt x="5" y="152"/>
                  </a:cubicBezTo>
                  <a:cubicBezTo>
                    <a:pt x="1" y="149"/>
                    <a:pt x="0" y="145"/>
                    <a:pt x="2" y="141"/>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grpSp>
        <p:nvGrpSpPr>
          <p:cNvPr id="13" name="Group 12"/>
          <p:cNvGrpSpPr>
            <a:grpSpLocks noChangeAspect="1"/>
          </p:cNvGrpSpPr>
          <p:nvPr/>
        </p:nvGrpSpPr>
        <p:grpSpPr bwMode="auto">
          <a:xfrm>
            <a:off x="827088" y="2130425"/>
            <a:ext cx="847725" cy="3819525"/>
            <a:chOff x="521" y="1342"/>
            <a:chExt cx="534" cy="2406"/>
          </a:xfrm>
        </p:grpSpPr>
        <p:sp>
          <p:nvSpPr>
            <p:cNvPr id="14" name="AutoShape 11"/>
            <p:cNvSpPr>
              <a:spLocks noChangeAspect="1" noChangeArrowheads="1" noTextEdit="1"/>
            </p:cNvSpPr>
            <p:nvPr/>
          </p:nvSpPr>
          <p:spPr bwMode="auto">
            <a:xfrm>
              <a:off x="521" y="1342"/>
              <a:ext cx="534"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 name="Rectangle 13"/>
            <p:cNvSpPr>
              <a:spLocks noChangeArrowheads="1"/>
            </p:cNvSpPr>
            <p:nvPr/>
          </p:nvSpPr>
          <p:spPr bwMode="auto">
            <a:xfrm>
              <a:off x="683" y="3220"/>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rgbClr val="000000"/>
                  </a:solidFill>
                  <a:effectLst/>
                  <a:latin typeface="Arial" pitchFamily="34" charset="0"/>
                  <a:cs typeface="Arial" pitchFamily="34" charset="0"/>
                </a:rPr>
                <a:t>2010</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4"/>
            <p:cNvSpPr>
              <a:spLocks noChangeArrowheads="1"/>
            </p:cNvSpPr>
            <p:nvPr/>
          </p:nvSpPr>
          <p:spPr bwMode="auto">
            <a:xfrm>
              <a:off x="623" y="3548"/>
              <a:ext cx="39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err="1" smtClean="0">
                  <a:ln>
                    <a:noFill/>
                  </a:ln>
                  <a:solidFill>
                    <a:srgbClr val="000000"/>
                  </a:solidFill>
                  <a:effectLst/>
                  <a:latin typeface="Arial" pitchFamily="34" charset="0"/>
                  <a:cs typeface="Arial" pitchFamily="34" charset="0"/>
                </a:rPr>
                <a:t>Equilibrium</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5"/>
            <p:cNvSpPr>
              <a:spLocks noChangeArrowheads="1"/>
            </p:cNvSpPr>
            <p:nvPr/>
          </p:nvSpPr>
          <p:spPr bwMode="auto">
            <a:xfrm>
              <a:off x="671" y="3646"/>
              <a:ext cx="21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err="1" smtClean="0">
                  <a:ln>
                    <a:noFill/>
                  </a:ln>
                  <a:solidFill>
                    <a:srgbClr val="000000"/>
                  </a:solidFill>
                  <a:effectLst/>
                  <a:latin typeface="Arial" pitchFamily="34" charset="0"/>
                  <a:cs typeface="Arial" pitchFamily="34" charset="0"/>
                </a:rPr>
                <a:t>model</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8" name="Group 18"/>
          <p:cNvGrpSpPr>
            <a:grpSpLocks noChangeAspect="1"/>
          </p:cNvGrpSpPr>
          <p:nvPr/>
        </p:nvGrpSpPr>
        <p:grpSpPr bwMode="auto">
          <a:xfrm>
            <a:off x="1763713" y="2130425"/>
            <a:ext cx="847725" cy="3819525"/>
            <a:chOff x="1111" y="1342"/>
            <a:chExt cx="534" cy="2406"/>
          </a:xfrm>
        </p:grpSpPr>
        <p:sp>
          <p:nvSpPr>
            <p:cNvPr id="19" name="AutoShape 17"/>
            <p:cNvSpPr>
              <a:spLocks noChangeAspect="1" noChangeArrowheads="1" noTextEdit="1"/>
            </p:cNvSpPr>
            <p:nvPr/>
          </p:nvSpPr>
          <p:spPr bwMode="auto">
            <a:xfrm>
              <a:off x="1111" y="1342"/>
              <a:ext cx="534"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0" name="Rectangle 19"/>
            <p:cNvSpPr>
              <a:spLocks noChangeArrowheads="1"/>
            </p:cNvSpPr>
            <p:nvPr/>
          </p:nvSpPr>
          <p:spPr bwMode="auto">
            <a:xfrm>
              <a:off x="1273" y="1354"/>
              <a:ext cx="2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Arial" pitchFamily="34" charset="0"/>
                  <a:cs typeface="Arial" pitchFamily="34" charset="0"/>
                </a:rPr>
                <a:t>2050</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0"/>
            <p:cNvSpPr>
              <a:spLocks noChangeArrowheads="1"/>
            </p:cNvSpPr>
            <p:nvPr/>
          </p:nvSpPr>
          <p:spPr bwMode="auto">
            <a:xfrm>
              <a:off x="1292" y="2724"/>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rgbClr val="000000"/>
                  </a:solidFill>
                  <a:effectLst/>
                  <a:latin typeface="Arial" pitchFamily="34" charset="0"/>
                  <a:cs typeface="Arial" pitchFamily="34" charset="0"/>
                </a:rPr>
                <a:t>2020</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1"/>
            <p:cNvSpPr>
              <a:spLocks noChangeArrowheads="1"/>
            </p:cNvSpPr>
            <p:nvPr/>
          </p:nvSpPr>
          <p:spPr bwMode="auto">
            <a:xfrm>
              <a:off x="1273" y="3220"/>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smtClean="0">
                  <a:ln>
                    <a:noFill/>
                  </a:ln>
                  <a:solidFill>
                    <a:srgbClr val="000000"/>
                  </a:solidFill>
                  <a:effectLst/>
                  <a:latin typeface="Arial" pitchFamily="34" charset="0"/>
                  <a:cs typeface="Arial" pitchFamily="34" charset="0"/>
                </a:rPr>
                <a:t>2010</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Freeform 24"/>
            <p:cNvSpPr>
              <a:spLocks noEditPoints="1"/>
            </p:cNvSpPr>
            <p:nvPr/>
          </p:nvSpPr>
          <p:spPr bwMode="auto">
            <a:xfrm>
              <a:off x="1362" y="1528"/>
              <a:ext cx="63" cy="1464"/>
            </a:xfrm>
            <a:custGeom>
              <a:avLst/>
              <a:gdLst>
                <a:gd name="T0" fmla="*/ 91 w 167"/>
                <a:gd name="T1" fmla="*/ 3904 h 3904"/>
                <a:gd name="T2" fmla="*/ 91 w 167"/>
                <a:gd name="T3" fmla="*/ 16 h 3904"/>
                <a:gd name="T4" fmla="*/ 75 w 167"/>
                <a:gd name="T5" fmla="*/ 16 h 3904"/>
                <a:gd name="T6" fmla="*/ 75 w 167"/>
                <a:gd name="T7" fmla="*/ 3904 h 3904"/>
                <a:gd name="T8" fmla="*/ 91 w 167"/>
                <a:gd name="T9" fmla="*/ 3904 h 3904"/>
                <a:gd name="T10" fmla="*/ 165 w 167"/>
                <a:gd name="T11" fmla="*/ 140 h 3904"/>
                <a:gd name="T12" fmla="*/ 83 w 167"/>
                <a:gd name="T13" fmla="*/ 0 h 3904"/>
                <a:gd name="T14" fmla="*/ 2 w 167"/>
                <a:gd name="T15" fmla="*/ 140 h 3904"/>
                <a:gd name="T16" fmla="*/ 5 w 167"/>
                <a:gd name="T17" fmla="*/ 151 h 3904"/>
                <a:gd name="T18" fmla="*/ 16 w 167"/>
                <a:gd name="T19" fmla="*/ 148 h 3904"/>
                <a:gd name="T20" fmla="*/ 90 w 167"/>
                <a:gd name="T21" fmla="*/ 20 h 3904"/>
                <a:gd name="T22" fmla="*/ 77 w 167"/>
                <a:gd name="T23" fmla="*/ 20 h 3904"/>
                <a:gd name="T24" fmla="*/ 151 w 167"/>
                <a:gd name="T25" fmla="*/ 148 h 3904"/>
                <a:gd name="T26" fmla="*/ 162 w 167"/>
                <a:gd name="T27" fmla="*/ 151 h 3904"/>
                <a:gd name="T28" fmla="*/ 165 w 167"/>
                <a:gd name="T29" fmla="*/ 140 h 3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3904">
                  <a:moveTo>
                    <a:pt x="91" y="3904"/>
                  </a:moveTo>
                  <a:lnTo>
                    <a:pt x="91" y="16"/>
                  </a:lnTo>
                  <a:lnTo>
                    <a:pt x="75" y="16"/>
                  </a:lnTo>
                  <a:lnTo>
                    <a:pt x="75" y="3904"/>
                  </a:lnTo>
                  <a:lnTo>
                    <a:pt x="91" y="3904"/>
                  </a:lnTo>
                  <a:close/>
                  <a:moveTo>
                    <a:pt x="165" y="140"/>
                  </a:moveTo>
                  <a:lnTo>
                    <a:pt x="83" y="0"/>
                  </a:lnTo>
                  <a:lnTo>
                    <a:pt x="2" y="140"/>
                  </a:lnTo>
                  <a:cubicBezTo>
                    <a:pt x="0" y="144"/>
                    <a:pt x="1" y="149"/>
                    <a:pt x="5" y="151"/>
                  </a:cubicBezTo>
                  <a:cubicBezTo>
                    <a:pt x="9" y="154"/>
                    <a:pt x="13" y="152"/>
                    <a:pt x="16" y="148"/>
                  </a:cubicBezTo>
                  <a:lnTo>
                    <a:pt x="90" y="20"/>
                  </a:lnTo>
                  <a:lnTo>
                    <a:pt x="77" y="20"/>
                  </a:lnTo>
                  <a:lnTo>
                    <a:pt x="151" y="148"/>
                  </a:lnTo>
                  <a:cubicBezTo>
                    <a:pt x="154" y="152"/>
                    <a:pt x="158" y="154"/>
                    <a:pt x="162" y="151"/>
                  </a:cubicBezTo>
                  <a:cubicBezTo>
                    <a:pt x="166" y="149"/>
                    <a:pt x="167" y="144"/>
                    <a:pt x="165" y="140"/>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grpSp>
        <p:nvGrpSpPr>
          <p:cNvPr id="26" name="Group 27"/>
          <p:cNvGrpSpPr>
            <a:grpSpLocks noChangeAspect="1"/>
          </p:cNvGrpSpPr>
          <p:nvPr/>
        </p:nvGrpSpPr>
        <p:grpSpPr bwMode="auto">
          <a:xfrm>
            <a:off x="2484438" y="2130425"/>
            <a:ext cx="847725" cy="3819525"/>
            <a:chOff x="1565" y="1342"/>
            <a:chExt cx="534" cy="2406"/>
          </a:xfrm>
        </p:grpSpPr>
        <p:sp>
          <p:nvSpPr>
            <p:cNvPr id="27" name="AutoShape 26"/>
            <p:cNvSpPr>
              <a:spLocks noChangeAspect="1" noChangeArrowheads="1" noTextEdit="1"/>
            </p:cNvSpPr>
            <p:nvPr/>
          </p:nvSpPr>
          <p:spPr bwMode="auto">
            <a:xfrm>
              <a:off x="1565" y="1342"/>
              <a:ext cx="534"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8" name="Rectangle 28"/>
            <p:cNvSpPr>
              <a:spLocks noChangeArrowheads="1"/>
            </p:cNvSpPr>
            <p:nvPr/>
          </p:nvSpPr>
          <p:spPr bwMode="auto">
            <a:xfrm>
              <a:off x="1727" y="2724"/>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rgbClr val="000000"/>
                  </a:solidFill>
                  <a:effectLst/>
                  <a:latin typeface="Arial" pitchFamily="34" charset="0"/>
                  <a:cs typeface="Arial" pitchFamily="34" charset="0"/>
                </a:rPr>
                <a:t>2020</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1" name="Group 33"/>
          <p:cNvGrpSpPr>
            <a:grpSpLocks noChangeAspect="1"/>
          </p:cNvGrpSpPr>
          <p:nvPr/>
        </p:nvGrpSpPr>
        <p:grpSpPr bwMode="auto">
          <a:xfrm>
            <a:off x="3492500" y="2130425"/>
            <a:ext cx="847725" cy="3819525"/>
            <a:chOff x="2200" y="1342"/>
            <a:chExt cx="534" cy="2406"/>
          </a:xfrm>
        </p:grpSpPr>
        <p:sp>
          <p:nvSpPr>
            <p:cNvPr id="3072" name="AutoShape 32"/>
            <p:cNvSpPr>
              <a:spLocks noChangeAspect="1" noChangeArrowheads="1" noTextEdit="1"/>
            </p:cNvSpPr>
            <p:nvPr/>
          </p:nvSpPr>
          <p:spPr bwMode="auto">
            <a:xfrm>
              <a:off x="2200" y="1342"/>
              <a:ext cx="534"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073" name="Rectangle 34"/>
            <p:cNvSpPr>
              <a:spLocks noChangeArrowheads="1"/>
            </p:cNvSpPr>
            <p:nvPr/>
          </p:nvSpPr>
          <p:spPr bwMode="auto">
            <a:xfrm>
              <a:off x="2362" y="1354"/>
              <a:ext cx="2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Arial" pitchFamily="34" charset="0"/>
                  <a:cs typeface="Arial" pitchFamily="34" charset="0"/>
                </a:rPr>
                <a:t>2050</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3074" name="Rectangle 35"/>
            <p:cNvSpPr>
              <a:spLocks noChangeArrowheads="1"/>
            </p:cNvSpPr>
            <p:nvPr/>
          </p:nvSpPr>
          <p:spPr bwMode="auto">
            <a:xfrm>
              <a:off x="2362" y="2180"/>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rgbClr val="000000"/>
                  </a:solidFill>
                  <a:effectLst/>
                  <a:latin typeface="Arial" pitchFamily="34" charset="0"/>
                  <a:cs typeface="Arial" pitchFamily="34" charset="0"/>
                </a:rPr>
                <a:t>2030</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6"/>
            <p:cNvSpPr>
              <a:spLocks noChangeArrowheads="1"/>
            </p:cNvSpPr>
            <p:nvPr/>
          </p:nvSpPr>
          <p:spPr bwMode="auto">
            <a:xfrm>
              <a:off x="2362" y="2724"/>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smtClean="0">
                  <a:ln>
                    <a:noFill/>
                  </a:ln>
                  <a:solidFill>
                    <a:srgbClr val="000000"/>
                  </a:solidFill>
                  <a:effectLst/>
                  <a:latin typeface="Arial" pitchFamily="34" charset="0"/>
                  <a:cs typeface="Arial" pitchFamily="34" charset="0"/>
                </a:rPr>
                <a:t>2020</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8" name="Freeform 39"/>
            <p:cNvSpPr>
              <a:spLocks noEditPoints="1"/>
            </p:cNvSpPr>
            <p:nvPr/>
          </p:nvSpPr>
          <p:spPr bwMode="auto">
            <a:xfrm>
              <a:off x="2451" y="1522"/>
              <a:ext cx="31" cy="1118"/>
            </a:xfrm>
            <a:custGeom>
              <a:avLst/>
              <a:gdLst>
                <a:gd name="T0" fmla="*/ 91 w 167"/>
                <a:gd name="T1" fmla="*/ 3584 h 3584"/>
                <a:gd name="T2" fmla="*/ 91 w 167"/>
                <a:gd name="T3" fmla="*/ 16 h 3584"/>
                <a:gd name="T4" fmla="*/ 75 w 167"/>
                <a:gd name="T5" fmla="*/ 16 h 3584"/>
                <a:gd name="T6" fmla="*/ 75 w 167"/>
                <a:gd name="T7" fmla="*/ 3584 h 3584"/>
                <a:gd name="T8" fmla="*/ 91 w 167"/>
                <a:gd name="T9" fmla="*/ 3584 h 3584"/>
                <a:gd name="T10" fmla="*/ 165 w 167"/>
                <a:gd name="T11" fmla="*/ 140 h 3584"/>
                <a:gd name="T12" fmla="*/ 83 w 167"/>
                <a:gd name="T13" fmla="*/ 0 h 3584"/>
                <a:gd name="T14" fmla="*/ 2 w 167"/>
                <a:gd name="T15" fmla="*/ 140 h 3584"/>
                <a:gd name="T16" fmla="*/ 5 w 167"/>
                <a:gd name="T17" fmla="*/ 151 h 3584"/>
                <a:gd name="T18" fmla="*/ 16 w 167"/>
                <a:gd name="T19" fmla="*/ 148 h 3584"/>
                <a:gd name="T20" fmla="*/ 16 w 167"/>
                <a:gd name="T21" fmla="*/ 148 h 3584"/>
                <a:gd name="T22" fmla="*/ 90 w 167"/>
                <a:gd name="T23" fmla="*/ 20 h 3584"/>
                <a:gd name="T24" fmla="*/ 77 w 167"/>
                <a:gd name="T25" fmla="*/ 20 h 3584"/>
                <a:gd name="T26" fmla="*/ 151 w 167"/>
                <a:gd name="T27" fmla="*/ 148 h 3584"/>
                <a:gd name="T28" fmla="*/ 162 w 167"/>
                <a:gd name="T29" fmla="*/ 151 h 3584"/>
                <a:gd name="T30" fmla="*/ 165 w 167"/>
                <a:gd name="T31" fmla="*/ 140 h 3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3584">
                  <a:moveTo>
                    <a:pt x="91" y="3584"/>
                  </a:moveTo>
                  <a:lnTo>
                    <a:pt x="91" y="16"/>
                  </a:lnTo>
                  <a:lnTo>
                    <a:pt x="75" y="16"/>
                  </a:lnTo>
                  <a:lnTo>
                    <a:pt x="75" y="3584"/>
                  </a:lnTo>
                  <a:lnTo>
                    <a:pt x="91" y="3584"/>
                  </a:lnTo>
                  <a:close/>
                  <a:moveTo>
                    <a:pt x="165" y="140"/>
                  </a:moveTo>
                  <a:lnTo>
                    <a:pt x="83" y="0"/>
                  </a:lnTo>
                  <a:lnTo>
                    <a:pt x="2" y="140"/>
                  </a:lnTo>
                  <a:cubicBezTo>
                    <a:pt x="0" y="144"/>
                    <a:pt x="1" y="149"/>
                    <a:pt x="5" y="151"/>
                  </a:cubicBezTo>
                  <a:cubicBezTo>
                    <a:pt x="9" y="154"/>
                    <a:pt x="13" y="152"/>
                    <a:pt x="16" y="148"/>
                  </a:cubicBezTo>
                  <a:lnTo>
                    <a:pt x="16" y="148"/>
                  </a:lnTo>
                  <a:lnTo>
                    <a:pt x="90" y="20"/>
                  </a:lnTo>
                  <a:lnTo>
                    <a:pt x="77" y="20"/>
                  </a:lnTo>
                  <a:lnTo>
                    <a:pt x="151" y="148"/>
                  </a:lnTo>
                  <a:cubicBezTo>
                    <a:pt x="154" y="152"/>
                    <a:pt x="158" y="154"/>
                    <a:pt x="162" y="151"/>
                  </a:cubicBezTo>
                  <a:cubicBezTo>
                    <a:pt x="166" y="149"/>
                    <a:pt x="167" y="144"/>
                    <a:pt x="165" y="140"/>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grpSp>
        <p:nvGrpSpPr>
          <p:cNvPr id="3090" name="Group 42"/>
          <p:cNvGrpSpPr>
            <a:grpSpLocks noChangeAspect="1"/>
          </p:cNvGrpSpPr>
          <p:nvPr/>
        </p:nvGrpSpPr>
        <p:grpSpPr bwMode="auto">
          <a:xfrm>
            <a:off x="4229100" y="2130425"/>
            <a:ext cx="847725" cy="3819525"/>
            <a:chOff x="2664" y="1342"/>
            <a:chExt cx="534" cy="2406"/>
          </a:xfrm>
        </p:grpSpPr>
        <p:sp>
          <p:nvSpPr>
            <p:cNvPr id="3091" name="AutoShape 41"/>
            <p:cNvSpPr>
              <a:spLocks noChangeAspect="1" noChangeArrowheads="1" noTextEdit="1"/>
            </p:cNvSpPr>
            <p:nvPr/>
          </p:nvSpPr>
          <p:spPr bwMode="auto">
            <a:xfrm>
              <a:off x="2664" y="1342"/>
              <a:ext cx="534"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092" name="Rectangle 43"/>
            <p:cNvSpPr>
              <a:spLocks noChangeArrowheads="1"/>
            </p:cNvSpPr>
            <p:nvPr/>
          </p:nvSpPr>
          <p:spPr bwMode="auto">
            <a:xfrm>
              <a:off x="2826" y="2180"/>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rgbClr val="000000"/>
                  </a:solidFill>
                  <a:effectLst/>
                  <a:latin typeface="Arial" pitchFamily="34" charset="0"/>
                  <a:cs typeface="Arial" pitchFamily="34" charset="0"/>
                </a:rPr>
                <a:t>2030</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5" name="Rectangle 14"/>
          <p:cNvSpPr>
            <a:spLocks noChangeArrowheads="1"/>
          </p:cNvSpPr>
          <p:nvPr/>
        </p:nvSpPr>
        <p:spPr bwMode="auto">
          <a:xfrm>
            <a:off x="2627784" y="5626100"/>
            <a:ext cx="633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err="1" smtClean="0">
                <a:ln>
                  <a:noFill/>
                </a:ln>
                <a:solidFill>
                  <a:srgbClr val="000000"/>
                </a:solidFill>
                <a:effectLst/>
                <a:latin typeface="Arial" pitchFamily="34" charset="0"/>
                <a:cs typeface="Arial" pitchFamily="34" charset="0"/>
              </a:rPr>
              <a:t>Equilibrium</a:t>
            </a:r>
            <a:endParaRPr kumimoji="0" lang="nb-NO"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nb-NO" sz="1000" dirty="0" err="1" smtClean="0">
                <a:solidFill>
                  <a:srgbClr val="000000"/>
                </a:solidFill>
                <a:latin typeface="Arial" pitchFamily="34" charset="0"/>
                <a:cs typeface="Arial" pitchFamily="34" charset="0"/>
              </a:rPr>
              <a:t>model</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14"/>
          <p:cNvSpPr>
            <a:spLocks noChangeArrowheads="1"/>
          </p:cNvSpPr>
          <p:nvPr/>
        </p:nvSpPr>
        <p:spPr bwMode="auto">
          <a:xfrm>
            <a:off x="1979712" y="5626100"/>
            <a:ext cx="469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rgbClr val="000000"/>
                </a:solidFill>
                <a:effectLst/>
                <a:latin typeface="Arial" pitchFamily="34" charset="0"/>
                <a:cs typeface="Arial" pitchFamily="34" charset="0"/>
              </a:rPr>
              <a:t>Energy-</a:t>
            </a:r>
          </a:p>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rgbClr val="000000"/>
                </a:solidFill>
                <a:effectLst/>
                <a:latin typeface="Arial" pitchFamily="34" charset="0"/>
                <a:cs typeface="Arial" pitchFamily="34" charset="0"/>
              </a:rPr>
              <a:t>systems</a:t>
            </a:r>
          </a:p>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err="1" smtClean="0">
                <a:ln>
                  <a:noFill/>
                </a:ln>
                <a:solidFill>
                  <a:srgbClr val="000000"/>
                </a:solidFill>
                <a:effectLst/>
                <a:latin typeface="Arial" pitchFamily="34" charset="0"/>
                <a:cs typeface="Arial" pitchFamily="34" charset="0"/>
              </a:rPr>
              <a:t>model</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095" name="Group 48"/>
          <p:cNvGrpSpPr>
            <a:grpSpLocks noChangeAspect="1"/>
          </p:cNvGrpSpPr>
          <p:nvPr/>
        </p:nvGrpSpPr>
        <p:grpSpPr bwMode="auto">
          <a:xfrm>
            <a:off x="5019675" y="2130425"/>
            <a:ext cx="847725" cy="3819525"/>
            <a:chOff x="3162" y="1342"/>
            <a:chExt cx="534" cy="2406"/>
          </a:xfrm>
        </p:grpSpPr>
        <p:sp>
          <p:nvSpPr>
            <p:cNvPr id="3096" name="AutoShape 47"/>
            <p:cNvSpPr>
              <a:spLocks noChangeAspect="1" noChangeArrowheads="1" noTextEdit="1"/>
            </p:cNvSpPr>
            <p:nvPr/>
          </p:nvSpPr>
          <p:spPr bwMode="auto">
            <a:xfrm>
              <a:off x="3162" y="1342"/>
              <a:ext cx="534"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097" name="Rectangle 49"/>
            <p:cNvSpPr>
              <a:spLocks noChangeArrowheads="1"/>
            </p:cNvSpPr>
            <p:nvPr/>
          </p:nvSpPr>
          <p:spPr bwMode="auto">
            <a:xfrm>
              <a:off x="3324" y="1354"/>
              <a:ext cx="2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Arial" pitchFamily="34" charset="0"/>
                  <a:cs typeface="Arial" pitchFamily="34" charset="0"/>
                </a:rPr>
                <a:t>2050</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3098" name="Rectangle 50"/>
            <p:cNvSpPr>
              <a:spLocks noChangeArrowheads="1"/>
            </p:cNvSpPr>
            <p:nvPr/>
          </p:nvSpPr>
          <p:spPr bwMode="auto">
            <a:xfrm>
              <a:off x="3324" y="1772"/>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rgbClr val="000000"/>
                  </a:solidFill>
                  <a:effectLst/>
                  <a:latin typeface="Arial" pitchFamily="34" charset="0"/>
                  <a:cs typeface="Arial" pitchFamily="34" charset="0"/>
                </a:rPr>
                <a:t>2040</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9" name="Rectangle 51"/>
            <p:cNvSpPr>
              <a:spLocks noChangeArrowheads="1"/>
            </p:cNvSpPr>
            <p:nvPr/>
          </p:nvSpPr>
          <p:spPr bwMode="auto">
            <a:xfrm>
              <a:off x="3324" y="2180"/>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smtClean="0">
                  <a:ln>
                    <a:noFill/>
                  </a:ln>
                  <a:solidFill>
                    <a:srgbClr val="000000"/>
                  </a:solidFill>
                  <a:effectLst/>
                  <a:latin typeface="Arial" pitchFamily="34" charset="0"/>
                  <a:cs typeface="Arial" pitchFamily="34" charset="0"/>
                </a:rPr>
                <a:t>2030</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2" name="Freeform 54"/>
            <p:cNvSpPr>
              <a:spLocks noEditPoints="1"/>
            </p:cNvSpPr>
            <p:nvPr/>
          </p:nvSpPr>
          <p:spPr bwMode="auto">
            <a:xfrm>
              <a:off x="3401" y="1522"/>
              <a:ext cx="49" cy="612"/>
            </a:xfrm>
            <a:custGeom>
              <a:avLst/>
              <a:gdLst>
                <a:gd name="T0" fmla="*/ 91 w 168"/>
                <a:gd name="T1" fmla="*/ 3265 h 3265"/>
                <a:gd name="T2" fmla="*/ 76 w 168"/>
                <a:gd name="T3" fmla="*/ 16 h 3265"/>
                <a:gd name="T4" fmla="*/ 92 w 168"/>
                <a:gd name="T5" fmla="*/ 16 h 3265"/>
                <a:gd name="T6" fmla="*/ 107 w 168"/>
                <a:gd name="T7" fmla="*/ 3264 h 3265"/>
                <a:gd name="T8" fmla="*/ 91 w 168"/>
                <a:gd name="T9" fmla="*/ 3265 h 3265"/>
                <a:gd name="T10" fmla="*/ 2 w 168"/>
                <a:gd name="T11" fmla="*/ 141 h 3265"/>
                <a:gd name="T12" fmla="*/ 83 w 168"/>
                <a:gd name="T13" fmla="*/ 0 h 3265"/>
                <a:gd name="T14" fmla="*/ 166 w 168"/>
                <a:gd name="T15" fmla="*/ 140 h 3265"/>
                <a:gd name="T16" fmla="*/ 163 w 168"/>
                <a:gd name="T17" fmla="*/ 151 h 3265"/>
                <a:gd name="T18" fmla="*/ 152 w 168"/>
                <a:gd name="T19" fmla="*/ 148 h 3265"/>
                <a:gd name="T20" fmla="*/ 77 w 168"/>
                <a:gd name="T21" fmla="*/ 20 h 3265"/>
                <a:gd name="T22" fmla="*/ 90 w 168"/>
                <a:gd name="T23" fmla="*/ 20 h 3265"/>
                <a:gd name="T24" fmla="*/ 16 w 168"/>
                <a:gd name="T25" fmla="*/ 149 h 3265"/>
                <a:gd name="T26" fmla="*/ 5 w 168"/>
                <a:gd name="T27" fmla="*/ 152 h 3265"/>
                <a:gd name="T28" fmla="*/ 2 w 168"/>
                <a:gd name="T29" fmla="*/ 141 h 3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3265">
                  <a:moveTo>
                    <a:pt x="91" y="3265"/>
                  </a:moveTo>
                  <a:lnTo>
                    <a:pt x="76" y="16"/>
                  </a:lnTo>
                  <a:lnTo>
                    <a:pt x="92" y="16"/>
                  </a:lnTo>
                  <a:lnTo>
                    <a:pt x="107" y="3264"/>
                  </a:lnTo>
                  <a:lnTo>
                    <a:pt x="91" y="3265"/>
                  </a:lnTo>
                  <a:close/>
                  <a:moveTo>
                    <a:pt x="2" y="141"/>
                  </a:moveTo>
                  <a:lnTo>
                    <a:pt x="83" y="0"/>
                  </a:lnTo>
                  <a:lnTo>
                    <a:pt x="166" y="140"/>
                  </a:lnTo>
                  <a:cubicBezTo>
                    <a:pt x="168" y="144"/>
                    <a:pt x="167" y="149"/>
                    <a:pt x="163" y="151"/>
                  </a:cubicBezTo>
                  <a:cubicBezTo>
                    <a:pt x="159" y="153"/>
                    <a:pt x="154" y="152"/>
                    <a:pt x="152" y="148"/>
                  </a:cubicBezTo>
                  <a:lnTo>
                    <a:pt x="77" y="20"/>
                  </a:lnTo>
                  <a:lnTo>
                    <a:pt x="90" y="20"/>
                  </a:lnTo>
                  <a:lnTo>
                    <a:pt x="16" y="149"/>
                  </a:lnTo>
                  <a:cubicBezTo>
                    <a:pt x="14" y="153"/>
                    <a:pt x="9" y="154"/>
                    <a:pt x="5" y="152"/>
                  </a:cubicBezTo>
                  <a:cubicBezTo>
                    <a:pt x="2" y="150"/>
                    <a:pt x="0" y="145"/>
                    <a:pt x="2" y="141"/>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grpSp>
        <p:nvGrpSpPr>
          <p:cNvPr id="3103" name="Group 57"/>
          <p:cNvGrpSpPr>
            <a:grpSpLocks noChangeAspect="1"/>
          </p:cNvGrpSpPr>
          <p:nvPr/>
        </p:nvGrpSpPr>
        <p:grpSpPr bwMode="auto">
          <a:xfrm>
            <a:off x="5740400" y="2130425"/>
            <a:ext cx="847725" cy="3819525"/>
            <a:chOff x="3616" y="1342"/>
            <a:chExt cx="534" cy="2406"/>
          </a:xfrm>
        </p:grpSpPr>
        <p:sp>
          <p:nvSpPr>
            <p:cNvPr id="32" name="AutoShape 56"/>
            <p:cNvSpPr>
              <a:spLocks noChangeAspect="1" noChangeArrowheads="1" noTextEdit="1"/>
            </p:cNvSpPr>
            <p:nvPr/>
          </p:nvSpPr>
          <p:spPr bwMode="auto">
            <a:xfrm>
              <a:off x="3616" y="1342"/>
              <a:ext cx="534"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3" name="Rectangle 58"/>
            <p:cNvSpPr>
              <a:spLocks noChangeArrowheads="1"/>
            </p:cNvSpPr>
            <p:nvPr/>
          </p:nvSpPr>
          <p:spPr bwMode="auto">
            <a:xfrm>
              <a:off x="3778" y="1772"/>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rgbClr val="000000"/>
                  </a:solidFill>
                  <a:effectLst/>
                  <a:latin typeface="Arial" pitchFamily="34" charset="0"/>
                  <a:cs typeface="Arial" pitchFamily="34" charset="0"/>
                </a:rPr>
                <a:t>2040</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0" name="Rectangle 14"/>
          <p:cNvSpPr>
            <a:spLocks noChangeArrowheads="1"/>
          </p:cNvSpPr>
          <p:nvPr/>
        </p:nvSpPr>
        <p:spPr bwMode="auto">
          <a:xfrm>
            <a:off x="4427984" y="5631631"/>
            <a:ext cx="633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err="1" smtClean="0">
                <a:ln>
                  <a:noFill/>
                </a:ln>
                <a:solidFill>
                  <a:srgbClr val="000000"/>
                </a:solidFill>
                <a:effectLst/>
                <a:latin typeface="Arial" pitchFamily="34" charset="0"/>
                <a:cs typeface="Arial" pitchFamily="34" charset="0"/>
              </a:rPr>
              <a:t>Equilibrium</a:t>
            </a:r>
            <a:endParaRPr kumimoji="0" lang="nb-NO"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nb-NO" sz="1000" dirty="0" err="1" smtClean="0">
                <a:solidFill>
                  <a:srgbClr val="000000"/>
                </a:solidFill>
                <a:latin typeface="Arial" pitchFamily="34" charset="0"/>
                <a:cs typeface="Arial" pitchFamily="34" charset="0"/>
              </a:rPr>
              <a:t>model</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Rectangle 14"/>
          <p:cNvSpPr>
            <a:spLocks noChangeArrowheads="1"/>
          </p:cNvSpPr>
          <p:nvPr/>
        </p:nvSpPr>
        <p:spPr bwMode="auto">
          <a:xfrm>
            <a:off x="3779912" y="5631631"/>
            <a:ext cx="469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rgbClr val="000000"/>
                </a:solidFill>
                <a:effectLst/>
                <a:latin typeface="Arial" pitchFamily="34" charset="0"/>
                <a:cs typeface="Arial" pitchFamily="34" charset="0"/>
              </a:rPr>
              <a:t>Energy-</a:t>
            </a:r>
          </a:p>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rgbClr val="000000"/>
                </a:solidFill>
                <a:effectLst/>
                <a:latin typeface="Arial" pitchFamily="34" charset="0"/>
                <a:cs typeface="Arial" pitchFamily="34" charset="0"/>
              </a:rPr>
              <a:t>systems</a:t>
            </a:r>
          </a:p>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err="1" smtClean="0">
                <a:ln>
                  <a:noFill/>
                </a:ln>
                <a:solidFill>
                  <a:srgbClr val="000000"/>
                </a:solidFill>
                <a:effectLst/>
                <a:latin typeface="Arial" pitchFamily="34" charset="0"/>
                <a:cs typeface="Arial" pitchFamily="34" charset="0"/>
              </a:rPr>
              <a:t>model</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 name="Rectangle 14"/>
          <p:cNvSpPr>
            <a:spLocks noChangeArrowheads="1"/>
          </p:cNvSpPr>
          <p:nvPr/>
        </p:nvSpPr>
        <p:spPr bwMode="auto">
          <a:xfrm>
            <a:off x="5955037" y="5631631"/>
            <a:ext cx="633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err="1" smtClean="0">
                <a:ln>
                  <a:noFill/>
                </a:ln>
                <a:solidFill>
                  <a:srgbClr val="000000"/>
                </a:solidFill>
                <a:effectLst/>
                <a:latin typeface="Arial" pitchFamily="34" charset="0"/>
                <a:cs typeface="Arial" pitchFamily="34" charset="0"/>
              </a:rPr>
              <a:t>Equilibrium</a:t>
            </a:r>
            <a:endParaRPr kumimoji="0" lang="nb-NO"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nb-NO" sz="1000" dirty="0" err="1" smtClean="0">
                <a:solidFill>
                  <a:srgbClr val="000000"/>
                </a:solidFill>
                <a:latin typeface="Arial" pitchFamily="34" charset="0"/>
                <a:cs typeface="Arial" pitchFamily="34" charset="0"/>
              </a:rPr>
              <a:t>model</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Rectangle 14"/>
          <p:cNvSpPr>
            <a:spLocks noChangeArrowheads="1"/>
          </p:cNvSpPr>
          <p:nvPr/>
        </p:nvSpPr>
        <p:spPr bwMode="auto">
          <a:xfrm>
            <a:off x="5306965" y="5631631"/>
            <a:ext cx="469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rgbClr val="000000"/>
                </a:solidFill>
                <a:effectLst/>
                <a:latin typeface="Arial" pitchFamily="34" charset="0"/>
                <a:cs typeface="Arial" pitchFamily="34" charset="0"/>
              </a:rPr>
              <a:t>Energy-</a:t>
            </a:r>
          </a:p>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rgbClr val="000000"/>
                </a:solidFill>
                <a:effectLst/>
                <a:latin typeface="Arial" pitchFamily="34" charset="0"/>
                <a:cs typeface="Arial" pitchFamily="34" charset="0"/>
              </a:rPr>
              <a:t>systems</a:t>
            </a:r>
          </a:p>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err="1" smtClean="0">
                <a:ln>
                  <a:noFill/>
                </a:ln>
                <a:solidFill>
                  <a:srgbClr val="000000"/>
                </a:solidFill>
                <a:effectLst/>
                <a:latin typeface="Arial" pitchFamily="34" charset="0"/>
                <a:cs typeface="Arial" pitchFamily="34" charset="0"/>
              </a:rPr>
              <a:t>model</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6" name="Group 63"/>
          <p:cNvGrpSpPr>
            <a:grpSpLocks noChangeAspect="1"/>
          </p:cNvGrpSpPr>
          <p:nvPr/>
        </p:nvGrpSpPr>
        <p:grpSpPr bwMode="auto">
          <a:xfrm>
            <a:off x="6654800" y="2130425"/>
            <a:ext cx="847725" cy="3819525"/>
            <a:chOff x="4192" y="1342"/>
            <a:chExt cx="534" cy="2406"/>
          </a:xfrm>
        </p:grpSpPr>
        <p:sp>
          <p:nvSpPr>
            <p:cNvPr id="37" name="AutoShape 62"/>
            <p:cNvSpPr>
              <a:spLocks noChangeAspect="1" noChangeArrowheads="1" noTextEdit="1"/>
            </p:cNvSpPr>
            <p:nvPr/>
          </p:nvSpPr>
          <p:spPr bwMode="auto">
            <a:xfrm>
              <a:off x="4192" y="1342"/>
              <a:ext cx="534"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8" name="Rectangle 64"/>
            <p:cNvSpPr>
              <a:spLocks noChangeArrowheads="1"/>
            </p:cNvSpPr>
            <p:nvPr/>
          </p:nvSpPr>
          <p:spPr bwMode="auto">
            <a:xfrm>
              <a:off x="4354" y="1354"/>
              <a:ext cx="25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Arial" pitchFamily="34" charset="0"/>
                  <a:cs typeface="Arial" pitchFamily="34" charset="0"/>
                </a:rPr>
                <a:t>2050</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66"/>
            <p:cNvSpPr>
              <a:spLocks noChangeArrowheads="1"/>
            </p:cNvSpPr>
            <p:nvPr/>
          </p:nvSpPr>
          <p:spPr bwMode="auto">
            <a:xfrm>
              <a:off x="4354" y="1772"/>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smtClean="0">
                  <a:ln>
                    <a:noFill/>
                  </a:ln>
                  <a:solidFill>
                    <a:srgbClr val="000000"/>
                  </a:solidFill>
                  <a:effectLst/>
                  <a:latin typeface="Arial" pitchFamily="34" charset="0"/>
                  <a:cs typeface="Arial" pitchFamily="34" charset="0"/>
                </a:rPr>
                <a:t>2040</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Freeform 69"/>
            <p:cNvSpPr>
              <a:spLocks noEditPoints="1"/>
            </p:cNvSpPr>
            <p:nvPr/>
          </p:nvSpPr>
          <p:spPr bwMode="auto">
            <a:xfrm>
              <a:off x="4437" y="1473"/>
              <a:ext cx="63" cy="324"/>
            </a:xfrm>
            <a:custGeom>
              <a:avLst/>
              <a:gdLst>
                <a:gd name="T0" fmla="*/ 91 w 168"/>
                <a:gd name="T1" fmla="*/ 2929 h 2929"/>
                <a:gd name="T2" fmla="*/ 76 w 168"/>
                <a:gd name="T3" fmla="*/ 16 h 2929"/>
                <a:gd name="T4" fmla="*/ 92 w 168"/>
                <a:gd name="T5" fmla="*/ 16 h 2929"/>
                <a:gd name="T6" fmla="*/ 107 w 168"/>
                <a:gd name="T7" fmla="*/ 2928 h 2929"/>
                <a:gd name="T8" fmla="*/ 91 w 168"/>
                <a:gd name="T9" fmla="*/ 2929 h 2929"/>
                <a:gd name="T10" fmla="*/ 3 w 168"/>
                <a:gd name="T11" fmla="*/ 141 h 2929"/>
                <a:gd name="T12" fmla="*/ 83 w 168"/>
                <a:gd name="T13" fmla="*/ 0 h 2929"/>
                <a:gd name="T14" fmla="*/ 166 w 168"/>
                <a:gd name="T15" fmla="*/ 140 h 2929"/>
                <a:gd name="T16" fmla="*/ 163 w 168"/>
                <a:gd name="T17" fmla="*/ 151 h 2929"/>
                <a:gd name="T18" fmla="*/ 152 w 168"/>
                <a:gd name="T19" fmla="*/ 148 h 2929"/>
                <a:gd name="T20" fmla="*/ 77 w 168"/>
                <a:gd name="T21" fmla="*/ 20 h 2929"/>
                <a:gd name="T22" fmla="*/ 90 w 168"/>
                <a:gd name="T23" fmla="*/ 20 h 2929"/>
                <a:gd name="T24" fmla="*/ 16 w 168"/>
                <a:gd name="T25" fmla="*/ 149 h 2929"/>
                <a:gd name="T26" fmla="*/ 6 w 168"/>
                <a:gd name="T27" fmla="*/ 152 h 2929"/>
                <a:gd name="T28" fmla="*/ 3 w 168"/>
                <a:gd name="T29" fmla="*/ 141 h 2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2929">
                  <a:moveTo>
                    <a:pt x="91" y="2929"/>
                  </a:moveTo>
                  <a:lnTo>
                    <a:pt x="76" y="16"/>
                  </a:lnTo>
                  <a:lnTo>
                    <a:pt x="92" y="16"/>
                  </a:lnTo>
                  <a:lnTo>
                    <a:pt x="107" y="2928"/>
                  </a:lnTo>
                  <a:lnTo>
                    <a:pt x="91" y="2929"/>
                  </a:lnTo>
                  <a:close/>
                  <a:moveTo>
                    <a:pt x="3" y="141"/>
                  </a:moveTo>
                  <a:lnTo>
                    <a:pt x="83" y="0"/>
                  </a:lnTo>
                  <a:lnTo>
                    <a:pt x="166" y="140"/>
                  </a:lnTo>
                  <a:cubicBezTo>
                    <a:pt x="168" y="144"/>
                    <a:pt x="167" y="149"/>
                    <a:pt x="163" y="151"/>
                  </a:cubicBezTo>
                  <a:cubicBezTo>
                    <a:pt x="159" y="153"/>
                    <a:pt x="154" y="152"/>
                    <a:pt x="152" y="148"/>
                  </a:cubicBezTo>
                  <a:lnTo>
                    <a:pt x="77" y="20"/>
                  </a:lnTo>
                  <a:lnTo>
                    <a:pt x="90" y="20"/>
                  </a:lnTo>
                  <a:lnTo>
                    <a:pt x="16" y="149"/>
                  </a:lnTo>
                  <a:cubicBezTo>
                    <a:pt x="14" y="153"/>
                    <a:pt x="9" y="154"/>
                    <a:pt x="6" y="152"/>
                  </a:cubicBezTo>
                  <a:cubicBezTo>
                    <a:pt x="2" y="150"/>
                    <a:pt x="0" y="145"/>
                    <a:pt x="3" y="141"/>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grpSp>
        <p:nvGrpSpPr>
          <p:cNvPr id="44" name="Group 72"/>
          <p:cNvGrpSpPr>
            <a:grpSpLocks noChangeAspect="1"/>
          </p:cNvGrpSpPr>
          <p:nvPr/>
        </p:nvGrpSpPr>
        <p:grpSpPr bwMode="auto">
          <a:xfrm>
            <a:off x="7375525" y="2130425"/>
            <a:ext cx="847725" cy="3819525"/>
            <a:chOff x="4646" y="1342"/>
            <a:chExt cx="534" cy="2406"/>
          </a:xfrm>
        </p:grpSpPr>
        <p:sp>
          <p:nvSpPr>
            <p:cNvPr id="45" name="AutoShape 71"/>
            <p:cNvSpPr>
              <a:spLocks noChangeAspect="1" noChangeArrowheads="1" noTextEdit="1"/>
            </p:cNvSpPr>
            <p:nvPr/>
          </p:nvSpPr>
          <p:spPr bwMode="auto">
            <a:xfrm>
              <a:off x="4646" y="1342"/>
              <a:ext cx="534"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46" name="Rectangle 73"/>
            <p:cNvSpPr>
              <a:spLocks noChangeArrowheads="1"/>
            </p:cNvSpPr>
            <p:nvPr/>
          </p:nvSpPr>
          <p:spPr bwMode="auto">
            <a:xfrm>
              <a:off x="4808" y="1364"/>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rgbClr val="000000"/>
                  </a:solidFill>
                  <a:effectLst/>
                  <a:latin typeface="Arial" pitchFamily="34" charset="0"/>
                  <a:cs typeface="Arial" pitchFamily="34" charset="0"/>
                </a:rPr>
                <a:t>2050</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95" name="Rectangle 14"/>
          <p:cNvSpPr>
            <a:spLocks noChangeArrowheads="1"/>
          </p:cNvSpPr>
          <p:nvPr/>
        </p:nvSpPr>
        <p:spPr bwMode="auto">
          <a:xfrm>
            <a:off x="7539213" y="5661248"/>
            <a:ext cx="633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err="1" smtClean="0">
                <a:ln>
                  <a:noFill/>
                </a:ln>
                <a:solidFill>
                  <a:srgbClr val="000000"/>
                </a:solidFill>
                <a:effectLst/>
                <a:latin typeface="Arial" pitchFamily="34" charset="0"/>
                <a:cs typeface="Arial" pitchFamily="34" charset="0"/>
              </a:rPr>
              <a:t>Equilibrium</a:t>
            </a:r>
            <a:endParaRPr kumimoji="0" lang="nb-NO"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nb-NO" sz="1000" dirty="0" err="1" smtClean="0">
                <a:solidFill>
                  <a:srgbClr val="000000"/>
                </a:solidFill>
                <a:latin typeface="Arial" pitchFamily="34" charset="0"/>
                <a:cs typeface="Arial" pitchFamily="34" charset="0"/>
              </a:rPr>
              <a:t>model</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6" name="Rectangle 14"/>
          <p:cNvSpPr>
            <a:spLocks noChangeArrowheads="1"/>
          </p:cNvSpPr>
          <p:nvPr/>
        </p:nvSpPr>
        <p:spPr bwMode="auto">
          <a:xfrm>
            <a:off x="6891141" y="5661248"/>
            <a:ext cx="469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rgbClr val="000000"/>
                </a:solidFill>
                <a:effectLst/>
                <a:latin typeface="Arial" pitchFamily="34" charset="0"/>
                <a:cs typeface="Arial" pitchFamily="34" charset="0"/>
              </a:rPr>
              <a:t>Energy-</a:t>
            </a:r>
          </a:p>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rgbClr val="000000"/>
                </a:solidFill>
                <a:effectLst/>
                <a:latin typeface="Arial" pitchFamily="34" charset="0"/>
                <a:cs typeface="Arial" pitchFamily="34" charset="0"/>
              </a:rPr>
              <a:t>systems</a:t>
            </a:r>
          </a:p>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err="1" smtClean="0">
                <a:ln>
                  <a:noFill/>
                </a:ln>
                <a:solidFill>
                  <a:srgbClr val="000000"/>
                </a:solidFill>
                <a:effectLst/>
                <a:latin typeface="Arial" pitchFamily="34" charset="0"/>
                <a:cs typeface="Arial" pitchFamily="34" charset="0"/>
              </a:rPr>
              <a:t>model</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934191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A333CFD3-7900-4DDF-8F91-05CA1D842E1D}" type="slidenum">
              <a:rPr lang="nb-NO" smtClean="0"/>
              <a:pPr/>
              <a:t>24</a:t>
            </a:fld>
            <a:endParaRPr lang="nb-NO"/>
          </a:p>
        </p:txBody>
      </p:sp>
      <p:sp>
        <p:nvSpPr>
          <p:cNvPr id="4" name="Skråkant 3"/>
          <p:cNvSpPr/>
          <p:nvPr/>
        </p:nvSpPr>
        <p:spPr>
          <a:xfrm>
            <a:off x="899592" y="2240868"/>
            <a:ext cx="2304256" cy="1332148"/>
          </a:xfrm>
          <a:prstGeom prst="beve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TIMES</a:t>
            </a:r>
            <a:endParaRPr lang="nb-NO" dirty="0"/>
          </a:p>
        </p:txBody>
      </p:sp>
      <p:sp>
        <p:nvSpPr>
          <p:cNvPr id="5" name="Skråkant 4"/>
          <p:cNvSpPr/>
          <p:nvPr/>
        </p:nvSpPr>
        <p:spPr>
          <a:xfrm>
            <a:off x="5508104" y="2240868"/>
            <a:ext cx="2304256" cy="1332148"/>
          </a:xfrm>
          <a:prstGeom prst="bevel">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solidFill>
                  <a:schemeClr val="tx1"/>
                </a:solidFill>
              </a:rPr>
              <a:t>CGE</a:t>
            </a:r>
            <a:endParaRPr lang="nb-NO" dirty="0">
              <a:solidFill>
                <a:schemeClr val="tx1"/>
              </a:solidFill>
            </a:endParaRPr>
          </a:p>
        </p:txBody>
      </p:sp>
      <p:sp>
        <p:nvSpPr>
          <p:cNvPr id="3" name="Pil mot venstre og høyre 2"/>
          <p:cNvSpPr/>
          <p:nvPr/>
        </p:nvSpPr>
        <p:spPr>
          <a:xfrm>
            <a:off x="3563888" y="2564904"/>
            <a:ext cx="1584176" cy="72008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Linking</a:t>
            </a:r>
            <a:endParaRPr lang="nb-NO" dirty="0"/>
          </a:p>
        </p:txBody>
      </p:sp>
      <p:sp>
        <p:nvSpPr>
          <p:cNvPr id="11" name="Skråkant 10"/>
          <p:cNvSpPr/>
          <p:nvPr/>
        </p:nvSpPr>
        <p:spPr>
          <a:xfrm>
            <a:off x="5500464" y="2233352"/>
            <a:ext cx="2304256" cy="1332148"/>
          </a:xfrm>
          <a:prstGeom prst="bevel">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b="1" i="1" dirty="0" smtClean="0">
                <a:solidFill>
                  <a:schemeClr val="tx1"/>
                </a:solidFill>
              </a:rPr>
              <a:t>S</a:t>
            </a:r>
            <a:r>
              <a:rPr lang="nb-NO" dirty="0" smtClean="0">
                <a:solidFill>
                  <a:schemeClr val="tx1"/>
                </a:solidFill>
              </a:rPr>
              <a:t>CGE</a:t>
            </a:r>
            <a:endParaRPr lang="nb-NO" dirty="0">
              <a:solidFill>
                <a:schemeClr val="tx1"/>
              </a:solidFill>
            </a:endParaRPr>
          </a:p>
        </p:txBody>
      </p:sp>
      <p:sp>
        <p:nvSpPr>
          <p:cNvPr id="12" name="Tittel 1"/>
          <p:cNvSpPr txBox="1">
            <a:spLocks/>
          </p:cNvSpPr>
          <p:nvPr/>
        </p:nvSpPr>
        <p:spPr>
          <a:xfrm>
            <a:off x="655624" y="341784"/>
            <a:ext cx="7778580" cy="1143000"/>
          </a:xfrm>
          <a:prstGeom prst="rect">
            <a:avLst/>
          </a:prstGeom>
        </p:spPr>
        <p:txBody>
          <a:bodyPr/>
          <a:lstStyle>
            <a:lvl1pPr algn="l" defTabSz="914400" rtl="0" eaLnBrk="1" latinLnBrk="0" hangingPunct="1">
              <a:spcBef>
                <a:spcPct val="0"/>
              </a:spcBef>
              <a:buNone/>
              <a:defRPr sz="2800" b="1" kern="1200" cap="none" baseline="0">
                <a:solidFill>
                  <a:srgbClr val="414042"/>
                </a:solidFill>
                <a:latin typeface="+mj-lt"/>
                <a:ea typeface="+mj-ea"/>
                <a:cs typeface="+mj-cs"/>
              </a:defRPr>
            </a:lvl1pPr>
          </a:lstStyle>
          <a:p>
            <a:r>
              <a:rPr lang="nb-NO" dirty="0" smtClean="0">
                <a:solidFill>
                  <a:srgbClr val="00B0F0"/>
                </a:solidFill>
              </a:rPr>
              <a:t>To do…</a:t>
            </a:r>
            <a:endParaRPr lang="nb-NO" dirty="0">
              <a:solidFill>
                <a:srgbClr val="00B0F0"/>
              </a:solidFill>
            </a:endParaRPr>
          </a:p>
        </p:txBody>
      </p:sp>
      <p:sp>
        <p:nvSpPr>
          <p:cNvPr id="13" name="Rektangel 12"/>
          <p:cNvSpPr/>
          <p:nvPr/>
        </p:nvSpPr>
        <p:spPr>
          <a:xfrm>
            <a:off x="827584" y="4471952"/>
            <a:ext cx="7704856" cy="1723549"/>
          </a:xfrm>
          <a:prstGeom prst="rect">
            <a:avLst/>
          </a:prstGeom>
        </p:spPr>
        <p:txBody>
          <a:bodyPr wrap="square">
            <a:spAutoFit/>
          </a:bodyPr>
          <a:lstStyle/>
          <a:p>
            <a:pPr>
              <a:spcBef>
                <a:spcPts val="1200"/>
              </a:spcBef>
            </a:pPr>
            <a:r>
              <a:rPr lang="en-US" sz="2400" dirty="0"/>
              <a:t>"Spatial" versus "multiregional</a:t>
            </a:r>
            <a:r>
              <a:rPr lang="en-US" sz="2400" dirty="0" smtClean="0"/>
              <a:t>"</a:t>
            </a:r>
          </a:p>
          <a:p>
            <a:pPr>
              <a:spcBef>
                <a:spcPts val="1200"/>
              </a:spcBef>
            </a:pPr>
            <a:r>
              <a:rPr lang="en-US" dirty="0" smtClean="0"/>
              <a:t>  </a:t>
            </a:r>
            <a:r>
              <a:rPr lang="en-US" dirty="0">
                <a:sym typeface="Wingdings" panose="05000000000000000000" pitchFamily="2" charset="2"/>
              </a:rPr>
              <a:t> </a:t>
            </a:r>
            <a:r>
              <a:rPr lang="en-US" dirty="0"/>
              <a:t>Introduction of New Economic Geography (NEG) elements, such as </a:t>
            </a:r>
          </a:p>
          <a:p>
            <a:pPr lvl="1">
              <a:spcAft>
                <a:spcPts val="0"/>
              </a:spcAft>
              <a:buFontTx/>
              <a:buChar char="-"/>
            </a:pPr>
            <a:r>
              <a:rPr lang="en-US" dirty="0"/>
              <a:t>increasing returns to scale</a:t>
            </a:r>
          </a:p>
          <a:p>
            <a:pPr lvl="1">
              <a:spcAft>
                <a:spcPts val="0"/>
              </a:spcAft>
              <a:buFontTx/>
              <a:buChar char="-"/>
            </a:pPr>
            <a:r>
              <a:rPr lang="en-US" dirty="0"/>
              <a:t>transport costs</a:t>
            </a:r>
          </a:p>
          <a:p>
            <a:pPr lvl="1">
              <a:spcAft>
                <a:spcPts val="0"/>
              </a:spcAft>
              <a:buFontTx/>
              <a:buChar char="-"/>
            </a:pPr>
            <a:r>
              <a:rPr lang="en-US" dirty="0"/>
              <a:t>labor mobility</a:t>
            </a:r>
            <a:endParaRPr lang="nb-NO" dirty="0"/>
          </a:p>
        </p:txBody>
      </p:sp>
    </p:spTree>
    <p:extLst>
      <p:ext uri="{BB962C8B-B14F-4D97-AF65-F5344CB8AC3E}">
        <p14:creationId xmlns:p14="http://schemas.microsoft.com/office/powerpoint/2010/main" val="320346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5624" y="-459432"/>
            <a:ext cx="7778580" cy="1143000"/>
          </a:xfrm>
        </p:spPr>
        <p:txBody>
          <a:bodyPr/>
          <a:lstStyle/>
          <a:p>
            <a:r>
              <a:rPr lang="nb-NO" dirty="0" err="1" smtClean="0">
                <a:solidFill>
                  <a:srgbClr val="0070C0"/>
                </a:solidFill>
              </a:rPr>
              <a:t>Experiences</a:t>
            </a:r>
            <a:endParaRPr lang="nb-NO" dirty="0">
              <a:solidFill>
                <a:srgbClr val="0070C0"/>
              </a:solidFill>
            </a:endParaRP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3847005418"/>
              </p:ext>
            </p:extLst>
          </p:nvPr>
        </p:nvGraphicFramePr>
        <p:xfrm>
          <a:off x="395536" y="908720"/>
          <a:ext cx="8496944" cy="5472604"/>
        </p:xfrm>
        <a:graphic>
          <a:graphicData uri="http://schemas.openxmlformats.org/drawingml/2006/table">
            <a:tbl>
              <a:tblPr firstRow="1" bandRow="1">
                <a:tableStyleId>{5C22544A-7EE6-4342-B048-85BDC9FD1C3A}</a:tableStyleId>
              </a:tblPr>
              <a:tblGrid>
                <a:gridCol w="1944216"/>
                <a:gridCol w="2736304"/>
                <a:gridCol w="2952328"/>
                <a:gridCol w="864096"/>
              </a:tblGrid>
              <a:tr h="679168">
                <a:tc>
                  <a:txBody>
                    <a:bodyPr/>
                    <a:lstStyle/>
                    <a:p>
                      <a:r>
                        <a:rPr lang="nb-NO" dirty="0" err="1" smtClean="0"/>
                        <a:t>Linked</a:t>
                      </a:r>
                      <a:r>
                        <a:rPr lang="nb-NO" dirty="0" smtClean="0"/>
                        <a:t> </a:t>
                      </a:r>
                      <a:r>
                        <a:rPr lang="nb-NO" dirty="0" err="1" smtClean="0"/>
                        <a:t>models</a:t>
                      </a:r>
                      <a:endParaRPr lang="nb-NO" dirty="0"/>
                    </a:p>
                  </a:txBody>
                  <a:tcPr/>
                </a:tc>
                <a:tc>
                  <a:txBody>
                    <a:bodyPr/>
                    <a:lstStyle/>
                    <a:p>
                      <a:r>
                        <a:rPr lang="nb-NO" dirty="0" smtClean="0"/>
                        <a:t>From </a:t>
                      </a:r>
                      <a:r>
                        <a:rPr lang="nb-NO" dirty="0" err="1" smtClean="0"/>
                        <a:t>energy</a:t>
                      </a:r>
                      <a:r>
                        <a:rPr lang="nb-NO" dirty="0" smtClean="0"/>
                        <a:t> systems </a:t>
                      </a:r>
                      <a:r>
                        <a:rPr lang="nb-NO" dirty="0" err="1" smtClean="0"/>
                        <a:t>model</a:t>
                      </a:r>
                      <a:endParaRPr lang="nb-NO" dirty="0"/>
                    </a:p>
                  </a:txBody>
                  <a:tcPr/>
                </a:tc>
                <a:tc>
                  <a:txBody>
                    <a:bodyPr/>
                    <a:lstStyle/>
                    <a:p>
                      <a:r>
                        <a:rPr lang="nb-NO" dirty="0" smtClean="0"/>
                        <a:t>From </a:t>
                      </a:r>
                      <a:r>
                        <a:rPr lang="nb-NO" dirty="0" err="1" smtClean="0"/>
                        <a:t>macroeconomic</a:t>
                      </a:r>
                      <a:r>
                        <a:rPr lang="nb-NO" baseline="0" dirty="0" smtClean="0"/>
                        <a:t> </a:t>
                      </a:r>
                      <a:r>
                        <a:rPr lang="nb-NO" baseline="0" dirty="0" err="1" smtClean="0"/>
                        <a:t>model</a:t>
                      </a:r>
                      <a:endParaRPr lang="nb-NO" dirty="0"/>
                    </a:p>
                  </a:txBody>
                  <a:tcPr/>
                </a:tc>
                <a:tc>
                  <a:txBody>
                    <a:bodyPr/>
                    <a:lstStyle/>
                    <a:p>
                      <a:r>
                        <a:rPr lang="nb-NO" dirty="0" smtClean="0"/>
                        <a:t>Link</a:t>
                      </a:r>
                      <a:r>
                        <a:rPr lang="nb-NO" baseline="0" dirty="0" smtClean="0"/>
                        <a:t> type</a:t>
                      </a:r>
                      <a:endParaRPr lang="nb-NO" dirty="0"/>
                    </a:p>
                  </a:txBody>
                  <a:tcPr/>
                </a:tc>
              </a:tr>
              <a:tr h="549802">
                <a:tc>
                  <a:txBody>
                    <a:bodyPr/>
                    <a:lstStyle/>
                    <a:p>
                      <a:r>
                        <a:rPr lang="nb-NO" sz="1400" dirty="0" smtClean="0"/>
                        <a:t>MARKAL-MACRO (1992)</a:t>
                      </a:r>
                      <a:endParaRPr lang="nb-NO" sz="1400" dirty="0"/>
                    </a:p>
                  </a:txBody>
                  <a:tcPr/>
                </a:tc>
                <a:tc>
                  <a:txBody>
                    <a:bodyPr/>
                    <a:lstStyle/>
                    <a:p>
                      <a:r>
                        <a:rPr lang="nb-NO" sz="1400" dirty="0" smtClean="0"/>
                        <a:t>Energy </a:t>
                      </a:r>
                      <a:r>
                        <a:rPr lang="nb-NO" sz="1400" dirty="0" err="1" smtClean="0"/>
                        <a:t>costs</a:t>
                      </a:r>
                      <a:endParaRPr lang="nb-NO" sz="1400" dirty="0"/>
                    </a:p>
                  </a:txBody>
                  <a:tcPr/>
                </a:tc>
                <a:tc>
                  <a:txBody>
                    <a:bodyPr/>
                    <a:lstStyle/>
                    <a:p>
                      <a:r>
                        <a:rPr lang="nb-NO" sz="1400" dirty="0" smtClean="0"/>
                        <a:t>Energy </a:t>
                      </a:r>
                      <a:r>
                        <a:rPr lang="nb-NO" sz="1400" dirty="0" err="1" smtClean="0"/>
                        <a:t>demand</a:t>
                      </a:r>
                      <a:endParaRPr lang="nb-NO" sz="1400" dirty="0"/>
                    </a:p>
                  </a:txBody>
                  <a:tcPr/>
                </a:tc>
                <a:tc>
                  <a:txBody>
                    <a:bodyPr/>
                    <a:lstStyle/>
                    <a:p>
                      <a:r>
                        <a:rPr lang="nb-NO" sz="1400" dirty="0" smtClean="0"/>
                        <a:t>Hard</a:t>
                      </a:r>
                      <a:endParaRPr lang="nb-NO" sz="1400" dirty="0"/>
                    </a:p>
                  </a:txBody>
                  <a:tcPr/>
                </a:tc>
              </a:tr>
              <a:tr h="549802">
                <a:tc>
                  <a:txBody>
                    <a:bodyPr/>
                    <a:lstStyle/>
                    <a:p>
                      <a:r>
                        <a:rPr lang="nb-NO" sz="1400" dirty="0" smtClean="0"/>
                        <a:t>MARKAL</a:t>
                      </a:r>
                      <a:r>
                        <a:rPr lang="nb-NO" sz="1400" baseline="0" dirty="0" smtClean="0"/>
                        <a:t> – MSG (1996)</a:t>
                      </a:r>
                      <a:endParaRPr lang="nb-NO" sz="1400" dirty="0"/>
                    </a:p>
                  </a:txBody>
                  <a:tcPr/>
                </a:tc>
                <a:tc>
                  <a:txBody>
                    <a:bodyPr/>
                    <a:lstStyle/>
                    <a:p>
                      <a:r>
                        <a:rPr lang="nb-NO" sz="1400" dirty="0" smtClean="0"/>
                        <a:t>Energy mix</a:t>
                      </a:r>
                      <a:endParaRPr lang="nb-NO" sz="1400" dirty="0"/>
                    </a:p>
                  </a:txBody>
                  <a:tcPr/>
                </a:tc>
                <a:tc>
                  <a:txBody>
                    <a:bodyPr/>
                    <a:lstStyle/>
                    <a:p>
                      <a:r>
                        <a:rPr lang="nb-NO" sz="1400" dirty="0" smtClean="0"/>
                        <a:t>E</a:t>
                      </a:r>
                      <a:r>
                        <a:rPr lang="nb-NO" sz="1400" baseline="0" dirty="0" smtClean="0"/>
                        <a:t>nergy </a:t>
                      </a:r>
                      <a:r>
                        <a:rPr lang="nb-NO" sz="1400" baseline="0" dirty="0" err="1" smtClean="0"/>
                        <a:t>demand</a:t>
                      </a:r>
                      <a:r>
                        <a:rPr lang="nb-NO" sz="1400" baseline="0" dirty="0" smtClean="0"/>
                        <a:t> (</a:t>
                      </a:r>
                      <a:r>
                        <a:rPr lang="nb-NO" sz="1400" baseline="0" dirty="0" err="1" smtClean="0"/>
                        <a:t>useful</a:t>
                      </a:r>
                      <a:r>
                        <a:rPr lang="nb-NO" sz="1400" baseline="0" dirty="0" smtClean="0"/>
                        <a:t> </a:t>
                      </a:r>
                      <a:r>
                        <a:rPr lang="nb-NO" sz="1400" baseline="0" dirty="0" err="1" smtClean="0"/>
                        <a:t>energy</a:t>
                      </a:r>
                      <a:r>
                        <a:rPr lang="nb-NO" sz="1400" baseline="0" dirty="0" smtClean="0"/>
                        <a:t>)</a:t>
                      </a:r>
                      <a:endParaRPr lang="nb-NO" sz="1400" dirty="0"/>
                    </a:p>
                  </a:txBody>
                  <a:tcPr/>
                </a:tc>
                <a:tc>
                  <a:txBody>
                    <a:bodyPr/>
                    <a:lstStyle/>
                    <a:p>
                      <a:r>
                        <a:rPr lang="nb-NO" sz="1400" dirty="0" smtClean="0"/>
                        <a:t>Soft</a:t>
                      </a:r>
                      <a:endParaRPr lang="nb-NO" sz="1400" dirty="0"/>
                    </a:p>
                  </a:txBody>
                  <a:tcPr/>
                </a:tc>
              </a:tr>
              <a:tr h="718432">
                <a:tc>
                  <a:txBody>
                    <a:bodyPr/>
                    <a:lstStyle/>
                    <a:p>
                      <a:r>
                        <a:rPr lang="nb-NO" sz="1400" dirty="0" smtClean="0"/>
                        <a:t>MARKAL – MSG (2011)</a:t>
                      </a:r>
                      <a:endParaRPr lang="nb-NO" sz="1400" dirty="0"/>
                    </a:p>
                  </a:txBody>
                  <a:tcPr/>
                </a:tc>
                <a:tc>
                  <a:txBody>
                    <a:bodyPr/>
                    <a:lstStyle/>
                    <a:p>
                      <a:r>
                        <a:rPr lang="nb-NO" sz="1400" dirty="0" smtClean="0"/>
                        <a:t>Energy mix </a:t>
                      </a:r>
                    </a:p>
                    <a:p>
                      <a:r>
                        <a:rPr lang="nb-NO" sz="1400" dirty="0" err="1" smtClean="0"/>
                        <a:t>Electricity</a:t>
                      </a:r>
                      <a:r>
                        <a:rPr lang="nb-NO" sz="1400" dirty="0" smtClean="0"/>
                        <a:t> </a:t>
                      </a:r>
                      <a:r>
                        <a:rPr lang="nb-NO" sz="1400" dirty="0" err="1" smtClean="0"/>
                        <a:t>price</a:t>
                      </a:r>
                      <a:r>
                        <a:rPr lang="nb-NO" sz="1400" dirty="0" smtClean="0"/>
                        <a:t>.</a:t>
                      </a:r>
                      <a:endParaRPr lang="nb-NO" sz="1400" dirty="0"/>
                    </a:p>
                  </a:txBody>
                  <a:tcPr/>
                </a:tc>
                <a:tc>
                  <a:txBody>
                    <a:bodyPr/>
                    <a:lstStyle/>
                    <a:p>
                      <a:r>
                        <a:rPr lang="nb-NO" sz="1400" dirty="0" smtClean="0"/>
                        <a:t>Energy </a:t>
                      </a:r>
                      <a:r>
                        <a:rPr lang="nb-NO" sz="1400" dirty="0" err="1" smtClean="0"/>
                        <a:t>demand</a:t>
                      </a:r>
                      <a:r>
                        <a:rPr lang="nb-NO" sz="1400" dirty="0" smtClean="0"/>
                        <a:t> (</a:t>
                      </a:r>
                      <a:r>
                        <a:rPr lang="nb-NO" sz="1400" dirty="0" err="1" smtClean="0"/>
                        <a:t>energy</a:t>
                      </a:r>
                      <a:r>
                        <a:rPr lang="nb-NO" sz="1400" dirty="0" smtClean="0"/>
                        <a:t> services) Initial </a:t>
                      </a:r>
                      <a:r>
                        <a:rPr lang="nb-NO" sz="1400" dirty="0" err="1" smtClean="0"/>
                        <a:t>electricity</a:t>
                      </a:r>
                      <a:r>
                        <a:rPr lang="nb-NO" sz="1400" baseline="0" dirty="0" smtClean="0"/>
                        <a:t> </a:t>
                      </a:r>
                      <a:r>
                        <a:rPr lang="nb-NO" sz="1400" baseline="0" dirty="0" err="1" smtClean="0"/>
                        <a:t>production</a:t>
                      </a:r>
                      <a:r>
                        <a:rPr lang="nb-NO" sz="1400" baseline="0" dirty="0" smtClean="0"/>
                        <a:t>.</a:t>
                      </a:r>
                      <a:endParaRPr lang="nb-NO" sz="1400" dirty="0"/>
                    </a:p>
                  </a:txBody>
                  <a:tcPr/>
                </a:tc>
                <a:tc>
                  <a:txBody>
                    <a:bodyPr/>
                    <a:lstStyle/>
                    <a:p>
                      <a:r>
                        <a:rPr lang="nb-NO" sz="1400" dirty="0" smtClean="0"/>
                        <a:t>Soft</a:t>
                      </a:r>
                      <a:endParaRPr lang="nb-NO" sz="1400" dirty="0"/>
                    </a:p>
                  </a:txBody>
                  <a:tcPr/>
                </a:tc>
              </a:tr>
              <a:tr h="549802">
                <a:tc>
                  <a:txBody>
                    <a:bodyPr/>
                    <a:lstStyle/>
                    <a:p>
                      <a:r>
                        <a:rPr lang="nb-NO" sz="1400" dirty="0" smtClean="0"/>
                        <a:t>MARKAL – MSG (2012)</a:t>
                      </a:r>
                      <a:endParaRPr lang="nb-NO" sz="1400" dirty="0"/>
                    </a:p>
                  </a:txBody>
                  <a:tcPr/>
                </a:tc>
                <a:tc>
                  <a:txBody>
                    <a:bodyPr/>
                    <a:lstStyle/>
                    <a:p>
                      <a:r>
                        <a:rPr lang="nb-NO" sz="1400" dirty="0" smtClean="0"/>
                        <a:t>Technology</a:t>
                      </a:r>
                      <a:r>
                        <a:rPr lang="nb-NO" sz="1400" baseline="0" dirty="0" smtClean="0"/>
                        <a:t> </a:t>
                      </a:r>
                      <a:r>
                        <a:rPr lang="nb-NO" sz="1400" baseline="0" dirty="0" err="1" smtClean="0"/>
                        <a:t>choices</a:t>
                      </a:r>
                      <a:endParaRPr lang="nb-NO" sz="1400" dirty="0"/>
                    </a:p>
                  </a:txBody>
                  <a:tcPr/>
                </a:tc>
                <a:tc>
                  <a:txBody>
                    <a:bodyPr/>
                    <a:lstStyle/>
                    <a:p>
                      <a:r>
                        <a:rPr lang="nb-NO" sz="1400" dirty="0" smtClean="0"/>
                        <a:t>Production</a:t>
                      </a:r>
                      <a:r>
                        <a:rPr lang="nb-NO" sz="1400" baseline="0" dirty="0" smtClean="0"/>
                        <a:t> and </a:t>
                      </a:r>
                      <a:r>
                        <a:rPr lang="nb-NO" sz="1400" baseline="0" dirty="0" err="1" smtClean="0"/>
                        <a:t>consumption</a:t>
                      </a:r>
                      <a:r>
                        <a:rPr lang="nb-NO" sz="1400" baseline="0" dirty="0" smtClean="0"/>
                        <a:t> </a:t>
                      </a:r>
                      <a:r>
                        <a:rPr lang="nb-NO" sz="1400" baseline="0" dirty="0" err="1" smtClean="0"/>
                        <a:t>quantities</a:t>
                      </a:r>
                      <a:r>
                        <a:rPr lang="nb-NO" sz="1400" baseline="0" dirty="0" smtClean="0"/>
                        <a:t>.</a:t>
                      </a:r>
                      <a:endParaRPr lang="nb-NO" sz="1400" dirty="0"/>
                    </a:p>
                  </a:txBody>
                  <a:tcPr/>
                </a:tc>
                <a:tc>
                  <a:txBody>
                    <a:bodyPr/>
                    <a:lstStyle/>
                    <a:p>
                      <a:r>
                        <a:rPr lang="nb-NO" sz="1400" dirty="0" smtClean="0"/>
                        <a:t>Soft</a:t>
                      </a:r>
                      <a:endParaRPr lang="nb-NO" sz="1400" dirty="0"/>
                    </a:p>
                  </a:txBody>
                  <a:tcPr/>
                </a:tc>
              </a:tr>
              <a:tr h="549802">
                <a:tc>
                  <a:txBody>
                    <a:bodyPr/>
                    <a:lstStyle/>
                    <a:p>
                      <a:r>
                        <a:rPr lang="nb-NO" sz="1400" dirty="0" smtClean="0"/>
                        <a:t>MESSAGE–MACRO (1996)</a:t>
                      </a:r>
                      <a:endParaRPr lang="nb-NO" sz="1400" dirty="0"/>
                    </a:p>
                  </a:txBody>
                  <a:tcPr/>
                </a:tc>
                <a:tc>
                  <a:txBody>
                    <a:bodyPr/>
                    <a:lstStyle/>
                    <a:p>
                      <a:r>
                        <a:rPr lang="nb-NO" sz="1400" dirty="0" smtClean="0"/>
                        <a:t>Prices (total and marginal)</a:t>
                      </a:r>
                      <a:endParaRPr lang="nb-NO" sz="1400" dirty="0"/>
                    </a:p>
                  </a:txBody>
                  <a:tcPr/>
                </a:tc>
                <a:tc>
                  <a:txBody>
                    <a:bodyPr/>
                    <a:lstStyle/>
                    <a:p>
                      <a:r>
                        <a:rPr lang="nb-NO" sz="1400" dirty="0" smtClean="0"/>
                        <a:t>Energy </a:t>
                      </a:r>
                      <a:r>
                        <a:rPr lang="nb-NO" sz="1400" dirty="0" err="1" smtClean="0"/>
                        <a:t>demand</a:t>
                      </a:r>
                      <a:endParaRPr lang="nb-NO" sz="1400" dirty="0"/>
                    </a:p>
                  </a:txBody>
                  <a:tcPr/>
                </a:tc>
                <a:tc>
                  <a:txBody>
                    <a:bodyPr/>
                    <a:lstStyle/>
                    <a:p>
                      <a:r>
                        <a:rPr lang="nb-NO" sz="1400" dirty="0" smtClean="0"/>
                        <a:t>Soft</a:t>
                      </a:r>
                      <a:endParaRPr lang="nb-NO" sz="1400" dirty="0"/>
                    </a:p>
                  </a:txBody>
                  <a:tcPr/>
                </a:tc>
              </a:tr>
              <a:tr h="776192">
                <a:tc>
                  <a:txBody>
                    <a:bodyPr/>
                    <a:lstStyle/>
                    <a:p>
                      <a:r>
                        <a:rPr lang="nb-NO" sz="1400" dirty="0" smtClean="0"/>
                        <a:t>MESSAGE</a:t>
                      </a:r>
                      <a:r>
                        <a:rPr lang="nb-NO" sz="1400" baseline="0" dirty="0" smtClean="0"/>
                        <a:t>–MACRO (2000)</a:t>
                      </a:r>
                      <a:endParaRPr lang="nb-NO" sz="1400" dirty="0"/>
                    </a:p>
                  </a:txBody>
                  <a:tcPr/>
                </a:tc>
                <a:tc>
                  <a:txBody>
                    <a:bodyPr/>
                    <a:lstStyle/>
                    <a:p>
                      <a:r>
                        <a:rPr lang="nb-NO" sz="1400" dirty="0" smtClean="0"/>
                        <a:t>Energy </a:t>
                      </a:r>
                      <a:r>
                        <a:rPr lang="nb-NO" sz="1400" dirty="0" err="1" smtClean="0"/>
                        <a:t>shadow</a:t>
                      </a:r>
                      <a:r>
                        <a:rPr lang="nb-NO" sz="1400" dirty="0" smtClean="0"/>
                        <a:t> </a:t>
                      </a:r>
                      <a:r>
                        <a:rPr lang="nb-NO" sz="1400" dirty="0" err="1" smtClean="0"/>
                        <a:t>prices</a:t>
                      </a:r>
                      <a:endParaRPr lang="nb-NO" sz="1400" dirty="0" smtClean="0"/>
                    </a:p>
                    <a:p>
                      <a:r>
                        <a:rPr lang="nb-NO" sz="1400" dirty="0" smtClean="0"/>
                        <a:t>Energy </a:t>
                      </a:r>
                      <a:r>
                        <a:rPr lang="nb-NO" sz="1400" dirty="0" err="1" smtClean="0"/>
                        <a:t>demand</a:t>
                      </a:r>
                      <a:endParaRPr lang="nb-NO" sz="1400" dirty="0" smtClean="0"/>
                    </a:p>
                    <a:p>
                      <a:r>
                        <a:rPr lang="nb-NO" sz="1400" dirty="0" smtClean="0"/>
                        <a:t>Total </a:t>
                      </a:r>
                      <a:r>
                        <a:rPr lang="nb-NO" sz="1400" dirty="0" err="1" smtClean="0"/>
                        <a:t>energy</a:t>
                      </a:r>
                      <a:r>
                        <a:rPr lang="nb-NO" sz="1400" dirty="0" smtClean="0"/>
                        <a:t> system </a:t>
                      </a:r>
                      <a:r>
                        <a:rPr lang="nb-NO" sz="1400" dirty="0" err="1" smtClean="0"/>
                        <a:t>cost</a:t>
                      </a:r>
                      <a:endParaRPr lang="nb-NO" sz="1400" dirty="0"/>
                    </a:p>
                  </a:txBody>
                  <a:tcPr/>
                </a:tc>
                <a:tc>
                  <a:txBody>
                    <a:bodyPr/>
                    <a:lstStyle/>
                    <a:p>
                      <a:r>
                        <a:rPr lang="nb-NO" sz="1400" dirty="0" err="1" smtClean="0"/>
                        <a:t>Demand</a:t>
                      </a:r>
                      <a:r>
                        <a:rPr lang="nb-NO" sz="1400" dirty="0" smtClean="0"/>
                        <a:t> </a:t>
                      </a:r>
                      <a:r>
                        <a:rPr lang="nb-NO" sz="1400" dirty="0" err="1" smtClean="0"/>
                        <a:t>curves</a:t>
                      </a:r>
                      <a:r>
                        <a:rPr lang="nb-NO" sz="1400" dirty="0" smtClean="0"/>
                        <a:t> for </a:t>
                      </a:r>
                      <a:r>
                        <a:rPr lang="nb-NO" sz="1400" dirty="0" err="1" smtClean="0"/>
                        <a:t>electric</a:t>
                      </a:r>
                      <a:r>
                        <a:rPr lang="nb-NO" sz="1400" dirty="0" smtClean="0"/>
                        <a:t> and non-</a:t>
                      </a:r>
                      <a:r>
                        <a:rPr lang="nb-NO" sz="1400" dirty="0" err="1" smtClean="0"/>
                        <a:t>electric</a:t>
                      </a:r>
                      <a:r>
                        <a:rPr lang="nb-NO" sz="1400" dirty="0" smtClean="0"/>
                        <a:t> </a:t>
                      </a:r>
                      <a:r>
                        <a:rPr lang="nb-NO" sz="1400" dirty="0" err="1" smtClean="0"/>
                        <a:t>energy</a:t>
                      </a:r>
                      <a:endParaRPr lang="nb-NO" sz="1400" dirty="0"/>
                    </a:p>
                  </a:txBody>
                  <a:tcPr/>
                </a:tc>
                <a:tc>
                  <a:txBody>
                    <a:bodyPr/>
                    <a:lstStyle/>
                    <a:p>
                      <a:r>
                        <a:rPr lang="nb-NO" sz="1400" dirty="0" smtClean="0"/>
                        <a:t>Hard</a:t>
                      </a:r>
                      <a:endParaRPr lang="nb-NO" sz="1400" dirty="0"/>
                    </a:p>
                  </a:txBody>
                  <a:tcPr/>
                </a:tc>
              </a:tr>
              <a:tr h="549802">
                <a:tc>
                  <a:txBody>
                    <a:bodyPr/>
                    <a:lstStyle/>
                    <a:p>
                      <a:r>
                        <a:rPr lang="nb-NO" sz="1400" dirty="0" smtClean="0"/>
                        <a:t>MARKAL –EPPA (2005)</a:t>
                      </a:r>
                      <a:endParaRPr lang="nb-NO" sz="1400" dirty="0"/>
                    </a:p>
                  </a:txBody>
                  <a:tcPr/>
                </a:tc>
                <a:tc>
                  <a:txBody>
                    <a:bodyPr/>
                    <a:lstStyle/>
                    <a:p>
                      <a:r>
                        <a:rPr lang="nb-NO" sz="1400" dirty="0" err="1" smtClean="0"/>
                        <a:t>Adjustment</a:t>
                      </a:r>
                      <a:r>
                        <a:rPr lang="nb-NO" sz="1400" dirty="0" smtClean="0"/>
                        <a:t> </a:t>
                      </a:r>
                      <a:r>
                        <a:rPr lang="nb-NO" sz="1400" dirty="0" err="1" smtClean="0"/>
                        <a:t>of</a:t>
                      </a:r>
                      <a:r>
                        <a:rPr lang="nb-NO" sz="1400" dirty="0" smtClean="0"/>
                        <a:t> CES </a:t>
                      </a:r>
                      <a:r>
                        <a:rPr lang="nb-NO" sz="1400" dirty="0" err="1" smtClean="0"/>
                        <a:t>elasticities</a:t>
                      </a:r>
                      <a:r>
                        <a:rPr lang="nb-NO" sz="1400" baseline="0" dirty="0" smtClean="0"/>
                        <a:t> and AEEI</a:t>
                      </a:r>
                      <a:endParaRPr lang="nb-NO" sz="1400" dirty="0"/>
                    </a:p>
                  </a:txBody>
                  <a:tcPr/>
                </a:tc>
                <a:tc>
                  <a:txBody>
                    <a:bodyPr/>
                    <a:lstStyle/>
                    <a:p>
                      <a:r>
                        <a:rPr lang="nb-NO" sz="1400" dirty="0" smtClean="0"/>
                        <a:t>Prices, </a:t>
                      </a:r>
                      <a:r>
                        <a:rPr lang="nb-NO" sz="1400" dirty="0" err="1" smtClean="0"/>
                        <a:t>taxes</a:t>
                      </a:r>
                      <a:r>
                        <a:rPr lang="nb-NO" sz="1400" dirty="0" smtClean="0"/>
                        <a:t> and transport </a:t>
                      </a:r>
                      <a:r>
                        <a:rPr lang="nb-NO" sz="1400" dirty="0" err="1" smtClean="0"/>
                        <a:t>demand</a:t>
                      </a:r>
                      <a:endParaRPr lang="nb-NO" sz="1400" dirty="0"/>
                    </a:p>
                  </a:txBody>
                  <a:tcPr/>
                </a:tc>
                <a:tc>
                  <a:txBody>
                    <a:bodyPr/>
                    <a:lstStyle/>
                    <a:p>
                      <a:r>
                        <a:rPr lang="nb-NO" sz="1400" dirty="0" smtClean="0"/>
                        <a:t>Soft</a:t>
                      </a:r>
                      <a:endParaRPr lang="nb-NO" sz="1400" dirty="0"/>
                    </a:p>
                  </a:txBody>
                  <a:tcPr/>
                </a:tc>
              </a:tr>
              <a:tr h="549802">
                <a:tc>
                  <a:txBody>
                    <a:bodyPr/>
                    <a:lstStyle/>
                    <a:p>
                      <a:r>
                        <a:rPr lang="nb-NO" sz="1400" dirty="0" smtClean="0"/>
                        <a:t>TIMES – EMEC (2012)</a:t>
                      </a:r>
                      <a:endParaRPr lang="nb-NO" sz="1400" dirty="0"/>
                    </a:p>
                  </a:txBody>
                  <a:tcPr/>
                </a:tc>
                <a:tc>
                  <a:txBody>
                    <a:bodyPr/>
                    <a:lstStyle/>
                    <a:p>
                      <a:r>
                        <a:rPr lang="nb-NO" sz="1400" dirty="0" smtClean="0"/>
                        <a:t>Energy mix</a:t>
                      </a:r>
                      <a:r>
                        <a:rPr lang="nb-NO" sz="1400" baseline="0" dirty="0" smtClean="0"/>
                        <a:t> </a:t>
                      </a:r>
                    </a:p>
                    <a:p>
                      <a:r>
                        <a:rPr lang="nb-NO" sz="1400" baseline="0" dirty="0" smtClean="0"/>
                        <a:t>(to </a:t>
                      </a:r>
                      <a:r>
                        <a:rPr lang="nb-NO" sz="1400" baseline="0" dirty="0" err="1" smtClean="0"/>
                        <a:t>Leontief</a:t>
                      </a:r>
                      <a:r>
                        <a:rPr lang="nb-NO" sz="1400" baseline="0" dirty="0" smtClean="0"/>
                        <a:t> </a:t>
                      </a:r>
                      <a:r>
                        <a:rPr lang="nb-NO" sz="1400" baseline="0" dirty="0" err="1" smtClean="0"/>
                        <a:t>functions</a:t>
                      </a:r>
                      <a:r>
                        <a:rPr lang="nb-NO" sz="1400" baseline="0" dirty="0" smtClean="0"/>
                        <a:t>)</a:t>
                      </a:r>
                      <a:endParaRPr lang="nb-NO" sz="1400" dirty="0"/>
                    </a:p>
                  </a:txBody>
                  <a:tcPr/>
                </a:tc>
                <a:tc>
                  <a:txBody>
                    <a:bodyPr/>
                    <a:lstStyle/>
                    <a:p>
                      <a:r>
                        <a:rPr lang="nb-NO" sz="1400" dirty="0" smtClean="0"/>
                        <a:t>Energy </a:t>
                      </a:r>
                      <a:r>
                        <a:rPr lang="nb-NO" sz="1400" dirty="0" err="1" smtClean="0"/>
                        <a:t>demand</a:t>
                      </a:r>
                      <a:r>
                        <a:rPr lang="nb-NO" sz="1400" baseline="0" dirty="0" smtClean="0"/>
                        <a:t> (</a:t>
                      </a:r>
                      <a:r>
                        <a:rPr lang="nb-NO" sz="1400" baseline="0" dirty="0" err="1" smtClean="0"/>
                        <a:t>converted</a:t>
                      </a:r>
                      <a:r>
                        <a:rPr lang="nb-NO" sz="1400" baseline="0" dirty="0" smtClean="0"/>
                        <a:t> from </a:t>
                      </a:r>
                      <a:r>
                        <a:rPr lang="nb-NO" sz="1400" baseline="0" dirty="0" err="1" smtClean="0"/>
                        <a:t>monetary</a:t>
                      </a:r>
                      <a:r>
                        <a:rPr lang="nb-NO" sz="1400" baseline="0" dirty="0" smtClean="0"/>
                        <a:t> units)</a:t>
                      </a:r>
                      <a:endParaRPr lang="nb-NO" sz="1400" dirty="0"/>
                    </a:p>
                  </a:txBody>
                  <a:tcPr/>
                </a:tc>
                <a:tc>
                  <a:txBody>
                    <a:bodyPr/>
                    <a:lstStyle/>
                    <a:p>
                      <a:r>
                        <a:rPr lang="nb-NO" sz="1400" dirty="0" smtClean="0"/>
                        <a:t>Soft</a:t>
                      </a:r>
                      <a:endParaRPr lang="nb-NO" sz="1400" dirty="0"/>
                    </a:p>
                  </a:txBody>
                  <a:tcPr/>
                </a:tc>
              </a:tr>
            </a:tbl>
          </a:graphicData>
        </a:graphic>
      </p:graphicFrame>
      <p:sp>
        <p:nvSpPr>
          <p:cNvPr id="4" name="Plassholder for lysbildenummer 3"/>
          <p:cNvSpPr>
            <a:spLocks noGrp="1"/>
          </p:cNvSpPr>
          <p:nvPr>
            <p:ph type="sldNum" sz="quarter" idx="10"/>
          </p:nvPr>
        </p:nvSpPr>
        <p:spPr/>
        <p:txBody>
          <a:bodyPr/>
          <a:lstStyle/>
          <a:p>
            <a:pPr>
              <a:defRPr/>
            </a:pPr>
            <a:fld id="{9C6CB031-668C-4E50-BDE3-4A5ACE41CBFD}" type="slidenum">
              <a:rPr lang="nb-NO" smtClean="0"/>
              <a:pPr>
                <a:defRPr/>
              </a:pPr>
              <a:t>25</a:t>
            </a:fld>
            <a:endParaRPr lang="nb-NO"/>
          </a:p>
        </p:txBody>
      </p:sp>
    </p:spTree>
    <p:extLst>
      <p:ext uri="{BB962C8B-B14F-4D97-AF65-F5344CB8AC3E}">
        <p14:creationId xmlns:p14="http://schemas.microsoft.com/office/powerpoint/2010/main" val="2547245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Iterations</a:t>
            </a:r>
            <a:r>
              <a:rPr lang="nb-NO" dirty="0" smtClean="0"/>
              <a:t> and </a:t>
            </a:r>
            <a:r>
              <a:rPr lang="nb-NO" dirty="0" err="1" smtClean="0"/>
              <a:t>convergence</a:t>
            </a:r>
            <a:r>
              <a:rPr lang="nb-NO" dirty="0" smtClean="0"/>
              <a:t> - </a:t>
            </a:r>
            <a:r>
              <a:rPr lang="nb-NO" sz="2000" dirty="0" err="1" smtClean="0"/>
              <a:t>Oscillations</a:t>
            </a:r>
            <a:endParaRPr lang="nb-NO"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1610072"/>
            <a:ext cx="66770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Sylinder 2"/>
          <p:cNvSpPr txBox="1"/>
          <p:nvPr/>
        </p:nvSpPr>
        <p:spPr>
          <a:xfrm>
            <a:off x="1691680" y="5877272"/>
            <a:ext cx="4879862" cy="461665"/>
          </a:xfrm>
          <a:prstGeom prst="rect">
            <a:avLst/>
          </a:prstGeom>
          <a:noFill/>
        </p:spPr>
        <p:txBody>
          <a:bodyPr wrap="none" rtlCol="0">
            <a:spAutoFit/>
          </a:bodyPr>
          <a:lstStyle/>
          <a:p>
            <a:r>
              <a:rPr lang="en-US" sz="1200" dirty="0" err="1" smtClean="0"/>
              <a:t>Iron&amp;Steel</a:t>
            </a:r>
            <a:r>
              <a:rPr lang="en-US" sz="1200" dirty="0" smtClean="0"/>
              <a:t>  Aluminum   Copper       Cement      Paper         Paper</a:t>
            </a:r>
          </a:p>
          <a:p>
            <a:r>
              <a:rPr lang="en-US" sz="1200" dirty="0"/>
              <a:t> </a:t>
            </a:r>
            <a:r>
              <a:rPr lang="en-US" sz="1200" dirty="0" smtClean="0"/>
              <a:t>                                                                          hi quality    low quality</a:t>
            </a:r>
            <a:endParaRPr lang="nb-NO" sz="1200" dirty="0"/>
          </a:p>
        </p:txBody>
      </p:sp>
      <p:sp>
        <p:nvSpPr>
          <p:cNvPr id="7" name="TekstSylinder 6"/>
          <p:cNvSpPr txBox="1"/>
          <p:nvPr/>
        </p:nvSpPr>
        <p:spPr>
          <a:xfrm>
            <a:off x="7236296" y="937736"/>
            <a:ext cx="1867819" cy="307777"/>
          </a:xfrm>
          <a:prstGeom prst="rect">
            <a:avLst/>
          </a:prstGeom>
          <a:noFill/>
        </p:spPr>
        <p:txBody>
          <a:bodyPr wrap="none" rtlCol="0">
            <a:spAutoFit/>
          </a:bodyPr>
          <a:lstStyle/>
          <a:p>
            <a:r>
              <a:rPr lang="nb-NO" sz="1400" dirty="0" smtClean="0"/>
              <a:t>(TIMES EMEC 2012)</a:t>
            </a:r>
            <a:endParaRPr lang="nb-NO" sz="1400" dirty="0"/>
          </a:p>
        </p:txBody>
      </p:sp>
    </p:spTree>
    <p:extLst>
      <p:ext uri="{BB962C8B-B14F-4D97-AF65-F5344CB8AC3E}">
        <p14:creationId xmlns:p14="http://schemas.microsoft.com/office/powerpoint/2010/main" val="732455917"/>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5624" y="102118"/>
            <a:ext cx="8020832" cy="1143000"/>
          </a:xfrm>
        </p:spPr>
        <p:txBody>
          <a:bodyPr/>
          <a:lstStyle/>
          <a:p>
            <a:r>
              <a:rPr lang="nb-NO" dirty="0" err="1" smtClean="0"/>
              <a:t>Ongoing</a:t>
            </a:r>
            <a:r>
              <a:rPr lang="nb-NO" dirty="0" smtClean="0"/>
              <a:t> </a:t>
            </a:r>
            <a:r>
              <a:rPr lang="nb-NO" dirty="0" err="1" smtClean="0"/>
              <a:t>projects</a:t>
            </a:r>
            <a:r>
              <a:rPr lang="nb-NO" dirty="0" smtClean="0"/>
              <a:t> linking </a:t>
            </a:r>
            <a:r>
              <a:rPr lang="nb-NO" dirty="0" smtClean="0"/>
              <a:t>TIMES </a:t>
            </a:r>
            <a:r>
              <a:rPr lang="nb-NO" dirty="0" smtClean="0"/>
              <a:t>and </a:t>
            </a:r>
            <a:r>
              <a:rPr lang="nb-NO" dirty="0" smtClean="0"/>
              <a:t>CGE</a:t>
            </a:r>
            <a:endParaRPr lang="nb-NO" dirty="0"/>
          </a:p>
        </p:txBody>
      </p:sp>
      <p:sp>
        <p:nvSpPr>
          <p:cNvPr id="3" name="Plassholder for innhold 2"/>
          <p:cNvSpPr>
            <a:spLocks noGrp="1"/>
          </p:cNvSpPr>
          <p:nvPr>
            <p:ph idx="1"/>
          </p:nvPr>
        </p:nvSpPr>
        <p:spPr>
          <a:xfrm>
            <a:off x="1328286" y="2603727"/>
            <a:ext cx="7122189" cy="3561577"/>
          </a:xfrm>
        </p:spPr>
        <p:txBody>
          <a:bodyPr>
            <a:normAutofit/>
          </a:bodyPr>
          <a:lstStyle/>
          <a:p>
            <a:r>
              <a:rPr lang="nb-NO" sz="2800" dirty="0" smtClean="0"/>
              <a:t> Portugal: </a:t>
            </a:r>
            <a:r>
              <a:rPr lang="nb-NO" sz="2800" dirty="0" err="1" smtClean="0"/>
              <a:t>HybTEP</a:t>
            </a:r>
            <a:endParaRPr lang="nb-NO" sz="2800" dirty="0" smtClean="0"/>
          </a:p>
          <a:p>
            <a:endParaRPr lang="nb-NO" sz="2800" dirty="0"/>
          </a:p>
          <a:p>
            <a:endParaRPr lang="nb-NO" sz="2800" dirty="0" smtClean="0"/>
          </a:p>
          <a:p>
            <a:endParaRPr lang="nb-NO" sz="2800" dirty="0" smtClean="0"/>
          </a:p>
          <a:p>
            <a:r>
              <a:rPr lang="nb-NO" sz="2800" dirty="0" smtClean="0"/>
              <a:t> Danmark: </a:t>
            </a:r>
            <a:r>
              <a:rPr lang="nb-NO" sz="2800" dirty="0" err="1" smtClean="0"/>
              <a:t>IntERACT</a:t>
            </a:r>
            <a:endParaRPr lang="nb-NO" sz="2800" dirty="0"/>
          </a:p>
        </p:txBody>
      </p:sp>
      <p:sp>
        <p:nvSpPr>
          <p:cNvPr id="4" name="Plassholder for lysbildenummer 3"/>
          <p:cNvSpPr>
            <a:spLocks noGrp="1"/>
          </p:cNvSpPr>
          <p:nvPr>
            <p:ph type="sldNum" sz="quarter" idx="10"/>
          </p:nvPr>
        </p:nvSpPr>
        <p:spPr/>
        <p:txBody>
          <a:bodyPr/>
          <a:lstStyle/>
          <a:p>
            <a:pPr>
              <a:defRPr/>
            </a:pPr>
            <a:fld id="{9C6CB031-668C-4E50-BDE3-4A5ACE41CBFD}" type="slidenum">
              <a:rPr lang="nb-NO" smtClean="0"/>
              <a:pPr>
                <a:defRPr/>
              </a:pPr>
              <a:t>27</a:t>
            </a:fld>
            <a:endParaRPr lang="nb-NO"/>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8084" y="4581128"/>
            <a:ext cx="1332148" cy="1008112"/>
          </a:xfrm>
          <a:prstGeom prst="rect">
            <a:avLst/>
          </a:prstGeom>
        </p:spPr>
      </p:pic>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829" y="2316088"/>
            <a:ext cx="1345332" cy="896888"/>
          </a:xfrm>
          <a:prstGeom prst="rect">
            <a:avLst/>
          </a:prstGeom>
        </p:spPr>
      </p:pic>
    </p:spTree>
    <p:extLst>
      <p:ext uri="{BB962C8B-B14F-4D97-AF65-F5344CB8AC3E}">
        <p14:creationId xmlns:p14="http://schemas.microsoft.com/office/powerpoint/2010/main" val="1657348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pPr>
              <a:defRPr/>
            </a:pPr>
            <a:fld id="{9C6CB031-668C-4E50-BDE3-4A5ACE41CBFD}" type="slidenum">
              <a:rPr lang="nb-NO" smtClean="0"/>
              <a:pPr>
                <a:defRPr/>
              </a:pPr>
              <a:t>28</a:t>
            </a:fld>
            <a:endParaRPr lang="nb-NO"/>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8512646" cy="637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347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A333CFD3-7900-4DDF-8F91-05CA1D842E1D}" type="slidenum">
              <a:rPr lang="nb-NO" smtClean="0"/>
              <a:pPr/>
              <a:t>29</a:t>
            </a:fld>
            <a:endParaRPr lang="nb-NO"/>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8640960" cy="645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830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bwMode="auto">
          <a:xfrm>
            <a:off x="-108520" y="4941168"/>
            <a:ext cx="9505056" cy="2304256"/>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nb-NO" sz="2400" smtClean="0">
              <a:solidFill>
                <a:prstClr val="black"/>
              </a:solidFill>
              <a:latin typeface="Verdana" pitchFamily="34" charset="0"/>
              <a:ea typeface="ヒラギノ角ゴ Pro W3" pitchFamily="112" charset="-128"/>
            </a:endParaRPr>
          </a:p>
        </p:txBody>
      </p:sp>
      <p:pic>
        <p:nvPicPr>
          <p:cNvPr id="8" name="Bil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75849"/>
          </a:xfrm>
          <a:prstGeom prst="rect">
            <a:avLst/>
          </a:prstGeom>
        </p:spPr>
      </p:pic>
      <p:sp>
        <p:nvSpPr>
          <p:cNvPr id="10" name="TekstSylinder 9"/>
          <p:cNvSpPr txBox="1"/>
          <p:nvPr/>
        </p:nvSpPr>
        <p:spPr>
          <a:xfrm>
            <a:off x="1907704" y="5445224"/>
            <a:ext cx="5760640" cy="830997"/>
          </a:xfrm>
          <a:prstGeom prst="rect">
            <a:avLst/>
          </a:prstGeom>
          <a:noFill/>
        </p:spPr>
        <p:txBody>
          <a:bodyPr wrap="square" rtlCol="0">
            <a:spAutoFit/>
          </a:bodyPr>
          <a:lstStyle/>
          <a:p>
            <a:r>
              <a:rPr lang="nb-NO" sz="4800" dirty="0" smtClean="0">
                <a:solidFill>
                  <a:prstClr val="white">
                    <a:lumMod val="85000"/>
                  </a:prstClr>
                </a:solidFill>
                <a:cs typeface="Arial" pitchFamily="34" charset="0"/>
              </a:rPr>
              <a:t>Linking - </a:t>
            </a:r>
            <a:r>
              <a:rPr lang="nb-NO" sz="4800" dirty="0" err="1" smtClean="0">
                <a:solidFill>
                  <a:prstClr val="white">
                    <a:lumMod val="85000"/>
                  </a:prstClr>
                </a:solidFill>
                <a:cs typeface="Arial" pitchFamily="34" charset="0"/>
              </a:rPr>
              <a:t>Top</a:t>
            </a:r>
            <a:r>
              <a:rPr lang="nb-NO" sz="4800" dirty="0" smtClean="0">
                <a:solidFill>
                  <a:prstClr val="white">
                    <a:lumMod val="85000"/>
                  </a:prstClr>
                </a:solidFill>
                <a:cs typeface="Arial" pitchFamily="34" charset="0"/>
              </a:rPr>
              <a:t> </a:t>
            </a:r>
            <a:r>
              <a:rPr lang="nb-NO" sz="4800" dirty="0" err="1" smtClean="0">
                <a:solidFill>
                  <a:prstClr val="white">
                    <a:lumMod val="85000"/>
                  </a:prstClr>
                </a:solidFill>
                <a:cs typeface="Arial" pitchFamily="34" charset="0"/>
              </a:rPr>
              <a:t>down</a:t>
            </a:r>
            <a:endParaRPr lang="nb-NO" sz="4800" dirty="0">
              <a:solidFill>
                <a:prstClr val="white">
                  <a:lumMod val="85000"/>
                </a:prstClr>
              </a:solidFill>
              <a:cs typeface="Arial" pitchFamily="34" charset="0"/>
            </a:endParaRPr>
          </a:p>
        </p:txBody>
      </p:sp>
    </p:spTree>
    <p:extLst>
      <p:ext uri="{BB962C8B-B14F-4D97-AF65-F5344CB8AC3E}">
        <p14:creationId xmlns:p14="http://schemas.microsoft.com/office/powerpoint/2010/main" val="1147508910"/>
      </p:ext>
    </p:extLst>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A333CFD3-7900-4DDF-8F91-05CA1D842E1D}" type="slidenum">
              <a:rPr lang="nb-NO" smtClean="0"/>
              <a:pPr/>
              <a:t>30</a:t>
            </a:fld>
            <a:endParaRPr lang="nb-NO"/>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32656"/>
            <a:ext cx="9089268"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999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A333CFD3-7900-4DDF-8F91-05CA1D842E1D}" type="slidenum">
              <a:rPr lang="nb-NO" smtClean="0"/>
              <a:pPr/>
              <a:t>31</a:t>
            </a:fld>
            <a:endParaRPr lang="nb-NO"/>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1"/>
            <a:ext cx="9180512" cy="690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005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TIMES in GAMS</a:t>
            </a:r>
            <a:endParaRPr lang="nb-NO" dirty="0"/>
          </a:p>
        </p:txBody>
      </p:sp>
      <p:sp>
        <p:nvSpPr>
          <p:cNvPr id="4" name="Plassholder for lysbildenummer 3"/>
          <p:cNvSpPr>
            <a:spLocks noGrp="1"/>
          </p:cNvSpPr>
          <p:nvPr>
            <p:ph type="sldNum" sz="quarter" idx="10"/>
          </p:nvPr>
        </p:nvSpPr>
        <p:spPr/>
        <p:txBody>
          <a:bodyPr/>
          <a:lstStyle/>
          <a:p>
            <a:pPr>
              <a:defRPr/>
            </a:pPr>
            <a:fld id="{9C6CB031-668C-4E50-BDE3-4A5ACE41CBFD}" type="slidenum">
              <a:rPr lang="nb-NO" smtClean="0"/>
              <a:pPr>
                <a:defRPr/>
              </a:pPr>
              <a:t>32</a:t>
            </a:fld>
            <a:endParaRPr lang="nb-NO"/>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4624"/>
            <a:ext cx="8202885" cy="676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07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Linking </a:t>
            </a:r>
            <a:r>
              <a:rPr lang="nb-NO" dirty="0" err="1" smtClean="0"/>
              <a:t>the</a:t>
            </a:r>
            <a:r>
              <a:rPr lang="nb-NO" dirty="0" smtClean="0"/>
              <a:t> </a:t>
            </a:r>
            <a:r>
              <a:rPr lang="nb-NO" dirty="0" err="1" smtClean="0"/>
              <a:t>models</a:t>
            </a:r>
            <a:endParaRPr lang="nb-NO" dirty="0"/>
          </a:p>
        </p:txBody>
      </p:sp>
      <p:sp>
        <p:nvSpPr>
          <p:cNvPr id="4" name="Plassholder for lysbildenummer 3"/>
          <p:cNvSpPr>
            <a:spLocks noGrp="1"/>
          </p:cNvSpPr>
          <p:nvPr>
            <p:ph type="sldNum" sz="quarter" idx="10"/>
          </p:nvPr>
        </p:nvSpPr>
        <p:spPr/>
        <p:txBody>
          <a:bodyPr/>
          <a:lstStyle/>
          <a:p>
            <a:pPr>
              <a:defRPr/>
            </a:pPr>
            <a:fld id="{9C6CB031-668C-4E50-BDE3-4A5ACE41CBFD}" type="slidenum">
              <a:rPr lang="nb-NO" smtClean="0"/>
              <a:pPr>
                <a:defRPr/>
              </a:pPr>
              <a:t>33</a:t>
            </a:fld>
            <a:endParaRPr lang="nb-NO"/>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0"/>
            <a:ext cx="5430201" cy="688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24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452" name="Picture 4" descr="earth_from_cosmos"/>
          <p:cNvPicPr>
            <a:picLocks noChangeAspect="1" noChangeArrowheads="1"/>
          </p:cNvPicPr>
          <p:nvPr/>
        </p:nvPicPr>
        <p:blipFill>
          <a:blip r:embed="rId2" cstate="print"/>
          <a:srcRect/>
          <a:stretch>
            <a:fillRect/>
          </a:stretch>
        </p:blipFill>
        <p:spPr bwMode="auto">
          <a:xfrm>
            <a:off x="-396875" y="0"/>
            <a:ext cx="9577388" cy="6896100"/>
          </a:xfrm>
          <a:prstGeom prst="rect">
            <a:avLst/>
          </a:prstGeom>
          <a:noFill/>
        </p:spPr>
      </p:pic>
      <p:sp>
        <p:nvSpPr>
          <p:cNvPr id="616453" name="Text Box 5"/>
          <p:cNvSpPr txBox="1">
            <a:spLocks noChangeArrowheads="1"/>
          </p:cNvSpPr>
          <p:nvPr/>
        </p:nvSpPr>
        <p:spPr bwMode="auto">
          <a:xfrm>
            <a:off x="107504" y="282714"/>
            <a:ext cx="3057247" cy="553998"/>
          </a:xfrm>
          <a:prstGeom prst="rect">
            <a:avLst/>
          </a:prstGeom>
          <a:noFill/>
          <a:ln w="9525" algn="ctr">
            <a:noFill/>
            <a:miter lim="800000"/>
            <a:headEnd/>
            <a:tailEnd/>
          </a:ln>
          <a:effectLst/>
        </p:spPr>
        <p:txBody>
          <a:bodyPr wrap="none">
            <a:spAutoFit/>
            <a:flatTx/>
          </a:bodyPr>
          <a:lstStyle/>
          <a:p>
            <a:pPr algn="l"/>
            <a:r>
              <a:rPr lang="nb-NO" dirty="0" err="1" smtClean="0">
                <a:solidFill>
                  <a:schemeClr val="bg1"/>
                </a:solidFill>
              </a:rPr>
              <a:t>Thank</a:t>
            </a:r>
            <a:r>
              <a:rPr lang="nb-NO" dirty="0" smtClean="0">
                <a:solidFill>
                  <a:schemeClr val="bg1"/>
                </a:solidFill>
              </a:rPr>
              <a:t> </a:t>
            </a:r>
            <a:r>
              <a:rPr lang="nb-NO" dirty="0" err="1" smtClean="0">
                <a:solidFill>
                  <a:schemeClr val="bg1"/>
                </a:solidFill>
              </a:rPr>
              <a:t>you</a:t>
            </a:r>
            <a:r>
              <a:rPr lang="nb-NO" dirty="0" smtClean="0">
                <a:solidFill>
                  <a:schemeClr val="bg1"/>
                </a:solidFill>
              </a:rPr>
              <a:t> for </a:t>
            </a:r>
            <a:r>
              <a:rPr lang="nb-NO" dirty="0" err="1" smtClean="0">
                <a:solidFill>
                  <a:schemeClr val="bg1"/>
                </a:solidFill>
              </a:rPr>
              <a:t>your</a:t>
            </a:r>
            <a:r>
              <a:rPr lang="nb-NO" dirty="0" smtClean="0">
                <a:solidFill>
                  <a:schemeClr val="bg1"/>
                </a:solidFill>
              </a:rPr>
              <a:t> </a:t>
            </a:r>
            <a:r>
              <a:rPr lang="nb-NO" dirty="0" err="1" smtClean="0">
                <a:solidFill>
                  <a:schemeClr val="bg1"/>
                </a:solidFill>
              </a:rPr>
              <a:t>attention</a:t>
            </a:r>
            <a:endParaRPr lang="nb-NO" dirty="0">
              <a:solidFill>
                <a:schemeClr val="bg1"/>
              </a:solidFill>
            </a:endParaRPr>
          </a:p>
          <a:p>
            <a:pPr algn="l"/>
            <a:r>
              <a:rPr lang="nb-NO" sz="1200" dirty="0" smtClean="0">
                <a:solidFill>
                  <a:schemeClr val="bg1"/>
                </a:solidFill>
              </a:rPr>
              <a:t>per.ivar.helgesen@enova.no</a:t>
            </a:r>
            <a:endParaRPr lang="nb-NO" dirty="0">
              <a:solidFill>
                <a:schemeClr val="bg1"/>
              </a:solidFill>
            </a:endParaRPr>
          </a:p>
        </p:txBody>
      </p:sp>
    </p:spTree>
    <p:extLst>
      <p:ext uri="{BB962C8B-B14F-4D97-AF65-F5344CB8AC3E}">
        <p14:creationId xmlns:p14="http://schemas.microsoft.com/office/powerpoint/2010/main" val="1062352581"/>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512" cy="6885384"/>
          </a:xfrm>
          <a:prstGeom prst="rect">
            <a:avLst/>
          </a:prstGeom>
        </p:spPr>
      </p:pic>
      <p:sp>
        <p:nvSpPr>
          <p:cNvPr id="3" name="TekstSylinder 2"/>
          <p:cNvSpPr txBox="1"/>
          <p:nvPr/>
        </p:nvSpPr>
        <p:spPr>
          <a:xfrm>
            <a:off x="-36512" y="-99392"/>
            <a:ext cx="3456384" cy="923330"/>
          </a:xfrm>
          <a:prstGeom prst="rect">
            <a:avLst/>
          </a:prstGeom>
          <a:noFill/>
        </p:spPr>
        <p:txBody>
          <a:bodyPr wrap="square" rtlCol="0">
            <a:spAutoFit/>
          </a:bodyPr>
          <a:lstStyle/>
          <a:p>
            <a:r>
              <a:rPr lang="nb-NO" sz="5400" dirty="0" err="1" smtClean="0">
                <a:solidFill>
                  <a:prstClr val="black"/>
                </a:solidFill>
                <a:cs typeface="Arial" pitchFamily="34" charset="0"/>
              </a:rPr>
              <a:t>Bottom</a:t>
            </a:r>
            <a:r>
              <a:rPr lang="nb-NO" sz="5400" dirty="0" smtClean="0">
                <a:solidFill>
                  <a:prstClr val="black"/>
                </a:solidFill>
                <a:cs typeface="Arial" pitchFamily="34" charset="0"/>
              </a:rPr>
              <a:t> up</a:t>
            </a:r>
            <a:endParaRPr lang="nb-NO" sz="5400" dirty="0">
              <a:solidFill>
                <a:prstClr val="black"/>
              </a:solidFill>
              <a:cs typeface="Arial" pitchFamily="34" charset="0"/>
            </a:endParaRPr>
          </a:p>
        </p:txBody>
      </p:sp>
    </p:spTree>
    <p:extLst>
      <p:ext uri="{BB962C8B-B14F-4D97-AF65-F5344CB8AC3E}">
        <p14:creationId xmlns:p14="http://schemas.microsoft.com/office/powerpoint/2010/main" val="1654682035"/>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048"/>
            <a:ext cx="9180512" cy="6885384"/>
          </a:xfrm>
          <a:prstGeom prst="rect">
            <a:avLst/>
          </a:prstGeom>
        </p:spPr>
      </p:pic>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890865"/>
            <a:ext cx="9398428" cy="5319865"/>
          </a:xfrm>
          <a:prstGeom prst="rect">
            <a:avLst/>
          </a:prstGeom>
        </p:spPr>
      </p:pic>
      <p:sp>
        <p:nvSpPr>
          <p:cNvPr id="5" name="Rektangel 4"/>
          <p:cNvSpPr/>
          <p:nvPr/>
        </p:nvSpPr>
        <p:spPr bwMode="auto">
          <a:xfrm>
            <a:off x="-108520" y="3140968"/>
            <a:ext cx="9505056" cy="288032"/>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nb-NO" sz="2400" smtClean="0">
              <a:solidFill>
                <a:prstClr val="black"/>
              </a:solidFill>
              <a:latin typeface="Verdana" pitchFamily="34" charset="0"/>
              <a:ea typeface="ヒラギノ角ゴ Pro W3" pitchFamily="112" charset="-128"/>
            </a:endParaRPr>
          </a:p>
        </p:txBody>
      </p:sp>
      <p:sp>
        <p:nvSpPr>
          <p:cNvPr id="8" name="Plassholder for tekst 6"/>
          <p:cNvSpPr txBox="1">
            <a:spLocks/>
          </p:cNvSpPr>
          <p:nvPr/>
        </p:nvSpPr>
        <p:spPr>
          <a:xfrm>
            <a:off x="5630710" y="-9922"/>
            <a:ext cx="4041775" cy="639762"/>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tx1"/>
                </a:solidFill>
                <a:latin typeface="+mj-lt"/>
                <a:ea typeface="+mn-ea"/>
              </a:defRPr>
            </a:lvl2pPr>
            <a:lvl3pPr marL="1143000" indent="-228600" algn="l" rtl="0" eaLnBrk="0" fontAlgn="base" hangingPunct="0">
              <a:spcBef>
                <a:spcPct val="20000"/>
              </a:spcBef>
              <a:spcAft>
                <a:spcPct val="0"/>
              </a:spcAft>
              <a:buChar char="•"/>
              <a:defRPr sz="2400">
                <a:solidFill>
                  <a:schemeClr val="tx1"/>
                </a:solidFill>
                <a:latin typeface="+mj-lt"/>
                <a:ea typeface="+mn-ea"/>
              </a:defRPr>
            </a:lvl3pPr>
            <a:lvl4pPr marL="1600200" indent="-228600" algn="l" rtl="0" eaLnBrk="0" fontAlgn="base" hangingPunct="0">
              <a:spcBef>
                <a:spcPct val="20000"/>
              </a:spcBef>
              <a:spcAft>
                <a:spcPct val="0"/>
              </a:spcAft>
              <a:buChar char="–"/>
              <a:defRPr sz="2000">
                <a:solidFill>
                  <a:schemeClr val="tx1"/>
                </a:solidFill>
                <a:latin typeface="+mj-lt"/>
                <a:ea typeface="+mn-ea"/>
              </a:defRPr>
            </a:lvl4pPr>
            <a:lvl5pPr marL="2057400" indent="-228600" algn="l" rtl="0" eaLnBrk="0" fontAlgn="base" hangingPunct="0">
              <a:spcBef>
                <a:spcPct val="20000"/>
              </a:spcBef>
              <a:spcAft>
                <a:spcPct val="0"/>
              </a:spcAft>
              <a:buChar char="»"/>
              <a:defRPr sz="1600">
                <a:solidFill>
                  <a:schemeClr val="tx1"/>
                </a:solidFill>
                <a:latin typeface="+mj-lt"/>
                <a:ea typeface="+mn-ea"/>
              </a:defRPr>
            </a:lvl5pPr>
            <a:lvl6pPr marL="2514600" indent="-228600" algn="l" rtl="0" fontAlgn="base">
              <a:spcBef>
                <a:spcPct val="20000"/>
              </a:spcBef>
              <a:spcAft>
                <a:spcPct val="0"/>
              </a:spcAft>
              <a:buChar char="»"/>
              <a:defRPr sz="1600">
                <a:solidFill>
                  <a:schemeClr val="tx1"/>
                </a:solidFill>
                <a:latin typeface="+mj-lt"/>
                <a:ea typeface="+mn-ea"/>
              </a:defRPr>
            </a:lvl6pPr>
            <a:lvl7pPr marL="2971800" indent="-228600" algn="l" rtl="0" fontAlgn="base">
              <a:spcBef>
                <a:spcPct val="20000"/>
              </a:spcBef>
              <a:spcAft>
                <a:spcPct val="0"/>
              </a:spcAft>
              <a:buChar char="»"/>
              <a:defRPr sz="1600">
                <a:solidFill>
                  <a:schemeClr val="tx1"/>
                </a:solidFill>
                <a:latin typeface="+mj-lt"/>
                <a:ea typeface="+mn-ea"/>
              </a:defRPr>
            </a:lvl7pPr>
            <a:lvl8pPr marL="3429000" indent="-228600" algn="l" rtl="0" fontAlgn="base">
              <a:spcBef>
                <a:spcPct val="20000"/>
              </a:spcBef>
              <a:spcAft>
                <a:spcPct val="0"/>
              </a:spcAft>
              <a:buChar char="»"/>
              <a:defRPr sz="1600">
                <a:solidFill>
                  <a:schemeClr val="tx1"/>
                </a:solidFill>
                <a:latin typeface="+mj-lt"/>
                <a:ea typeface="+mn-ea"/>
              </a:defRPr>
            </a:lvl8pPr>
            <a:lvl9pPr marL="3886200" indent="-228600" algn="l" rtl="0" fontAlgn="base">
              <a:spcBef>
                <a:spcPct val="20000"/>
              </a:spcBef>
              <a:spcAft>
                <a:spcPct val="0"/>
              </a:spcAft>
              <a:buChar char="»"/>
              <a:defRPr sz="1600">
                <a:solidFill>
                  <a:schemeClr val="tx1"/>
                </a:solidFill>
                <a:latin typeface="+mj-lt"/>
                <a:ea typeface="+mn-ea"/>
              </a:defRPr>
            </a:lvl9pPr>
          </a:lstStyle>
          <a:p>
            <a:pPr marL="0" indent="0">
              <a:buFontTx/>
              <a:buNone/>
            </a:pPr>
            <a:r>
              <a:rPr lang="nb-NO" sz="2400" dirty="0" err="1" smtClean="0">
                <a:solidFill>
                  <a:prstClr val="white"/>
                </a:solidFill>
              </a:rPr>
              <a:t>Top</a:t>
            </a:r>
            <a:r>
              <a:rPr lang="nb-NO" sz="2400" dirty="0" smtClean="0">
                <a:solidFill>
                  <a:prstClr val="white"/>
                </a:solidFill>
              </a:rPr>
              <a:t> </a:t>
            </a:r>
            <a:r>
              <a:rPr lang="nb-NO" sz="2400" dirty="0" err="1" smtClean="0">
                <a:solidFill>
                  <a:prstClr val="white"/>
                </a:solidFill>
              </a:rPr>
              <a:t>down</a:t>
            </a:r>
            <a:r>
              <a:rPr lang="nb-NO" sz="2400" dirty="0" smtClean="0">
                <a:solidFill>
                  <a:prstClr val="white"/>
                </a:solidFill>
              </a:rPr>
              <a:t> </a:t>
            </a:r>
            <a:r>
              <a:rPr lang="nb-NO" sz="2400" dirty="0" err="1" smtClean="0">
                <a:solidFill>
                  <a:prstClr val="white"/>
                </a:solidFill>
              </a:rPr>
              <a:t>models</a:t>
            </a:r>
            <a:endParaRPr lang="nb-NO" sz="2400" dirty="0">
              <a:solidFill>
                <a:prstClr val="white"/>
              </a:solidFill>
            </a:endParaRPr>
          </a:p>
        </p:txBody>
      </p:sp>
      <p:sp>
        <p:nvSpPr>
          <p:cNvPr id="10" name="Rektangel 9"/>
          <p:cNvSpPr/>
          <p:nvPr/>
        </p:nvSpPr>
        <p:spPr bwMode="auto">
          <a:xfrm>
            <a:off x="5508104" y="4581128"/>
            <a:ext cx="3672408" cy="2016224"/>
          </a:xfrm>
          <a:prstGeom prst="rect">
            <a:avLst/>
          </a:prstGeom>
          <a:solidFill>
            <a:schemeClr val="bg2">
              <a:lumMod val="40000"/>
              <a:lumOff val="60000"/>
              <a:alpha val="9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nb-NO" sz="2400" smtClean="0">
              <a:solidFill>
                <a:prstClr val="black"/>
              </a:solidFill>
              <a:latin typeface="Verdana" pitchFamily="34" charset="0"/>
              <a:ea typeface="ヒラギノ角ゴ Pro W3" pitchFamily="112" charset="-128"/>
            </a:endParaRPr>
          </a:p>
        </p:txBody>
      </p:sp>
      <p:sp>
        <p:nvSpPr>
          <p:cNvPr id="6" name="Plassholder for tekst 4"/>
          <p:cNvSpPr txBox="1">
            <a:spLocks/>
          </p:cNvSpPr>
          <p:nvPr/>
        </p:nvSpPr>
        <p:spPr>
          <a:xfrm>
            <a:off x="5508104" y="4653136"/>
            <a:ext cx="3672408" cy="639762"/>
          </a:xfrm>
          <a:prstGeom prst="rect">
            <a:avLst/>
          </a:prstGeom>
          <a:noFill/>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tx1"/>
                </a:solidFill>
                <a:latin typeface="+mj-lt"/>
                <a:ea typeface="+mn-ea"/>
              </a:defRPr>
            </a:lvl2pPr>
            <a:lvl3pPr marL="1143000" indent="-228600" algn="l" rtl="0" eaLnBrk="0" fontAlgn="base" hangingPunct="0">
              <a:spcBef>
                <a:spcPct val="20000"/>
              </a:spcBef>
              <a:spcAft>
                <a:spcPct val="0"/>
              </a:spcAft>
              <a:buChar char="•"/>
              <a:defRPr sz="2400">
                <a:solidFill>
                  <a:schemeClr val="tx1"/>
                </a:solidFill>
                <a:latin typeface="+mj-lt"/>
                <a:ea typeface="+mn-ea"/>
              </a:defRPr>
            </a:lvl3pPr>
            <a:lvl4pPr marL="1600200" indent="-228600" algn="l" rtl="0" eaLnBrk="0" fontAlgn="base" hangingPunct="0">
              <a:spcBef>
                <a:spcPct val="20000"/>
              </a:spcBef>
              <a:spcAft>
                <a:spcPct val="0"/>
              </a:spcAft>
              <a:buChar char="–"/>
              <a:defRPr sz="2000">
                <a:solidFill>
                  <a:schemeClr val="tx1"/>
                </a:solidFill>
                <a:latin typeface="+mj-lt"/>
                <a:ea typeface="+mn-ea"/>
              </a:defRPr>
            </a:lvl4pPr>
            <a:lvl5pPr marL="2057400" indent="-228600" algn="l" rtl="0" eaLnBrk="0" fontAlgn="base" hangingPunct="0">
              <a:spcBef>
                <a:spcPct val="20000"/>
              </a:spcBef>
              <a:spcAft>
                <a:spcPct val="0"/>
              </a:spcAft>
              <a:buChar char="»"/>
              <a:defRPr sz="1600">
                <a:solidFill>
                  <a:schemeClr val="tx1"/>
                </a:solidFill>
                <a:latin typeface="+mj-lt"/>
                <a:ea typeface="+mn-ea"/>
              </a:defRPr>
            </a:lvl5pPr>
            <a:lvl6pPr marL="2514600" indent="-228600" algn="l" rtl="0" fontAlgn="base">
              <a:spcBef>
                <a:spcPct val="20000"/>
              </a:spcBef>
              <a:spcAft>
                <a:spcPct val="0"/>
              </a:spcAft>
              <a:buChar char="»"/>
              <a:defRPr sz="1600">
                <a:solidFill>
                  <a:schemeClr val="tx1"/>
                </a:solidFill>
                <a:latin typeface="+mj-lt"/>
                <a:ea typeface="+mn-ea"/>
              </a:defRPr>
            </a:lvl6pPr>
            <a:lvl7pPr marL="2971800" indent="-228600" algn="l" rtl="0" fontAlgn="base">
              <a:spcBef>
                <a:spcPct val="20000"/>
              </a:spcBef>
              <a:spcAft>
                <a:spcPct val="0"/>
              </a:spcAft>
              <a:buChar char="»"/>
              <a:defRPr sz="1600">
                <a:solidFill>
                  <a:schemeClr val="tx1"/>
                </a:solidFill>
                <a:latin typeface="+mj-lt"/>
                <a:ea typeface="+mn-ea"/>
              </a:defRPr>
            </a:lvl7pPr>
            <a:lvl8pPr marL="3429000" indent="-228600" algn="l" rtl="0" fontAlgn="base">
              <a:spcBef>
                <a:spcPct val="20000"/>
              </a:spcBef>
              <a:spcAft>
                <a:spcPct val="0"/>
              </a:spcAft>
              <a:buChar char="»"/>
              <a:defRPr sz="1600">
                <a:solidFill>
                  <a:schemeClr val="tx1"/>
                </a:solidFill>
                <a:latin typeface="+mj-lt"/>
                <a:ea typeface="+mn-ea"/>
              </a:defRPr>
            </a:lvl8pPr>
            <a:lvl9pPr marL="3886200" indent="-228600" algn="l" rtl="0" fontAlgn="base">
              <a:spcBef>
                <a:spcPct val="20000"/>
              </a:spcBef>
              <a:spcAft>
                <a:spcPct val="0"/>
              </a:spcAft>
              <a:buChar char="»"/>
              <a:defRPr sz="1600">
                <a:solidFill>
                  <a:schemeClr val="tx1"/>
                </a:solidFill>
                <a:latin typeface="+mj-lt"/>
                <a:ea typeface="+mn-ea"/>
              </a:defRPr>
            </a:lvl9pPr>
          </a:lstStyle>
          <a:p>
            <a:pPr marL="0" indent="0">
              <a:buFontTx/>
              <a:buNone/>
            </a:pPr>
            <a:r>
              <a:rPr lang="nb-NO" sz="2400" dirty="0" err="1" smtClean="0">
                <a:solidFill>
                  <a:prstClr val="black"/>
                </a:solidFill>
              </a:rPr>
              <a:t>Bottom</a:t>
            </a:r>
            <a:r>
              <a:rPr lang="nb-NO" sz="2400" dirty="0" smtClean="0">
                <a:solidFill>
                  <a:prstClr val="black"/>
                </a:solidFill>
              </a:rPr>
              <a:t> up</a:t>
            </a:r>
            <a:endParaRPr lang="nb-NO" sz="2400" dirty="0">
              <a:solidFill>
                <a:prstClr val="black"/>
              </a:solidFill>
            </a:endParaRPr>
          </a:p>
        </p:txBody>
      </p:sp>
      <p:sp>
        <p:nvSpPr>
          <p:cNvPr id="7" name="Plassholder for innhold 5"/>
          <p:cNvSpPr txBox="1">
            <a:spLocks/>
          </p:cNvSpPr>
          <p:nvPr/>
        </p:nvSpPr>
        <p:spPr>
          <a:xfrm>
            <a:off x="5508104" y="5292898"/>
            <a:ext cx="3672408" cy="1575024"/>
          </a:xfrm>
          <a:prstGeom prst="rect">
            <a:avLst/>
          </a:prstGeom>
          <a:noFill/>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tx1"/>
                </a:solidFill>
                <a:latin typeface="+mj-lt"/>
                <a:ea typeface="+mn-ea"/>
              </a:defRPr>
            </a:lvl2pPr>
            <a:lvl3pPr marL="1143000" indent="-228600" algn="l" rtl="0" eaLnBrk="0" fontAlgn="base" hangingPunct="0">
              <a:spcBef>
                <a:spcPct val="20000"/>
              </a:spcBef>
              <a:spcAft>
                <a:spcPct val="0"/>
              </a:spcAft>
              <a:buChar char="•"/>
              <a:defRPr sz="2400">
                <a:solidFill>
                  <a:schemeClr val="tx1"/>
                </a:solidFill>
                <a:latin typeface="+mj-lt"/>
                <a:ea typeface="+mn-ea"/>
              </a:defRPr>
            </a:lvl3pPr>
            <a:lvl4pPr marL="1600200" indent="-228600" algn="l" rtl="0" eaLnBrk="0" fontAlgn="base" hangingPunct="0">
              <a:spcBef>
                <a:spcPct val="20000"/>
              </a:spcBef>
              <a:spcAft>
                <a:spcPct val="0"/>
              </a:spcAft>
              <a:buChar char="–"/>
              <a:defRPr sz="2000">
                <a:solidFill>
                  <a:schemeClr val="tx1"/>
                </a:solidFill>
                <a:latin typeface="+mj-lt"/>
                <a:ea typeface="+mn-ea"/>
              </a:defRPr>
            </a:lvl4pPr>
            <a:lvl5pPr marL="2057400" indent="-228600" algn="l" rtl="0" eaLnBrk="0" fontAlgn="base" hangingPunct="0">
              <a:spcBef>
                <a:spcPct val="20000"/>
              </a:spcBef>
              <a:spcAft>
                <a:spcPct val="0"/>
              </a:spcAft>
              <a:buChar char="»"/>
              <a:defRPr sz="1600">
                <a:solidFill>
                  <a:schemeClr val="tx1"/>
                </a:solidFill>
                <a:latin typeface="+mj-lt"/>
                <a:ea typeface="+mn-ea"/>
              </a:defRPr>
            </a:lvl5pPr>
            <a:lvl6pPr marL="2514600" indent="-228600" algn="l" rtl="0" fontAlgn="base">
              <a:spcBef>
                <a:spcPct val="20000"/>
              </a:spcBef>
              <a:spcAft>
                <a:spcPct val="0"/>
              </a:spcAft>
              <a:buChar char="»"/>
              <a:defRPr sz="1600">
                <a:solidFill>
                  <a:schemeClr val="tx1"/>
                </a:solidFill>
                <a:latin typeface="+mj-lt"/>
                <a:ea typeface="+mn-ea"/>
              </a:defRPr>
            </a:lvl6pPr>
            <a:lvl7pPr marL="2971800" indent="-228600" algn="l" rtl="0" fontAlgn="base">
              <a:spcBef>
                <a:spcPct val="20000"/>
              </a:spcBef>
              <a:spcAft>
                <a:spcPct val="0"/>
              </a:spcAft>
              <a:buChar char="»"/>
              <a:defRPr sz="1600">
                <a:solidFill>
                  <a:schemeClr val="tx1"/>
                </a:solidFill>
                <a:latin typeface="+mj-lt"/>
                <a:ea typeface="+mn-ea"/>
              </a:defRPr>
            </a:lvl7pPr>
            <a:lvl8pPr marL="3429000" indent="-228600" algn="l" rtl="0" fontAlgn="base">
              <a:spcBef>
                <a:spcPct val="20000"/>
              </a:spcBef>
              <a:spcAft>
                <a:spcPct val="0"/>
              </a:spcAft>
              <a:buChar char="»"/>
              <a:defRPr sz="1600">
                <a:solidFill>
                  <a:schemeClr val="tx1"/>
                </a:solidFill>
                <a:latin typeface="+mj-lt"/>
                <a:ea typeface="+mn-ea"/>
              </a:defRPr>
            </a:lvl8pPr>
            <a:lvl9pPr marL="3886200" indent="-228600" algn="l" rtl="0" fontAlgn="base">
              <a:spcBef>
                <a:spcPct val="20000"/>
              </a:spcBef>
              <a:spcAft>
                <a:spcPct val="0"/>
              </a:spcAft>
              <a:buChar char="»"/>
              <a:defRPr sz="1600">
                <a:solidFill>
                  <a:schemeClr val="tx1"/>
                </a:solidFill>
                <a:latin typeface="+mj-lt"/>
                <a:ea typeface="+mn-ea"/>
              </a:defRPr>
            </a:lvl9pPr>
          </a:lstStyle>
          <a:p>
            <a:r>
              <a:rPr lang="nb-NO" sz="2000" dirty="0" smtClean="0">
                <a:solidFill>
                  <a:prstClr val="black"/>
                </a:solidFill>
              </a:rPr>
              <a:t>Engineering</a:t>
            </a:r>
          </a:p>
          <a:p>
            <a:r>
              <a:rPr lang="nb-NO" sz="2000" dirty="0" smtClean="0">
                <a:solidFill>
                  <a:prstClr val="black"/>
                </a:solidFill>
              </a:rPr>
              <a:t>Technology </a:t>
            </a:r>
            <a:r>
              <a:rPr lang="nb-NO" sz="2000" dirty="0" err="1" smtClean="0">
                <a:solidFill>
                  <a:prstClr val="black"/>
                </a:solidFill>
              </a:rPr>
              <a:t>rich</a:t>
            </a:r>
            <a:endParaRPr lang="nb-NO" sz="2000" dirty="0" smtClean="0">
              <a:solidFill>
                <a:prstClr val="black"/>
              </a:solidFill>
            </a:endParaRPr>
          </a:p>
          <a:p>
            <a:r>
              <a:rPr lang="nb-NO" sz="2000" dirty="0" err="1" smtClean="0">
                <a:solidFill>
                  <a:prstClr val="black"/>
                </a:solidFill>
              </a:rPr>
              <a:t>Physical</a:t>
            </a:r>
            <a:r>
              <a:rPr lang="nb-NO" sz="2000" dirty="0" smtClean="0">
                <a:solidFill>
                  <a:prstClr val="black"/>
                </a:solidFill>
              </a:rPr>
              <a:t> </a:t>
            </a:r>
            <a:r>
              <a:rPr lang="nb-NO" sz="2000" dirty="0" err="1" smtClean="0">
                <a:solidFill>
                  <a:prstClr val="black"/>
                </a:solidFill>
              </a:rPr>
              <a:t>laws</a:t>
            </a:r>
            <a:r>
              <a:rPr lang="nb-NO" sz="2000" dirty="0" smtClean="0">
                <a:solidFill>
                  <a:prstClr val="black"/>
                </a:solidFill>
              </a:rPr>
              <a:t> </a:t>
            </a:r>
            <a:r>
              <a:rPr lang="nb-NO" sz="2000" dirty="0" err="1" smtClean="0">
                <a:solidFill>
                  <a:prstClr val="black"/>
                </a:solidFill>
              </a:rPr>
              <a:t>of</a:t>
            </a:r>
            <a:r>
              <a:rPr lang="nb-NO" sz="2000" dirty="0" smtClean="0">
                <a:solidFill>
                  <a:prstClr val="black"/>
                </a:solidFill>
              </a:rPr>
              <a:t> nature</a:t>
            </a:r>
          </a:p>
        </p:txBody>
      </p:sp>
      <p:sp>
        <p:nvSpPr>
          <p:cNvPr id="9" name="Plassholder for innhold 7"/>
          <p:cNvSpPr txBox="1">
            <a:spLocks/>
          </p:cNvSpPr>
          <p:nvPr/>
        </p:nvSpPr>
        <p:spPr>
          <a:xfrm>
            <a:off x="5580112" y="557832"/>
            <a:ext cx="3781804" cy="1791048"/>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tx1"/>
                </a:solidFill>
                <a:latin typeface="+mj-lt"/>
                <a:ea typeface="+mn-ea"/>
              </a:defRPr>
            </a:lvl2pPr>
            <a:lvl3pPr marL="1143000" indent="-228600" algn="l" rtl="0" eaLnBrk="0" fontAlgn="base" hangingPunct="0">
              <a:spcBef>
                <a:spcPct val="20000"/>
              </a:spcBef>
              <a:spcAft>
                <a:spcPct val="0"/>
              </a:spcAft>
              <a:buChar char="•"/>
              <a:defRPr sz="2400">
                <a:solidFill>
                  <a:schemeClr val="tx1"/>
                </a:solidFill>
                <a:latin typeface="+mj-lt"/>
                <a:ea typeface="+mn-ea"/>
              </a:defRPr>
            </a:lvl3pPr>
            <a:lvl4pPr marL="1600200" indent="-228600" algn="l" rtl="0" eaLnBrk="0" fontAlgn="base" hangingPunct="0">
              <a:spcBef>
                <a:spcPct val="20000"/>
              </a:spcBef>
              <a:spcAft>
                <a:spcPct val="0"/>
              </a:spcAft>
              <a:buChar char="–"/>
              <a:defRPr sz="2000">
                <a:solidFill>
                  <a:schemeClr val="tx1"/>
                </a:solidFill>
                <a:latin typeface="+mj-lt"/>
                <a:ea typeface="+mn-ea"/>
              </a:defRPr>
            </a:lvl4pPr>
            <a:lvl5pPr marL="2057400" indent="-228600" algn="l" rtl="0" eaLnBrk="0" fontAlgn="base" hangingPunct="0">
              <a:spcBef>
                <a:spcPct val="20000"/>
              </a:spcBef>
              <a:spcAft>
                <a:spcPct val="0"/>
              </a:spcAft>
              <a:buChar char="»"/>
              <a:defRPr sz="1600">
                <a:solidFill>
                  <a:schemeClr val="tx1"/>
                </a:solidFill>
                <a:latin typeface="+mj-lt"/>
                <a:ea typeface="+mn-ea"/>
              </a:defRPr>
            </a:lvl5pPr>
            <a:lvl6pPr marL="2514600" indent="-228600" algn="l" rtl="0" fontAlgn="base">
              <a:spcBef>
                <a:spcPct val="20000"/>
              </a:spcBef>
              <a:spcAft>
                <a:spcPct val="0"/>
              </a:spcAft>
              <a:buChar char="»"/>
              <a:defRPr sz="1600">
                <a:solidFill>
                  <a:schemeClr val="tx1"/>
                </a:solidFill>
                <a:latin typeface="+mj-lt"/>
                <a:ea typeface="+mn-ea"/>
              </a:defRPr>
            </a:lvl6pPr>
            <a:lvl7pPr marL="2971800" indent="-228600" algn="l" rtl="0" fontAlgn="base">
              <a:spcBef>
                <a:spcPct val="20000"/>
              </a:spcBef>
              <a:spcAft>
                <a:spcPct val="0"/>
              </a:spcAft>
              <a:buChar char="»"/>
              <a:defRPr sz="1600">
                <a:solidFill>
                  <a:schemeClr val="tx1"/>
                </a:solidFill>
                <a:latin typeface="+mj-lt"/>
                <a:ea typeface="+mn-ea"/>
              </a:defRPr>
            </a:lvl7pPr>
            <a:lvl8pPr marL="3429000" indent="-228600" algn="l" rtl="0" fontAlgn="base">
              <a:spcBef>
                <a:spcPct val="20000"/>
              </a:spcBef>
              <a:spcAft>
                <a:spcPct val="0"/>
              </a:spcAft>
              <a:buChar char="»"/>
              <a:defRPr sz="1600">
                <a:solidFill>
                  <a:schemeClr val="tx1"/>
                </a:solidFill>
                <a:latin typeface="+mj-lt"/>
                <a:ea typeface="+mn-ea"/>
              </a:defRPr>
            </a:lvl8pPr>
            <a:lvl9pPr marL="3886200" indent="-228600" algn="l" rtl="0" fontAlgn="base">
              <a:spcBef>
                <a:spcPct val="20000"/>
              </a:spcBef>
              <a:spcAft>
                <a:spcPct val="0"/>
              </a:spcAft>
              <a:buChar char="»"/>
              <a:defRPr sz="1600">
                <a:solidFill>
                  <a:schemeClr val="tx1"/>
                </a:solidFill>
                <a:latin typeface="+mj-lt"/>
                <a:ea typeface="+mn-ea"/>
              </a:defRPr>
            </a:lvl9pPr>
          </a:lstStyle>
          <a:p>
            <a:r>
              <a:rPr lang="nb-NO" sz="2000" dirty="0" err="1" smtClean="0">
                <a:solidFill>
                  <a:prstClr val="black"/>
                </a:solidFill>
              </a:rPr>
              <a:t>Economics</a:t>
            </a:r>
            <a:endParaRPr lang="nb-NO" sz="2000" dirty="0" smtClean="0">
              <a:solidFill>
                <a:prstClr val="black"/>
              </a:solidFill>
            </a:endParaRPr>
          </a:p>
          <a:p>
            <a:r>
              <a:rPr lang="nb-NO" sz="2000" dirty="0" smtClean="0">
                <a:solidFill>
                  <a:prstClr val="black"/>
                </a:solidFill>
              </a:rPr>
              <a:t>High </a:t>
            </a:r>
            <a:r>
              <a:rPr lang="nb-NO" sz="2000" dirty="0" err="1" smtClean="0">
                <a:solidFill>
                  <a:prstClr val="black"/>
                </a:solidFill>
              </a:rPr>
              <a:t>level</a:t>
            </a:r>
            <a:r>
              <a:rPr lang="nb-NO" sz="2000" dirty="0" smtClean="0">
                <a:solidFill>
                  <a:prstClr val="black"/>
                </a:solidFill>
              </a:rPr>
              <a:t> </a:t>
            </a:r>
            <a:r>
              <a:rPr lang="nb-NO" sz="2000" dirty="0" err="1" smtClean="0">
                <a:solidFill>
                  <a:prstClr val="black"/>
                </a:solidFill>
              </a:rPr>
              <a:t>of</a:t>
            </a:r>
            <a:r>
              <a:rPr lang="nb-NO" sz="2000" dirty="0" smtClean="0">
                <a:solidFill>
                  <a:prstClr val="black"/>
                </a:solidFill>
              </a:rPr>
              <a:t> </a:t>
            </a:r>
            <a:r>
              <a:rPr lang="nb-NO" sz="2000" dirty="0" err="1" smtClean="0">
                <a:solidFill>
                  <a:prstClr val="black"/>
                </a:solidFill>
              </a:rPr>
              <a:t>abstraction</a:t>
            </a:r>
            <a:endParaRPr lang="nb-NO" sz="2000" dirty="0" smtClean="0">
              <a:solidFill>
                <a:prstClr val="black"/>
              </a:solidFill>
            </a:endParaRPr>
          </a:p>
          <a:p>
            <a:r>
              <a:rPr lang="nb-NO" sz="2000" dirty="0" smtClean="0">
                <a:solidFill>
                  <a:prstClr val="black"/>
                </a:solidFill>
              </a:rPr>
              <a:t>The </a:t>
            </a:r>
            <a:r>
              <a:rPr lang="nb-NO" sz="2000" dirty="0" err="1" smtClean="0">
                <a:solidFill>
                  <a:prstClr val="black"/>
                </a:solidFill>
              </a:rPr>
              <a:t>economy</a:t>
            </a:r>
            <a:r>
              <a:rPr lang="nb-NO" sz="2000" dirty="0" smtClean="0">
                <a:solidFill>
                  <a:prstClr val="black"/>
                </a:solidFill>
              </a:rPr>
              <a:t> as a </a:t>
            </a:r>
            <a:r>
              <a:rPr lang="nb-NO" sz="2000" dirty="0" err="1" smtClean="0">
                <a:solidFill>
                  <a:prstClr val="black"/>
                </a:solidFill>
              </a:rPr>
              <a:t>whole</a:t>
            </a:r>
            <a:endParaRPr lang="nb-NO" sz="2000" dirty="0" smtClean="0">
              <a:solidFill>
                <a:prstClr val="black"/>
              </a:solidFill>
            </a:endParaRPr>
          </a:p>
        </p:txBody>
      </p:sp>
    </p:spTree>
    <p:extLst>
      <p:ext uri="{BB962C8B-B14F-4D97-AF65-F5344CB8AC3E}">
        <p14:creationId xmlns:p14="http://schemas.microsoft.com/office/powerpoint/2010/main" val="1646530615"/>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innhold 5"/>
          <p:cNvGraphicFramePr>
            <a:graphicFrameLocks noGrp="1"/>
          </p:cNvGraphicFramePr>
          <p:nvPr>
            <p:ph idx="1"/>
            <p:extLst>
              <p:ext uri="{D42A27DB-BD31-4B8C-83A1-F6EECF244321}">
                <p14:modId xmlns:p14="http://schemas.microsoft.com/office/powerpoint/2010/main" val="710565925"/>
              </p:ext>
            </p:extLst>
          </p:nvPr>
        </p:nvGraphicFramePr>
        <p:xfrm>
          <a:off x="978867" y="1268760"/>
          <a:ext cx="7121525" cy="4332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tel 7"/>
          <p:cNvSpPr>
            <a:spLocks noGrp="1"/>
          </p:cNvSpPr>
          <p:nvPr>
            <p:ph type="title"/>
          </p:nvPr>
        </p:nvSpPr>
        <p:spPr/>
        <p:txBody>
          <a:bodyPr/>
          <a:lstStyle/>
          <a:p>
            <a:r>
              <a:rPr lang="nb-NO" dirty="0" smtClean="0"/>
              <a:t> </a:t>
            </a:r>
            <a:endParaRPr lang="nb-NO" dirty="0"/>
          </a:p>
        </p:txBody>
      </p:sp>
    </p:spTree>
    <p:extLst>
      <p:ext uri="{BB962C8B-B14F-4D97-AF65-F5344CB8AC3E}">
        <p14:creationId xmlns:p14="http://schemas.microsoft.com/office/powerpoint/2010/main" val="1456114677"/>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A333CFD3-7900-4DDF-8F91-05CA1D842E1D}" type="slidenum">
              <a:rPr lang="nb-NO" smtClean="0"/>
              <a:pPr/>
              <a:t>7</a:t>
            </a:fld>
            <a:endParaRPr lang="nb-NO"/>
          </a:p>
        </p:txBody>
      </p:sp>
      <p:sp>
        <p:nvSpPr>
          <p:cNvPr id="4" name="Rektangel 3"/>
          <p:cNvSpPr/>
          <p:nvPr/>
        </p:nvSpPr>
        <p:spPr>
          <a:xfrm>
            <a:off x="-277003" y="6237312"/>
            <a:ext cx="9721080" cy="72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7384"/>
            <a:ext cx="9240099" cy="6741368"/>
          </a:xfrm>
          <a:prstGeom prst="rect">
            <a:avLst/>
          </a:prstGeom>
        </p:spPr>
      </p:pic>
      <p:sp>
        <p:nvSpPr>
          <p:cNvPr id="5" name="TekstSylinder 4"/>
          <p:cNvSpPr txBox="1"/>
          <p:nvPr/>
        </p:nvSpPr>
        <p:spPr>
          <a:xfrm>
            <a:off x="2987824" y="4509120"/>
            <a:ext cx="184731" cy="369332"/>
          </a:xfrm>
          <a:prstGeom prst="rect">
            <a:avLst/>
          </a:prstGeom>
          <a:noFill/>
        </p:spPr>
        <p:txBody>
          <a:bodyPr wrap="none" rtlCol="0">
            <a:spAutoFit/>
          </a:bodyPr>
          <a:lstStyle/>
          <a:p>
            <a:endParaRPr lang="nb-NO" dirty="0"/>
          </a:p>
        </p:txBody>
      </p:sp>
      <p:sp>
        <p:nvSpPr>
          <p:cNvPr id="7" name="TekstSylinder 6"/>
          <p:cNvSpPr txBox="1"/>
          <p:nvPr/>
        </p:nvSpPr>
        <p:spPr>
          <a:xfrm rot="16200000">
            <a:off x="8571591" y="6141541"/>
            <a:ext cx="1016625" cy="200055"/>
          </a:xfrm>
          <a:prstGeom prst="rect">
            <a:avLst/>
          </a:prstGeom>
          <a:noFill/>
        </p:spPr>
        <p:txBody>
          <a:bodyPr wrap="none" rtlCol="0">
            <a:spAutoFit/>
          </a:bodyPr>
          <a:lstStyle/>
          <a:p>
            <a:r>
              <a:rPr lang="nb-NO" sz="700" dirty="0" smtClean="0"/>
              <a:t>Foto: </a:t>
            </a:r>
            <a:r>
              <a:rPr lang="nb-NO" sz="700" dirty="0" err="1" smtClean="0"/>
              <a:t>Stanislav</a:t>
            </a:r>
            <a:r>
              <a:rPr lang="nb-NO" sz="700" dirty="0" smtClean="0"/>
              <a:t> </a:t>
            </a:r>
            <a:r>
              <a:rPr lang="nb-NO" sz="700" dirty="0" err="1" smtClean="0"/>
              <a:t>Jelen</a:t>
            </a:r>
            <a:endParaRPr lang="nb-NO" sz="700" dirty="0"/>
          </a:p>
        </p:txBody>
      </p:sp>
      <p:sp>
        <p:nvSpPr>
          <p:cNvPr id="8" name="TekstSylinder 7"/>
          <p:cNvSpPr txBox="1"/>
          <p:nvPr/>
        </p:nvSpPr>
        <p:spPr>
          <a:xfrm>
            <a:off x="6672968" y="56818"/>
            <a:ext cx="2180405" cy="707886"/>
          </a:xfrm>
          <a:prstGeom prst="rect">
            <a:avLst/>
          </a:prstGeom>
          <a:noFill/>
        </p:spPr>
        <p:txBody>
          <a:bodyPr wrap="none" rtlCol="0">
            <a:spAutoFit/>
          </a:bodyPr>
          <a:lstStyle/>
          <a:p>
            <a:r>
              <a:rPr lang="nb-NO" sz="4000" dirty="0" smtClean="0">
                <a:cs typeface="Aharoni" panose="02010803020104030203" pitchFamily="2" charset="-79"/>
              </a:rPr>
              <a:t>Hybrid…</a:t>
            </a:r>
            <a:endParaRPr lang="nb-NO" sz="4000" dirty="0">
              <a:cs typeface="Aharoni" panose="02010803020104030203" pitchFamily="2" charset="-79"/>
            </a:endParaRPr>
          </a:p>
        </p:txBody>
      </p:sp>
    </p:spTree>
    <p:extLst>
      <p:ext uri="{BB962C8B-B14F-4D97-AF65-F5344CB8AC3E}">
        <p14:creationId xmlns:p14="http://schemas.microsoft.com/office/powerpoint/2010/main" val="41037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655624" y="-27384"/>
            <a:ext cx="7778580" cy="1143000"/>
          </a:xfrm>
        </p:spPr>
        <p:txBody>
          <a:bodyPr>
            <a:normAutofit/>
          </a:bodyPr>
          <a:lstStyle/>
          <a:p>
            <a:r>
              <a:rPr lang="nb-NO" dirty="0" smtClean="0">
                <a:solidFill>
                  <a:srgbClr val="007FB2"/>
                </a:solidFill>
              </a:rPr>
              <a:t>Hybrid </a:t>
            </a:r>
            <a:r>
              <a:rPr lang="nb-NO" dirty="0" err="1" smtClean="0">
                <a:solidFill>
                  <a:srgbClr val="007FB2"/>
                </a:solidFill>
              </a:rPr>
              <a:t>modeling</a:t>
            </a:r>
            <a:r>
              <a:rPr lang="nb-NO" dirty="0" smtClean="0">
                <a:solidFill>
                  <a:srgbClr val="007FB2"/>
                </a:solidFill>
              </a:rPr>
              <a:t>  </a:t>
            </a:r>
            <a:r>
              <a:rPr lang="nb-NO" sz="1800" dirty="0" smtClean="0">
                <a:solidFill>
                  <a:srgbClr val="007FB2"/>
                </a:solidFill>
              </a:rPr>
              <a:t>(</a:t>
            </a:r>
            <a:r>
              <a:rPr lang="nb-NO" sz="1800" dirty="0" err="1" smtClean="0">
                <a:solidFill>
                  <a:srgbClr val="007FB2"/>
                </a:solidFill>
              </a:rPr>
              <a:t>Hourcade</a:t>
            </a:r>
            <a:r>
              <a:rPr lang="nb-NO" sz="1800" dirty="0" smtClean="0">
                <a:solidFill>
                  <a:srgbClr val="007FB2"/>
                </a:solidFill>
              </a:rPr>
              <a:t> </a:t>
            </a:r>
            <a:r>
              <a:rPr lang="nb-NO" sz="1800" dirty="0" smtClean="0">
                <a:solidFill>
                  <a:srgbClr val="007FB2"/>
                </a:solidFill>
              </a:rPr>
              <a:t>et al 2006)</a:t>
            </a:r>
            <a:endParaRPr lang="nb-NO" dirty="0">
              <a:solidFill>
                <a:srgbClr val="007FB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08745"/>
            <a:ext cx="673417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110777"/>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smtClean="0"/>
              <a:t>MSG-TECH</a:t>
            </a:r>
            <a:endParaRPr lang="nb-NO" dirty="0"/>
          </a:p>
        </p:txBody>
      </p:sp>
      <p:sp>
        <p:nvSpPr>
          <p:cNvPr id="9" name="Plassholder for innhold 8"/>
          <p:cNvSpPr>
            <a:spLocks noGrp="1"/>
          </p:cNvSpPr>
          <p:nvPr>
            <p:ph idx="1"/>
          </p:nvPr>
        </p:nvSpPr>
        <p:spPr/>
        <p:txBody>
          <a:bodyPr>
            <a:normAutofit/>
          </a:bodyPr>
          <a:lstStyle/>
          <a:p>
            <a:r>
              <a:rPr lang="nb-NO" sz="2400" dirty="0" smtClean="0"/>
              <a:t>Bygget på den generelle likevektsmodellen MSG6</a:t>
            </a:r>
          </a:p>
          <a:p>
            <a:r>
              <a:rPr lang="nb-NO" sz="2400" dirty="0" smtClean="0"/>
              <a:t>Representerer teknologiske muligheter ut over dem som eksisterer i dag, slik </a:t>
            </a:r>
            <a:r>
              <a:rPr lang="nb-NO" sz="2400" dirty="0" smtClean="0"/>
              <a:t>som energisystemmodeller</a:t>
            </a:r>
          </a:p>
          <a:p>
            <a:endParaRPr lang="nb-NO" sz="2400" dirty="0" smtClean="0"/>
          </a:p>
        </p:txBody>
      </p:sp>
      <p:sp>
        <p:nvSpPr>
          <p:cNvPr id="4" name="Plassholder for lysbildenummer 3"/>
          <p:cNvSpPr>
            <a:spLocks noGrp="1"/>
          </p:cNvSpPr>
          <p:nvPr>
            <p:ph type="sldNum" sz="quarter" idx="12"/>
          </p:nvPr>
        </p:nvSpPr>
        <p:spPr/>
        <p:txBody>
          <a:bodyPr/>
          <a:lstStyle/>
          <a:p>
            <a:pPr>
              <a:defRPr/>
            </a:pPr>
            <a:fld id="{9C6CB031-668C-4E50-BDE3-4A5ACE41CBFD}" type="slidenum">
              <a:rPr lang="nb-NO" smtClean="0"/>
              <a:pPr>
                <a:defRPr/>
              </a:pPr>
              <a:t>9</a:t>
            </a:fld>
            <a:endParaRPr lang="nb-NO"/>
          </a:p>
        </p:txBody>
      </p:sp>
      <p:sp>
        <p:nvSpPr>
          <p:cNvPr id="10" name="Plassholder for tekst 9"/>
          <p:cNvSpPr>
            <a:spLocks noGrp="1"/>
          </p:cNvSpPr>
          <p:nvPr>
            <p:ph type="body" sz="quarter" idx="13"/>
          </p:nvPr>
        </p:nvSpPr>
        <p:spPr/>
        <p:txBody>
          <a:bodyPr>
            <a:normAutofit lnSpcReduction="10000"/>
          </a:bodyPr>
          <a:lstStyle/>
          <a:p>
            <a:r>
              <a:rPr lang="nb-NO" sz="2400" b="1" dirty="0" smtClean="0"/>
              <a:t>Hybrid </a:t>
            </a:r>
            <a:r>
              <a:rPr lang="nb-NO" sz="2400" b="1" dirty="0" err="1" smtClean="0"/>
              <a:t>model</a:t>
            </a:r>
            <a:endParaRPr lang="nb-NO" sz="2400" b="1" dirty="0"/>
          </a:p>
        </p:txBody>
      </p:sp>
    </p:spTree>
    <p:extLst>
      <p:ext uri="{BB962C8B-B14F-4D97-AF65-F5344CB8AC3E}">
        <p14:creationId xmlns:p14="http://schemas.microsoft.com/office/powerpoint/2010/main" val="1049751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nova">
      <a:dk1>
        <a:sysClr val="windowText" lastClr="000000"/>
      </a:dk1>
      <a:lt1>
        <a:sysClr val="window" lastClr="FFFFFF"/>
      </a:lt1>
      <a:dk2>
        <a:srgbClr val="021946"/>
      </a:dk2>
      <a:lt2>
        <a:srgbClr val="D0D0D2"/>
      </a:lt2>
      <a:accent1>
        <a:srgbClr val="A1A1A4"/>
      </a:accent1>
      <a:accent2>
        <a:srgbClr val="DD4300"/>
      </a:accent2>
      <a:accent3>
        <a:srgbClr val="00A6DE"/>
      </a:accent3>
      <a:accent4>
        <a:srgbClr val="3E5D0C"/>
      </a:accent4>
      <a:accent5>
        <a:srgbClr val="007FB2"/>
      </a:accent5>
      <a:accent6>
        <a:srgbClr val="F5DE00"/>
      </a:accent6>
      <a:hlink>
        <a:srgbClr val="00A6DE"/>
      </a:hlink>
      <a:folHlink>
        <a:srgbClr val="007F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F2F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4376</TotalTime>
  <Words>885</Words>
  <Application>Microsoft Office PowerPoint</Application>
  <PresentationFormat>Skjermfremvisning (4:3)</PresentationFormat>
  <Paragraphs>298</Paragraphs>
  <Slides>34</Slides>
  <Notes>5</Notes>
  <HiddenSlides>0</HiddenSlides>
  <MMClips>0</MMClips>
  <ScaleCrop>false</ScaleCrop>
  <HeadingPairs>
    <vt:vector size="4" baseType="variant">
      <vt:variant>
        <vt:lpstr>Tema</vt:lpstr>
      </vt:variant>
      <vt:variant>
        <vt:i4>1</vt:i4>
      </vt:variant>
      <vt:variant>
        <vt:lpstr>Lysbildetitler</vt:lpstr>
      </vt:variant>
      <vt:variant>
        <vt:i4>34</vt:i4>
      </vt:variant>
    </vt:vector>
  </HeadingPairs>
  <TitlesOfParts>
    <vt:vector size="35" baseType="lpstr">
      <vt:lpstr>Blank</vt:lpstr>
      <vt:lpstr>RegPol Model links and integration</vt:lpstr>
      <vt:lpstr>PowerPoint-presentasjon</vt:lpstr>
      <vt:lpstr>PowerPoint-presentasjon</vt:lpstr>
      <vt:lpstr>PowerPoint-presentasjon</vt:lpstr>
      <vt:lpstr>PowerPoint-presentasjon</vt:lpstr>
      <vt:lpstr> </vt:lpstr>
      <vt:lpstr>PowerPoint-presentasjon</vt:lpstr>
      <vt:lpstr>Hybrid modeling  (Hourcade et al 2006)</vt:lpstr>
      <vt:lpstr>MSG-TECH</vt:lpstr>
      <vt:lpstr>PowerPoint-presentasjon</vt:lpstr>
      <vt:lpstr>Different types of linking</vt:lpstr>
      <vt:lpstr>PowerPoint-presentasjon</vt:lpstr>
      <vt:lpstr>The Bigger Picture</vt:lpstr>
      <vt:lpstr>PowerPoint-presentasjon</vt:lpstr>
      <vt:lpstr>Research question</vt:lpstr>
      <vt:lpstr>What's the point?</vt:lpstr>
      <vt:lpstr>How to do it?</vt:lpstr>
      <vt:lpstr>Translation</vt:lpstr>
      <vt:lpstr>Model dimensions</vt:lpstr>
      <vt:lpstr>Subnational regions in Norway</vt:lpstr>
      <vt:lpstr>Matcing industries in the models</vt:lpstr>
      <vt:lpstr>Time dimension – granularity</vt:lpstr>
      <vt:lpstr>Time dimension – using a static CGE</vt:lpstr>
      <vt:lpstr>PowerPoint-presentasjon</vt:lpstr>
      <vt:lpstr>Experiences</vt:lpstr>
      <vt:lpstr>Iterations and convergence - Oscillations</vt:lpstr>
      <vt:lpstr>Ongoing projects linking TIMES and CGE</vt:lpstr>
      <vt:lpstr>PowerPoint-presentasjon</vt:lpstr>
      <vt:lpstr>PowerPoint-presentasjon</vt:lpstr>
      <vt:lpstr>PowerPoint-presentasjon</vt:lpstr>
      <vt:lpstr>PowerPoint-presentasjon</vt:lpstr>
      <vt:lpstr>TIMES in GAMS</vt:lpstr>
      <vt:lpstr>Linking the models</vt:lpstr>
      <vt:lpstr>PowerPoint-presentasjon</vt:lpstr>
    </vt:vector>
  </TitlesOfParts>
  <Company>Enova 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CGE equilibrium modeling in GAMS</dc:title>
  <dc:creator>PIH</dc:creator>
  <dc:description>Template by addpoint.no</dc:description>
  <cp:lastModifiedBy>PIH</cp:lastModifiedBy>
  <cp:revision>197</cp:revision>
  <cp:lastPrinted>2013-06-14T09:46:19Z</cp:lastPrinted>
  <dcterms:created xsi:type="dcterms:W3CDTF">2013-02-20T12:42:15Z</dcterms:created>
  <dcterms:modified xsi:type="dcterms:W3CDTF">2013-10-24T09:50:34Z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