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301" r:id="rId6"/>
    <p:sldId id="303" r:id="rId7"/>
    <p:sldId id="304" r:id="rId8"/>
    <p:sldId id="297" r:id="rId9"/>
    <p:sldId id="306" r:id="rId10"/>
    <p:sldId id="311" r:id="rId11"/>
    <p:sldId id="298" r:id="rId12"/>
    <p:sldId id="282" r:id="rId13"/>
    <p:sldId id="269" r:id="rId14"/>
    <p:sldId id="307" r:id="rId15"/>
    <p:sldId id="310" r:id="rId16"/>
    <p:sldId id="313" r:id="rId17"/>
    <p:sldId id="285" r:id="rId18"/>
    <p:sldId id="279" r:id="rId19"/>
    <p:sldId id="308" r:id="rId20"/>
    <p:sldId id="291" r:id="rId21"/>
    <p:sldId id="314" r:id="rId22"/>
    <p:sldId id="281" r:id="rId23"/>
  </p:sldIdLst>
  <p:sldSz cx="9144000" cy="5143500" type="screen16x9"/>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1">
          <p15:clr>
            <a:srgbClr val="A4A3A4"/>
          </p15:clr>
        </p15:guide>
        <p15:guide id="2" orient="horz" pos="2838">
          <p15:clr>
            <a:srgbClr val="A4A3A4"/>
          </p15:clr>
        </p15:guide>
        <p15:guide id="3" orient="horz" pos="1620">
          <p15:clr>
            <a:srgbClr val="A4A3A4"/>
          </p15:clr>
        </p15:guide>
        <p15:guide id="4" pos="839">
          <p15:clr>
            <a:srgbClr val="A4A3A4"/>
          </p15:clr>
        </p15:guide>
        <p15:guide id="5" pos="242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L-G7 65K3 (10) - Lync-møterom" initials="#6(-L" lastIdx="9" clrIdx="0">
    <p:extLst>
      <p:ext uri="{19B8F6BF-5375-455C-9EA6-DF929625EA0E}">
        <p15:presenceInfo xmlns:p15="http://schemas.microsoft.com/office/powerpoint/2012/main" userId="S-1-5-21-4172387567-3145184710-1550780558-5410" providerId="AD"/>
      </p:ext>
    </p:extLst>
  </p:cmAuthor>
  <p:cmAuthor id="2" name="Borge Håmsø" initials="BH" lastIdx="1" clrIdx="1">
    <p:extLst>
      <p:ext uri="{19B8F6BF-5375-455C-9EA6-DF929625EA0E}">
        <p15:presenceInfo xmlns:p15="http://schemas.microsoft.com/office/powerpoint/2012/main" userId="S-1-5-21-4172387567-3145184710-1550780558-53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ADD1E5"/>
    <a:srgbClr val="4093C3"/>
    <a:srgbClr val="5393C3"/>
    <a:srgbClr val="FCD552"/>
    <a:srgbClr val="595959"/>
    <a:srgbClr val="FF7D00"/>
    <a:srgbClr val="0072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41977" autoAdjust="0"/>
  </p:normalViewPr>
  <p:slideViewPr>
    <p:cSldViewPr snapToGrid="0" snapToObjects="1" showGuides="1">
      <p:cViewPr varScale="1">
        <p:scale>
          <a:sx n="72" d="100"/>
          <a:sy n="72" d="100"/>
        </p:scale>
        <p:origin x="2346" y="72"/>
      </p:cViewPr>
      <p:guideLst>
        <p:guide orient="horz" pos="3071"/>
        <p:guide orient="horz" pos="2838"/>
        <p:guide orient="horz" pos="1620"/>
        <p:guide pos="839"/>
        <p:guide pos="2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23" d="100"/>
        <a:sy n="223" d="100"/>
      </p:scale>
      <p:origin x="0" y="0"/>
    </p:cViewPr>
  </p:sorterViewPr>
  <p:notesViewPr>
    <p:cSldViewPr snapToGrid="0" snapToObjects="1">
      <p:cViewPr varScale="1">
        <p:scale>
          <a:sx n="101" d="100"/>
          <a:sy n="101" d="100"/>
        </p:scale>
        <p:origin x="25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http://sharepoint/prosjekter/Lavutslipp%20_kontinuerlig_arbeid/Documents/Transport/Tiltakskostnader/El-bil/figur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harepoint/prosjekter/Lavutslipp%20_kontinuerlig_arbeid/Documents/Transport/Tiltakskostnader/El-bil/figurer.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http://sharepoint/prosjekter/Lavutslipp%20_kontinuerlig_arbeid/Documents/Transport/Tiltakskostnader/El-bil/figurer.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harepoint/prosjekter/Lavutslipp%20_kontinuerlig_arbeid/Documents/Transport/Tiltakskostnader/El-bil/elbilberegninger22september2016_Basi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http://sharepoint/prosjekter/Lavutslipp%20_kontinuerlig_arbeid/Documents/Transport/Tiltakskostnader/El-bil/elbilberegninger22september2016_Basis.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http://sharepoint/prosjekter/Lavutslipp%20_kontinuerlig_arbeid/Documents/Transport/Tiltakskostnader/El-bil/elbilberegninger22september2016_Basis.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http://sharepoint/prosjekter/Lavutslipp%20_kontinuerlig_arbeid/Documents/Transport/Tiltakskostnader/El-bil/figurer.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http://sharepoint/prosjekter/Lavutslipp%20_kontinuerlig_arbeid/Documents/Transport/Tiltakskostnader/El-bil/figur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innfasing!$B$3</c:f>
              <c:strCache>
                <c:ptCount val="1"/>
                <c:pt idx="0">
                  <c:v>Tiltak 1</c:v>
                </c:pt>
              </c:strCache>
            </c:strRef>
          </c:tx>
          <c:spPr>
            <a:ln w="28575">
              <a:solidFill>
                <a:schemeClr val="accent2"/>
              </a:solidFill>
            </a:ln>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innfasing!$C$3:$Q$3</c:f>
              <c:numCache>
                <c:formatCode>0%</c:formatCode>
                <c:ptCount val="15"/>
                <c:pt idx="0">
                  <c:v>0.15</c:v>
                </c:pt>
                <c:pt idx="1">
                  <c:v>0.18214285714285713</c:v>
                </c:pt>
                <c:pt idx="2">
                  <c:v>0.21428571428571427</c:v>
                </c:pt>
                <c:pt idx="3">
                  <c:v>0.24642857142857141</c:v>
                </c:pt>
                <c:pt idx="4">
                  <c:v>0.27857142857142858</c:v>
                </c:pt>
                <c:pt idx="5">
                  <c:v>0.31071428571428572</c:v>
                </c:pt>
                <c:pt idx="6">
                  <c:v>0.34285714285714286</c:v>
                </c:pt>
                <c:pt idx="7">
                  <c:v>0.375</c:v>
                </c:pt>
                <c:pt idx="8">
                  <c:v>0.40714285714285714</c:v>
                </c:pt>
                <c:pt idx="9">
                  <c:v>0.43928571428571428</c:v>
                </c:pt>
                <c:pt idx="10">
                  <c:v>0.47142857142857142</c:v>
                </c:pt>
                <c:pt idx="11">
                  <c:v>0.50357142857142856</c:v>
                </c:pt>
                <c:pt idx="12">
                  <c:v>0.5357142857142857</c:v>
                </c:pt>
                <c:pt idx="13">
                  <c:v>0.56785714285714284</c:v>
                </c:pt>
                <c:pt idx="14">
                  <c:v>0.6</c:v>
                </c:pt>
              </c:numCache>
            </c:numRef>
          </c:val>
          <c:smooth val="0"/>
          <c:extLst>
            <c:ext xmlns:c16="http://schemas.microsoft.com/office/drawing/2014/chart" uri="{C3380CC4-5D6E-409C-BE32-E72D297353CC}">
              <c16:uniqueId val="{00000000-F61B-47B0-97E9-5B7E05AFAD6B}"/>
            </c:ext>
          </c:extLst>
        </c:ser>
        <c:ser>
          <c:idx val="4"/>
          <c:order val="1"/>
          <c:tx>
            <c:strRef>
              <c:f>innfasing!$B$4</c:f>
              <c:strCache>
                <c:ptCount val="1"/>
                <c:pt idx="0">
                  <c:v>Tiltak 2</c:v>
                </c:pt>
              </c:strCache>
            </c:strRef>
          </c:tx>
          <c:spPr>
            <a:ln w="28575">
              <a:solidFill>
                <a:srgbClr val="92D050"/>
              </a:solidFill>
            </a:ln>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innfasing!$C$4:$Q$4</c:f>
              <c:numCache>
                <c:formatCode>0%</c:formatCode>
                <c:ptCount val="15"/>
                <c:pt idx="0">
                  <c:v>0.15</c:v>
                </c:pt>
                <c:pt idx="1">
                  <c:v>0.21071428571428572</c:v>
                </c:pt>
                <c:pt idx="2">
                  <c:v>0.27142857142857141</c:v>
                </c:pt>
                <c:pt idx="3">
                  <c:v>0.33214285714285713</c:v>
                </c:pt>
                <c:pt idx="4">
                  <c:v>0.39285714285714285</c:v>
                </c:pt>
                <c:pt idx="5">
                  <c:v>0.45357142857142857</c:v>
                </c:pt>
                <c:pt idx="6">
                  <c:v>0.51428571428571423</c:v>
                </c:pt>
                <c:pt idx="7">
                  <c:v>0.57499999999999996</c:v>
                </c:pt>
                <c:pt idx="8">
                  <c:v>0.63571428571428568</c:v>
                </c:pt>
                <c:pt idx="9">
                  <c:v>0.6964285714285714</c:v>
                </c:pt>
                <c:pt idx="10">
                  <c:v>0.75714285714285712</c:v>
                </c:pt>
                <c:pt idx="11">
                  <c:v>0.81785714285714284</c:v>
                </c:pt>
                <c:pt idx="12">
                  <c:v>0.87857142857142856</c:v>
                </c:pt>
                <c:pt idx="13">
                  <c:v>0.93928571428571428</c:v>
                </c:pt>
                <c:pt idx="14">
                  <c:v>1</c:v>
                </c:pt>
              </c:numCache>
            </c:numRef>
          </c:val>
          <c:smooth val="0"/>
          <c:extLst>
            <c:ext xmlns:c16="http://schemas.microsoft.com/office/drawing/2014/chart" uri="{C3380CC4-5D6E-409C-BE32-E72D297353CC}">
              <c16:uniqueId val="{00000001-F61B-47B0-97E9-5B7E05AFAD6B}"/>
            </c:ext>
          </c:extLst>
        </c:ser>
        <c:dLbls>
          <c:showLegendKey val="0"/>
          <c:showVal val="0"/>
          <c:showCatName val="0"/>
          <c:showSerName val="0"/>
          <c:showPercent val="0"/>
          <c:showBubbleSize val="0"/>
        </c:dLbls>
        <c:smooth val="0"/>
        <c:axId val="124591248"/>
        <c:axId val="125097576"/>
      </c:lineChart>
      <c:catAx>
        <c:axId val="12459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5097576"/>
        <c:crossesAt val="0"/>
        <c:auto val="1"/>
        <c:lblAlgn val="ctr"/>
        <c:lblOffset val="100"/>
        <c:noMultiLvlLbl val="0"/>
      </c:catAx>
      <c:valAx>
        <c:axId val="12509757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Andel av nybilsalget</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4591248"/>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ln>
      <a:noFill/>
    </a:ln>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innfasing!$B$3</c:f>
              <c:strCache>
                <c:ptCount val="1"/>
                <c:pt idx="0">
                  <c:v>Tiltak 1</c:v>
                </c:pt>
              </c:strCache>
            </c:strRef>
          </c:tx>
          <c:spPr>
            <a:ln w="28575">
              <a:solidFill>
                <a:schemeClr val="accent2"/>
              </a:solidFill>
            </a:ln>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innfasing!$C$3:$Q$3</c:f>
              <c:numCache>
                <c:formatCode>0%</c:formatCode>
                <c:ptCount val="15"/>
                <c:pt idx="0">
                  <c:v>0.15</c:v>
                </c:pt>
                <c:pt idx="1">
                  <c:v>0.18214285714285713</c:v>
                </c:pt>
                <c:pt idx="2">
                  <c:v>0.21428571428571427</c:v>
                </c:pt>
                <c:pt idx="3">
                  <c:v>0.24642857142857141</c:v>
                </c:pt>
                <c:pt idx="4">
                  <c:v>0.27857142857142858</c:v>
                </c:pt>
                <c:pt idx="5">
                  <c:v>0.31071428571428572</c:v>
                </c:pt>
                <c:pt idx="6">
                  <c:v>0.34285714285714286</c:v>
                </c:pt>
                <c:pt idx="7">
                  <c:v>0.375</c:v>
                </c:pt>
                <c:pt idx="8">
                  <c:v>0.40714285714285714</c:v>
                </c:pt>
                <c:pt idx="9">
                  <c:v>0.43928571428571428</c:v>
                </c:pt>
                <c:pt idx="10">
                  <c:v>0.47142857142857142</c:v>
                </c:pt>
                <c:pt idx="11">
                  <c:v>0.50357142857142856</c:v>
                </c:pt>
                <c:pt idx="12">
                  <c:v>0.5357142857142857</c:v>
                </c:pt>
                <c:pt idx="13">
                  <c:v>0.56785714285714284</c:v>
                </c:pt>
                <c:pt idx="14">
                  <c:v>0.6</c:v>
                </c:pt>
              </c:numCache>
            </c:numRef>
          </c:val>
          <c:smooth val="0"/>
          <c:extLst>
            <c:ext xmlns:c16="http://schemas.microsoft.com/office/drawing/2014/chart" uri="{C3380CC4-5D6E-409C-BE32-E72D297353CC}">
              <c16:uniqueId val="{00000000-F61B-47B0-97E9-5B7E05AFAD6B}"/>
            </c:ext>
          </c:extLst>
        </c:ser>
        <c:ser>
          <c:idx val="4"/>
          <c:order val="1"/>
          <c:tx>
            <c:strRef>
              <c:f>innfasing!$B$4</c:f>
              <c:strCache>
                <c:ptCount val="1"/>
                <c:pt idx="0">
                  <c:v>Tiltak 2</c:v>
                </c:pt>
              </c:strCache>
            </c:strRef>
          </c:tx>
          <c:spPr>
            <a:ln w="28575">
              <a:solidFill>
                <a:srgbClr val="92D050"/>
              </a:solidFill>
            </a:ln>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innfasing!$C$4:$Q$4</c:f>
              <c:numCache>
                <c:formatCode>0%</c:formatCode>
                <c:ptCount val="15"/>
                <c:pt idx="0">
                  <c:v>0.15</c:v>
                </c:pt>
                <c:pt idx="1">
                  <c:v>0.21071428571428572</c:v>
                </c:pt>
                <c:pt idx="2">
                  <c:v>0.27142857142857141</c:v>
                </c:pt>
                <c:pt idx="3">
                  <c:v>0.33214285714285713</c:v>
                </c:pt>
                <c:pt idx="4">
                  <c:v>0.39285714285714285</c:v>
                </c:pt>
                <c:pt idx="5">
                  <c:v>0.45357142857142857</c:v>
                </c:pt>
                <c:pt idx="6">
                  <c:v>0.51428571428571423</c:v>
                </c:pt>
                <c:pt idx="7">
                  <c:v>0.57499999999999996</c:v>
                </c:pt>
                <c:pt idx="8">
                  <c:v>0.63571428571428568</c:v>
                </c:pt>
                <c:pt idx="9">
                  <c:v>0.6964285714285714</c:v>
                </c:pt>
                <c:pt idx="10">
                  <c:v>0.75714285714285712</c:v>
                </c:pt>
                <c:pt idx="11">
                  <c:v>0.81785714285714284</c:v>
                </c:pt>
                <c:pt idx="12">
                  <c:v>0.87857142857142856</c:v>
                </c:pt>
                <c:pt idx="13">
                  <c:v>0.93928571428571428</c:v>
                </c:pt>
                <c:pt idx="14">
                  <c:v>1</c:v>
                </c:pt>
              </c:numCache>
            </c:numRef>
          </c:val>
          <c:smooth val="0"/>
          <c:extLst>
            <c:ext xmlns:c16="http://schemas.microsoft.com/office/drawing/2014/chart" uri="{C3380CC4-5D6E-409C-BE32-E72D297353CC}">
              <c16:uniqueId val="{00000001-F61B-47B0-97E9-5B7E05AFAD6B}"/>
            </c:ext>
          </c:extLst>
        </c:ser>
        <c:ser>
          <c:idx val="2"/>
          <c:order val="2"/>
          <c:tx>
            <c:strRef>
              <c:f>innfasing!$B$5</c:f>
              <c:strCache>
                <c:ptCount val="1"/>
                <c:pt idx="0">
                  <c:v>Tiltak 3</c:v>
                </c:pt>
              </c:strCache>
            </c:strRef>
          </c:tx>
          <c:spPr>
            <a:ln w="28575" cap="rnd">
              <a:solidFill>
                <a:schemeClr val="accent1"/>
              </a:solidFill>
              <a:round/>
            </a:ln>
            <a:effectLst/>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innfasing!$C$5:$L$5</c:f>
              <c:numCache>
                <c:formatCode>0%</c:formatCode>
                <c:ptCount val="10"/>
                <c:pt idx="0">
                  <c:v>0.15</c:v>
                </c:pt>
                <c:pt idx="1">
                  <c:v>0.21071428571428572</c:v>
                </c:pt>
                <c:pt idx="2">
                  <c:v>0.27142857142857141</c:v>
                </c:pt>
                <c:pt idx="3">
                  <c:v>0.33214285714285713</c:v>
                </c:pt>
                <c:pt idx="4">
                  <c:v>0.39285714285714285</c:v>
                </c:pt>
                <c:pt idx="5">
                  <c:v>0.45357142857142857</c:v>
                </c:pt>
                <c:pt idx="6">
                  <c:v>0.51428571428571423</c:v>
                </c:pt>
                <c:pt idx="7">
                  <c:v>0.57499999999999996</c:v>
                </c:pt>
                <c:pt idx="8">
                  <c:v>0.63571428571428568</c:v>
                </c:pt>
                <c:pt idx="9">
                  <c:v>1</c:v>
                </c:pt>
              </c:numCache>
            </c:numRef>
          </c:val>
          <c:smooth val="0"/>
          <c:extLst>
            <c:ext xmlns:c16="http://schemas.microsoft.com/office/drawing/2014/chart" uri="{C3380CC4-5D6E-409C-BE32-E72D297353CC}">
              <c16:uniqueId val="{00000002-F61B-47B0-97E9-5B7E05AFAD6B}"/>
            </c:ext>
          </c:extLst>
        </c:ser>
        <c:ser>
          <c:idx val="0"/>
          <c:order val="3"/>
          <c:tx>
            <c:strRef>
              <c:f>innfasing!$B$6</c:f>
              <c:strCache>
                <c:ptCount val="1"/>
                <c:pt idx="0">
                  <c:v>Tiltak 4</c:v>
                </c:pt>
              </c:strCache>
            </c:strRef>
          </c:tx>
          <c:spPr>
            <a:ln w="28575">
              <a:solidFill>
                <a:schemeClr val="accent5"/>
              </a:solidFill>
            </a:ln>
          </c:spPr>
          <c:marker>
            <c:symbol val="none"/>
          </c:marker>
          <c:val>
            <c:numRef>
              <c:f>innfasing!$C$6:$L$6</c:f>
              <c:numCache>
                <c:formatCode>0%</c:formatCode>
                <c:ptCount val="10"/>
                <c:pt idx="0">
                  <c:v>0.15</c:v>
                </c:pt>
                <c:pt idx="1">
                  <c:v>0.16250000000000001</c:v>
                </c:pt>
                <c:pt idx="2">
                  <c:v>0.17500000000000002</c:v>
                </c:pt>
                <c:pt idx="3">
                  <c:v>0.18750000000000003</c:v>
                </c:pt>
                <c:pt idx="4">
                  <c:v>0.2</c:v>
                </c:pt>
                <c:pt idx="5">
                  <c:v>0.3</c:v>
                </c:pt>
                <c:pt idx="6">
                  <c:v>0.4</c:v>
                </c:pt>
                <c:pt idx="7">
                  <c:v>0.5</c:v>
                </c:pt>
                <c:pt idx="8">
                  <c:v>0.6</c:v>
                </c:pt>
                <c:pt idx="9">
                  <c:v>1</c:v>
                </c:pt>
              </c:numCache>
            </c:numRef>
          </c:val>
          <c:smooth val="0"/>
          <c:extLst>
            <c:ext xmlns:c16="http://schemas.microsoft.com/office/drawing/2014/chart" uri="{C3380CC4-5D6E-409C-BE32-E72D297353CC}">
              <c16:uniqueId val="{00000003-F61B-47B0-97E9-5B7E05AFAD6B}"/>
            </c:ext>
          </c:extLst>
        </c:ser>
        <c:dLbls>
          <c:showLegendKey val="0"/>
          <c:showVal val="0"/>
          <c:showCatName val="0"/>
          <c:showSerName val="0"/>
          <c:showPercent val="0"/>
          <c:showBubbleSize val="0"/>
        </c:dLbls>
        <c:smooth val="0"/>
        <c:axId val="124893512"/>
        <c:axId val="124893896"/>
      </c:lineChart>
      <c:catAx>
        <c:axId val="12489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4893896"/>
        <c:crossesAt val="0"/>
        <c:auto val="1"/>
        <c:lblAlgn val="ctr"/>
        <c:lblOffset val="100"/>
        <c:noMultiLvlLbl val="0"/>
      </c:catAx>
      <c:valAx>
        <c:axId val="1248938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Andel av nybilsalget</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48935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ln>
      <a:noFill/>
    </a:ln>
  </c:spPr>
  <c:txPr>
    <a:bodyPr/>
    <a:lstStyle/>
    <a:p>
      <a:pPr>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'Ark1'!$B$1</c:f>
              <c:strCache>
                <c:ptCount val="1"/>
                <c:pt idx="0">
                  <c:v>Segmenter i nybilsalget</c:v>
                </c:pt>
              </c:strCache>
            </c:strRef>
          </c:tx>
          <c:spPr>
            <a:solidFill>
              <a:schemeClr val="tx2">
                <a:lumMod val="20000"/>
                <a:lumOff val="80000"/>
              </a:schemeClr>
            </a:solidFill>
          </c:spPr>
          <c:explosion val="2"/>
          <c:dPt>
            <c:idx val="0"/>
            <c:bubble3D val="0"/>
            <c:spPr>
              <a:solidFill>
                <a:srgbClr val="ADD1E5"/>
              </a:solidFill>
              <a:ln w="19050">
                <a:solidFill>
                  <a:schemeClr val="lt1"/>
                </a:solidFill>
              </a:ln>
              <a:effectLst/>
            </c:spPr>
            <c:extLst>
              <c:ext xmlns:c16="http://schemas.microsoft.com/office/drawing/2014/chart" uri="{C3380CC4-5D6E-409C-BE32-E72D297353CC}">
                <c16:uniqueId val="{00000001-CB8C-45BB-8E49-C793AE0CCF40}"/>
              </c:ext>
            </c:extLst>
          </c:dPt>
          <c:dPt>
            <c:idx val="1"/>
            <c:bubble3D val="0"/>
            <c:spPr>
              <a:solidFill>
                <a:srgbClr val="ADD1E5"/>
              </a:solidFill>
              <a:ln w="19050">
                <a:solidFill>
                  <a:schemeClr val="lt1"/>
                </a:solidFill>
              </a:ln>
              <a:effectLst/>
            </c:spPr>
            <c:extLst>
              <c:ext xmlns:c16="http://schemas.microsoft.com/office/drawing/2014/chart" uri="{C3380CC4-5D6E-409C-BE32-E72D297353CC}">
                <c16:uniqueId val="{00000003-CB8C-45BB-8E49-C793AE0CCF40}"/>
              </c:ext>
            </c:extLst>
          </c:dPt>
          <c:dPt>
            <c:idx val="2"/>
            <c:bubble3D val="0"/>
            <c:spPr>
              <a:solidFill>
                <a:srgbClr val="ADD1E5"/>
              </a:solidFill>
              <a:ln w="19050">
                <a:solidFill>
                  <a:schemeClr val="lt1"/>
                </a:solidFill>
              </a:ln>
              <a:effectLst/>
            </c:spPr>
            <c:extLst>
              <c:ext xmlns:c16="http://schemas.microsoft.com/office/drawing/2014/chart" uri="{C3380CC4-5D6E-409C-BE32-E72D297353CC}">
                <c16:uniqueId val="{00000005-CB8C-45BB-8E49-C793AE0CCF40}"/>
              </c:ext>
            </c:extLst>
          </c:dPt>
          <c:dPt>
            <c:idx val="3"/>
            <c:bubble3D val="0"/>
            <c:spPr>
              <a:solidFill>
                <a:srgbClr val="ADD1E5"/>
              </a:solidFill>
              <a:ln w="19050">
                <a:solidFill>
                  <a:schemeClr val="lt1"/>
                </a:solidFill>
              </a:ln>
              <a:effectLst/>
            </c:spPr>
            <c:extLst>
              <c:ext xmlns:c16="http://schemas.microsoft.com/office/drawing/2014/chart" uri="{C3380CC4-5D6E-409C-BE32-E72D297353CC}">
                <c16:uniqueId val="{00000007-CB8C-45BB-8E49-C793AE0CCF40}"/>
              </c:ext>
            </c:extLst>
          </c:dPt>
          <c:dPt>
            <c:idx val="4"/>
            <c:bubble3D val="0"/>
            <c:spPr>
              <a:solidFill>
                <a:srgbClr val="5393C3"/>
              </a:solidFill>
              <a:ln w="19050">
                <a:solidFill>
                  <a:schemeClr val="lt1"/>
                </a:solidFill>
              </a:ln>
              <a:effectLst/>
            </c:spPr>
            <c:extLst>
              <c:ext xmlns:c16="http://schemas.microsoft.com/office/drawing/2014/chart" uri="{C3380CC4-5D6E-409C-BE32-E72D297353CC}">
                <c16:uniqueId val="{00000009-CB8C-45BB-8E49-C793AE0CCF40}"/>
              </c:ext>
            </c:extLst>
          </c:dPt>
          <c:dPt>
            <c:idx val="5"/>
            <c:bubble3D val="0"/>
            <c:spPr>
              <a:solidFill>
                <a:srgbClr val="5393C3"/>
              </a:solidFill>
              <a:ln w="19050">
                <a:solidFill>
                  <a:schemeClr val="lt1"/>
                </a:solidFill>
              </a:ln>
              <a:effectLst/>
            </c:spPr>
            <c:extLst>
              <c:ext xmlns:c16="http://schemas.microsoft.com/office/drawing/2014/chart" uri="{C3380CC4-5D6E-409C-BE32-E72D297353CC}">
                <c16:uniqueId val="{0000000B-CB8C-45BB-8E49-C793AE0CCF40}"/>
              </c:ext>
            </c:extLst>
          </c:dPt>
          <c:dPt>
            <c:idx val="6"/>
            <c:bubble3D val="0"/>
            <c:spPr>
              <a:solidFill>
                <a:srgbClr val="5393C3"/>
              </a:solidFill>
              <a:ln w="19050">
                <a:solidFill>
                  <a:schemeClr val="lt1"/>
                </a:solidFill>
              </a:ln>
              <a:effectLst/>
            </c:spPr>
            <c:extLst>
              <c:ext xmlns:c16="http://schemas.microsoft.com/office/drawing/2014/chart" uri="{C3380CC4-5D6E-409C-BE32-E72D297353CC}">
                <c16:uniqueId val="{0000000D-CB8C-45BB-8E49-C793AE0CCF40}"/>
              </c:ext>
            </c:extLst>
          </c:dPt>
          <c:dPt>
            <c:idx val="7"/>
            <c:bubble3D val="0"/>
            <c:spPr>
              <a:solidFill>
                <a:srgbClr val="5393C3"/>
              </a:solidFill>
              <a:ln w="19050">
                <a:solidFill>
                  <a:schemeClr val="lt1"/>
                </a:solidFill>
              </a:ln>
              <a:effectLst/>
            </c:spPr>
            <c:extLst>
              <c:ext xmlns:c16="http://schemas.microsoft.com/office/drawing/2014/chart" uri="{C3380CC4-5D6E-409C-BE32-E72D297353CC}">
                <c16:uniqueId val="{0000000F-CB8C-45BB-8E49-C793AE0CCF40}"/>
              </c:ext>
            </c:extLst>
          </c:dPt>
          <c:dLbls>
            <c:dLbl>
              <c:idx val="0"/>
              <c:delete val="1"/>
              <c:extLst>
                <c:ext xmlns:c15="http://schemas.microsoft.com/office/drawing/2012/chart" uri="{CE6537A1-D6FC-4f65-9D91-7224C49458BB}"/>
                <c:ext xmlns:c16="http://schemas.microsoft.com/office/drawing/2014/chart" uri="{C3380CC4-5D6E-409C-BE32-E72D297353CC}">
                  <c16:uniqueId val="{00000001-CB8C-45BB-8E49-C793AE0CCF40}"/>
                </c:ext>
              </c:extLst>
            </c:dLbl>
            <c:dLbl>
              <c:idx val="1"/>
              <c:delete val="1"/>
              <c:extLst>
                <c:ext xmlns:c15="http://schemas.microsoft.com/office/drawing/2012/chart" uri="{CE6537A1-D6FC-4f65-9D91-7224C49458BB}"/>
                <c:ext xmlns:c16="http://schemas.microsoft.com/office/drawing/2014/chart" uri="{C3380CC4-5D6E-409C-BE32-E72D297353CC}">
                  <c16:uniqueId val="{00000003-CB8C-45BB-8E49-C793AE0CCF40}"/>
                </c:ext>
              </c:extLst>
            </c:dLbl>
            <c:dLbl>
              <c:idx val="2"/>
              <c:layout>
                <c:manualLayout>
                  <c:x val="-5.6833466468865307E-2"/>
                  <c:y val="0.176288304884612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B8C-45BB-8E49-C793AE0CCF40}"/>
                </c:ext>
              </c:extLst>
            </c:dLbl>
            <c:dLbl>
              <c:idx val="3"/>
              <c:layout>
                <c:manualLayout>
                  <c:x val="-9.323452774924873E-2"/>
                  <c:y val="-9.420228904304836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B8C-45BB-8E49-C793AE0CCF40}"/>
                </c:ext>
              </c:extLst>
            </c:dLbl>
            <c:dLbl>
              <c:idx val="4"/>
              <c:layout>
                <c:manualLayout>
                  <c:x val="5.1734007660317341E-2"/>
                  <c:y val="-0.2149574828444858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B8C-45BB-8E49-C793AE0CCF40}"/>
                </c:ext>
              </c:extLst>
            </c:dLbl>
            <c:dLbl>
              <c:idx val="5"/>
              <c:layout>
                <c:manualLayout>
                  <c:x val="5.2284510631823149E-2"/>
                  <c:y val="-3.985233967115402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B8C-45BB-8E49-C793AE0CCF40}"/>
                </c:ext>
              </c:extLst>
            </c:dLbl>
            <c:dLbl>
              <c:idx val="6"/>
              <c:delete val="1"/>
              <c:extLst>
                <c:ext xmlns:c15="http://schemas.microsoft.com/office/drawing/2012/chart" uri="{CE6537A1-D6FC-4f65-9D91-7224C49458BB}"/>
                <c:ext xmlns:c16="http://schemas.microsoft.com/office/drawing/2014/chart" uri="{C3380CC4-5D6E-409C-BE32-E72D297353CC}">
                  <c16:uniqueId val="{0000000D-CB8C-45BB-8E49-C793AE0CCF40}"/>
                </c:ext>
              </c:extLst>
            </c:dLbl>
            <c:dLbl>
              <c:idx val="7"/>
              <c:layout>
                <c:manualLayout>
                  <c:x val="6.7241812164783754E-2"/>
                  <c:y val="0.20561767437969655"/>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B8C-45BB-8E49-C793AE0CCF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nb-NO"/>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'Ark1'!$A$2:$A$9</c:f>
              <c:strCache>
                <c:ptCount val="8"/>
                <c:pt idx="0">
                  <c:v>andre</c:v>
                </c:pt>
                <c:pt idx="1">
                  <c:v>minibiler</c:v>
                </c:pt>
                <c:pt idx="2">
                  <c:v>småbiler</c:v>
                </c:pt>
                <c:pt idx="3">
                  <c:v>kompaktklassen</c:v>
                </c:pt>
                <c:pt idx="4">
                  <c:v>mellomklassen</c:v>
                </c:pt>
                <c:pt idx="5">
                  <c:v>store biler</c:v>
                </c:pt>
                <c:pt idx="6">
                  <c:v>flerbruksbiler</c:v>
                </c:pt>
                <c:pt idx="7">
                  <c:v>SUV</c:v>
                </c:pt>
              </c:strCache>
            </c:strRef>
          </c:cat>
          <c:val>
            <c:numRef>
              <c:f>'Ark1'!$B$2:$B$9</c:f>
              <c:numCache>
                <c:formatCode>0%</c:formatCode>
                <c:ptCount val="8"/>
                <c:pt idx="0">
                  <c:v>0.01</c:v>
                </c:pt>
                <c:pt idx="1">
                  <c:v>0.04</c:v>
                </c:pt>
                <c:pt idx="2">
                  <c:v>0.12</c:v>
                </c:pt>
                <c:pt idx="3">
                  <c:v>0.33</c:v>
                </c:pt>
                <c:pt idx="4">
                  <c:v>0.14000000000000001</c:v>
                </c:pt>
                <c:pt idx="5">
                  <c:v>7.0000000000000007E-2</c:v>
                </c:pt>
                <c:pt idx="6">
                  <c:v>0.01</c:v>
                </c:pt>
                <c:pt idx="7">
                  <c:v>0.28000000000000003</c:v>
                </c:pt>
              </c:numCache>
            </c:numRef>
          </c:val>
          <c:extLst>
            <c:ext xmlns:c16="http://schemas.microsoft.com/office/drawing/2014/chart" uri="{C3380CC4-5D6E-409C-BE32-E72D297353CC}">
              <c16:uniqueId val="{00000010-CB8C-45BB-8E49-C793AE0CCF4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29693159343532E-2"/>
          <c:y val="2.3395851763411156E-2"/>
          <c:w val="0.87263299404647587"/>
          <c:h val="0.89321381381765319"/>
        </c:manualLayout>
      </c:layout>
      <c:lineChart>
        <c:grouping val="standard"/>
        <c:varyColors val="0"/>
        <c:ser>
          <c:idx val="0"/>
          <c:order val="0"/>
          <c:spPr>
            <a:ln w="28575" cap="rnd">
              <a:solidFill>
                <a:schemeClr val="accent1"/>
              </a:solidFill>
              <a:round/>
            </a:ln>
            <a:effectLst/>
          </c:spPr>
          <c:marker>
            <c:symbol val="none"/>
          </c:marker>
          <c:cat>
            <c:numRef>
              <c:f>Batterikostnader!$A$34:$U$34</c:f>
              <c:numCache>
                <c:formatCode>0</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formatCode="General">
                  <c:v>2030</c:v>
                </c:pt>
              </c:numCache>
            </c:numRef>
          </c:cat>
          <c:val>
            <c:numRef>
              <c:f>Batterikostnader!$A$35:$G$35</c:f>
              <c:numCache>
                <c:formatCode>0</c:formatCode>
                <c:ptCount val="7"/>
                <c:pt idx="0">
                  <c:v>1000</c:v>
                </c:pt>
                <c:pt idx="1">
                  <c:v>824.05598776672173</c:v>
                </c:pt>
                <c:pt idx="2">
                  <c:v>679.0682709741875</c:v>
                </c:pt>
                <c:pt idx="3">
                  <c:v>559.59027479867393</c:v>
                </c:pt>
                <c:pt idx="4">
                  <c:v>461.1337166438725</c:v>
                </c:pt>
                <c:pt idx="5">
                  <c:v>380.00000036150595</c:v>
                </c:pt>
                <c:pt idx="6">
                  <c:v>350</c:v>
                </c:pt>
              </c:numCache>
            </c:numRef>
          </c:val>
          <c:smooth val="0"/>
          <c:extLst>
            <c:ext xmlns:c16="http://schemas.microsoft.com/office/drawing/2014/chart" uri="{C3380CC4-5D6E-409C-BE32-E72D297353CC}">
              <c16:uniqueId val="{00000000-CCB4-4EDD-A4D5-4FB6B658C6A3}"/>
            </c:ext>
          </c:extLst>
        </c:ser>
        <c:ser>
          <c:idx val="1"/>
          <c:order val="1"/>
          <c:spPr>
            <a:ln w="28575" cap="rnd">
              <a:solidFill>
                <a:schemeClr val="accent1"/>
              </a:solidFill>
              <a:prstDash val="lgDashDot"/>
              <a:round/>
            </a:ln>
            <a:effectLst/>
          </c:spPr>
          <c:marker>
            <c:symbol val="none"/>
          </c:marker>
          <c:cat>
            <c:numRef>
              <c:f>Batterikostnader!$A$34:$U$34</c:f>
              <c:numCache>
                <c:formatCode>0</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formatCode="General">
                  <c:v>2030</c:v>
                </c:pt>
              </c:numCache>
            </c:numRef>
          </c:cat>
          <c:val>
            <c:numRef>
              <c:f>Batterikostnader!$A$36:$U$36</c:f>
              <c:numCache>
                <c:formatCode>General</c:formatCode>
                <c:ptCount val="21"/>
                <c:pt idx="7" formatCode="0">
                  <c:v>319</c:v>
                </c:pt>
                <c:pt idx="8" formatCode="0">
                  <c:v>290</c:v>
                </c:pt>
                <c:pt idx="9" formatCode="0">
                  <c:v>264</c:v>
                </c:pt>
                <c:pt idx="10" formatCode="0">
                  <c:v>240</c:v>
                </c:pt>
                <c:pt idx="11" formatCode="0">
                  <c:v>218</c:v>
                </c:pt>
                <c:pt idx="12" formatCode="0">
                  <c:v>199</c:v>
                </c:pt>
                <c:pt idx="13" formatCode="0">
                  <c:v>191</c:v>
                </c:pt>
                <c:pt idx="14" formatCode="0">
                  <c:v>183</c:v>
                </c:pt>
                <c:pt idx="15" formatCode="0">
                  <c:v>176</c:v>
                </c:pt>
                <c:pt idx="16" formatCode="0">
                  <c:v>169</c:v>
                </c:pt>
                <c:pt idx="17" formatCode="0">
                  <c:v>162</c:v>
                </c:pt>
                <c:pt idx="18" formatCode="0">
                  <c:v>156</c:v>
                </c:pt>
                <c:pt idx="19" formatCode="0">
                  <c:v>149</c:v>
                </c:pt>
                <c:pt idx="20">
                  <c:v>143</c:v>
                </c:pt>
              </c:numCache>
            </c:numRef>
          </c:val>
          <c:smooth val="0"/>
          <c:extLst>
            <c:ext xmlns:c16="http://schemas.microsoft.com/office/drawing/2014/chart" uri="{C3380CC4-5D6E-409C-BE32-E72D297353CC}">
              <c16:uniqueId val="{00000001-CCB4-4EDD-A4D5-4FB6B658C6A3}"/>
            </c:ext>
          </c:extLst>
        </c:ser>
        <c:dLbls>
          <c:showLegendKey val="0"/>
          <c:showVal val="0"/>
          <c:showCatName val="0"/>
          <c:showSerName val="0"/>
          <c:showPercent val="0"/>
          <c:showBubbleSize val="0"/>
        </c:dLbls>
        <c:smooth val="0"/>
        <c:axId val="124853264"/>
        <c:axId val="124243424"/>
      </c:lineChart>
      <c:catAx>
        <c:axId val="124853264"/>
        <c:scaling>
          <c:orientation val="minMax"/>
        </c:scaling>
        <c:delete val="0"/>
        <c:axPos val="b"/>
        <c:numFmt formatCode="0"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4243424"/>
        <c:crosses val="autoZero"/>
        <c:auto val="1"/>
        <c:lblAlgn val="ctr"/>
        <c:lblOffset val="100"/>
        <c:noMultiLvlLbl val="0"/>
      </c:catAx>
      <c:valAx>
        <c:axId val="124243424"/>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USD/kWh</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48532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9510570090558"/>
          <c:y val="2.4150943396226414E-2"/>
          <c:w val="0.8791945753497511"/>
          <c:h val="0.83115875798544048"/>
        </c:manualLayout>
      </c:layout>
      <c:barChart>
        <c:barDir val="col"/>
        <c:grouping val="stacked"/>
        <c:varyColors val="0"/>
        <c:ser>
          <c:idx val="0"/>
          <c:order val="0"/>
          <c:tx>
            <c:strRef>
              <c:f>tiltak1Dekomponert!$A$67</c:f>
              <c:strCache>
                <c:ptCount val="1"/>
                <c:pt idx="0">
                  <c:v>produksjon</c:v>
                </c:pt>
              </c:strCache>
            </c:strRef>
          </c:tx>
          <c:spPr>
            <a:solidFill>
              <a:schemeClr val="accent1"/>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tiltak1Dekomponert!$B$67:$P$67</c:f>
              <c:numCache>
                <c:formatCode>0</c:formatCode>
                <c:ptCount val="15"/>
                <c:pt idx="0">
                  <c:v>70261</c:v>
                </c:pt>
                <c:pt idx="1">
                  <c:v>60455.78</c:v>
                </c:pt>
                <c:pt idx="2">
                  <c:v>59367.624399999972</c:v>
                </c:pt>
                <c:pt idx="3">
                  <c:v>56045.99991199997</c:v>
                </c:pt>
                <c:pt idx="4">
                  <c:v>52927.057257759996</c:v>
                </c:pt>
                <c:pt idx="5">
                  <c:v>50001.292826844758</c:v>
                </c:pt>
                <c:pt idx="6">
                  <c:v>47259.611079978262</c:v>
                </c:pt>
                <c:pt idx="7">
                  <c:v>48187.707667662296</c:v>
                </c:pt>
                <c:pt idx="8">
                  <c:v>47568.60986803897</c:v>
                </c:pt>
                <c:pt idx="9">
                  <c:v>42573.529054097598</c:v>
                </c:pt>
                <c:pt idx="10">
                  <c:v>37840.098201098241</c:v>
                </c:pt>
                <c:pt idx="11">
                  <c:v>33356.614376035606</c:v>
                </c:pt>
                <c:pt idx="12">
                  <c:v>29111.86750191584</c:v>
                </c:pt>
                <c:pt idx="13">
                  <c:v>25095.120148742426</c:v>
                </c:pt>
                <c:pt idx="14">
                  <c:v>21296.088142757886</c:v>
                </c:pt>
              </c:numCache>
            </c:numRef>
          </c:val>
          <c:extLst>
            <c:ext xmlns:c16="http://schemas.microsoft.com/office/drawing/2014/chart" uri="{C3380CC4-5D6E-409C-BE32-E72D297353CC}">
              <c16:uniqueId val="{00000000-7AE7-43CA-8709-B54F54D78B9F}"/>
            </c:ext>
          </c:extLst>
        </c:ser>
        <c:ser>
          <c:idx val="1"/>
          <c:order val="1"/>
          <c:tx>
            <c:strRef>
              <c:f>tiltak1Dekomponert!$A$68</c:f>
              <c:strCache>
                <c:ptCount val="1"/>
                <c:pt idx="0">
                  <c:v>ulempe for bilist</c:v>
                </c:pt>
              </c:strCache>
            </c:strRef>
          </c:tx>
          <c:spPr>
            <a:solidFill>
              <a:schemeClr val="accent2"/>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tiltak1Dekomponert!$B$68:$P$68</c:f>
              <c:numCache>
                <c:formatCode>0</c:formatCode>
                <c:ptCount val="15"/>
                <c:pt idx="0">
                  <c:v>123996.53229876215</c:v>
                </c:pt>
                <c:pt idx="1">
                  <c:v>123996.53229876215</c:v>
                </c:pt>
                <c:pt idx="2">
                  <c:v>105350.43721624151</c:v>
                </c:pt>
                <c:pt idx="3">
                  <c:v>90597.482865236176</c:v>
                </c:pt>
                <c:pt idx="4">
                  <c:v>74385.445116878662</c:v>
                </c:pt>
                <c:pt idx="5">
                  <c:v>56570.019019782514</c:v>
                </c:pt>
                <c:pt idx="6">
                  <c:v>36992.62770429223</c:v>
                </c:pt>
                <c:pt idx="7">
                  <c:v>15479.010874083127</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1-7AE7-43CA-8709-B54F54D78B9F}"/>
            </c:ext>
          </c:extLst>
        </c:ser>
        <c:ser>
          <c:idx val="2"/>
          <c:order val="2"/>
          <c:tx>
            <c:strRef>
              <c:f>tiltak1Dekomponert!$A$69</c:f>
              <c:strCache>
                <c:ptCount val="1"/>
                <c:pt idx="0">
                  <c:v>ladestasjoner</c:v>
                </c:pt>
              </c:strCache>
            </c:strRef>
          </c:tx>
          <c:spPr>
            <a:solidFill>
              <a:schemeClr val="accent3"/>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tiltak1Dekomponert!$B$69:$P$69</c:f>
              <c:numCache>
                <c:formatCode>0</c:formatCode>
                <c:ptCount val="15"/>
                <c:pt idx="0">
                  <c:v>16000</c:v>
                </c:pt>
                <c:pt idx="1">
                  <c:v>15680</c:v>
                </c:pt>
                <c:pt idx="2">
                  <c:v>15366.400000000001</c:v>
                </c:pt>
                <c:pt idx="3">
                  <c:v>15059.072</c:v>
                </c:pt>
                <c:pt idx="4">
                  <c:v>14757.890560000002</c:v>
                </c:pt>
                <c:pt idx="5">
                  <c:v>14462.732748800001</c:v>
                </c:pt>
                <c:pt idx="6">
                  <c:v>14173.478093824002</c:v>
                </c:pt>
                <c:pt idx="7">
                  <c:v>13890.008531947522</c:v>
                </c:pt>
                <c:pt idx="8">
                  <c:v>13612.208361308571</c:v>
                </c:pt>
                <c:pt idx="9">
                  <c:v>13339.9641940824</c:v>
                </c:pt>
                <c:pt idx="10">
                  <c:v>13073.164910200752</c:v>
                </c:pt>
                <c:pt idx="11">
                  <c:v>12811.701611996737</c:v>
                </c:pt>
                <c:pt idx="12">
                  <c:v>12555.467579756803</c:v>
                </c:pt>
                <c:pt idx="13">
                  <c:v>12304.358228161667</c:v>
                </c:pt>
                <c:pt idx="14">
                  <c:v>12058.271063598433</c:v>
                </c:pt>
              </c:numCache>
            </c:numRef>
          </c:val>
          <c:extLst>
            <c:ext xmlns:c16="http://schemas.microsoft.com/office/drawing/2014/chart" uri="{C3380CC4-5D6E-409C-BE32-E72D297353CC}">
              <c16:uniqueId val="{00000002-7AE7-43CA-8709-B54F54D78B9F}"/>
            </c:ext>
          </c:extLst>
        </c:ser>
        <c:ser>
          <c:idx val="3"/>
          <c:order val="3"/>
          <c:tx>
            <c:strRef>
              <c:f>tiltak1Dekomponert!$A$70</c:f>
              <c:strCache>
                <c:ptCount val="1"/>
                <c:pt idx="0">
                  <c:v>vedlikeholdsbesparelse</c:v>
                </c:pt>
              </c:strCache>
            </c:strRef>
          </c:tx>
          <c:spPr>
            <a:solidFill>
              <a:schemeClr val="accent4"/>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tiltak1Dekomponert!$B$70:$P$70</c:f>
              <c:numCache>
                <c:formatCode>0</c:formatCode>
                <c:ptCount val="15"/>
                <c:pt idx="0">
                  <c:v>-28628.358752298445</c:v>
                </c:pt>
                <c:pt idx="1">
                  <c:v>-28855.338075781925</c:v>
                </c:pt>
                <c:pt idx="2">
                  <c:v>-29049.796572204745</c:v>
                </c:pt>
                <c:pt idx="3">
                  <c:v>-29214.593408484478</c:v>
                </c:pt>
                <c:pt idx="4">
                  <c:v>-29352.485798215403</c:v>
                </c:pt>
                <c:pt idx="5">
                  <c:v>-29466.134574735559</c:v>
                </c:pt>
                <c:pt idx="6">
                  <c:v>-29558.109581100522</c:v>
                </c:pt>
                <c:pt idx="7">
                  <c:v>-29630.894886280086</c:v>
                </c:pt>
                <c:pt idx="8">
                  <c:v>-29686.893836593237</c:v>
                </c:pt>
                <c:pt idx="9">
                  <c:v>-29728.433951110917</c:v>
                </c:pt>
                <c:pt idx="10">
                  <c:v>-29757.771669484599</c:v>
                </c:pt>
                <c:pt idx="11">
                  <c:v>-29777.096960401879</c:v>
                </c:pt>
                <c:pt idx="12">
                  <c:v>-29788.537798626425</c:v>
                </c:pt>
                <c:pt idx="13">
                  <c:v>-29794.164518349706</c:v>
                </c:pt>
                <c:pt idx="14">
                  <c:v>-29795.994050364345</c:v>
                </c:pt>
              </c:numCache>
            </c:numRef>
          </c:val>
          <c:extLst>
            <c:ext xmlns:c16="http://schemas.microsoft.com/office/drawing/2014/chart" uri="{C3380CC4-5D6E-409C-BE32-E72D297353CC}">
              <c16:uniqueId val="{00000003-7AE7-43CA-8709-B54F54D78B9F}"/>
            </c:ext>
          </c:extLst>
        </c:ser>
        <c:ser>
          <c:idx val="4"/>
          <c:order val="4"/>
          <c:tx>
            <c:strRef>
              <c:f>tiltak1Dekomponert!$A$71</c:f>
              <c:strCache>
                <c:ptCount val="1"/>
                <c:pt idx="0">
                  <c:v>energibesparelse</c:v>
                </c:pt>
              </c:strCache>
            </c:strRef>
          </c:tx>
          <c:spPr>
            <a:solidFill>
              <a:schemeClr val="accent5"/>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tiltak1Dekomponert!$B$71:$P$71</c:f>
              <c:numCache>
                <c:formatCode>0</c:formatCode>
                <c:ptCount val="15"/>
                <c:pt idx="0">
                  <c:v>-40842.3675612753</c:v>
                </c:pt>
                <c:pt idx="1">
                  <c:v>-40103.452424931791</c:v>
                </c:pt>
                <c:pt idx="2">
                  <c:v>-39432.410619865528</c:v>
                </c:pt>
                <c:pt idx="3">
                  <c:v>-38831.970018180145</c:v>
                </c:pt>
                <c:pt idx="4">
                  <c:v>-38304.971078010109</c:v>
                </c:pt>
                <c:pt idx="5">
                  <c:v>-37854.571577782692</c:v>
                </c:pt>
                <c:pt idx="6">
                  <c:v>-37441.69091170781</c:v>
                </c:pt>
                <c:pt idx="7">
                  <c:v>-37067.826893165213</c:v>
                </c:pt>
                <c:pt idx="8">
                  <c:v>-36734.541538214151</c:v>
                </c:pt>
                <c:pt idx="9">
                  <c:v>-36443.455981016603</c:v>
                </c:pt>
                <c:pt idx="10">
                  <c:v>-36196.259145336888</c:v>
                </c:pt>
                <c:pt idx="11">
                  <c:v>-35994.701919092193</c:v>
                </c:pt>
                <c:pt idx="12">
                  <c:v>-35840.610466464757</c:v>
                </c:pt>
                <c:pt idx="13">
                  <c:v>-35735.882126958146</c:v>
                </c:pt>
                <c:pt idx="14">
                  <c:v>-35682.492103785436</c:v>
                </c:pt>
              </c:numCache>
            </c:numRef>
          </c:val>
          <c:extLst>
            <c:ext xmlns:c16="http://schemas.microsoft.com/office/drawing/2014/chart" uri="{C3380CC4-5D6E-409C-BE32-E72D297353CC}">
              <c16:uniqueId val="{00000004-7AE7-43CA-8709-B54F54D78B9F}"/>
            </c:ext>
          </c:extLst>
        </c:ser>
        <c:dLbls>
          <c:showLegendKey val="0"/>
          <c:showVal val="0"/>
          <c:showCatName val="0"/>
          <c:showSerName val="0"/>
          <c:showPercent val="0"/>
          <c:showBubbleSize val="0"/>
        </c:dLbls>
        <c:gapWidth val="150"/>
        <c:overlap val="100"/>
        <c:axId val="124244208"/>
        <c:axId val="124244600"/>
      </c:barChart>
      <c:lineChart>
        <c:grouping val="standard"/>
        <c:varyColors val="0"/>
        <c:ser>
          <c:idx val="5"/>
          <c:order val="5"/>
          <c:tx>
            <c:strRef>
              <c:f>tiltak1Dekomponert!$A$72</c:f>
              <c:strCache>
                <c:ptCount val="1"/>
                <c:pt idx="0">
                  <c:v>netto</c:v>
                </c:pt>
              </c:strCache>
            </c:strRef>
          </c:tx>
          <c:spPr>
            <a:ln w="28575" cap="rnd">
              <a:solidFill>
                <a:schemeClr val="accent6"/>
              </a:solidFill>
              <a:round/>
            </a:ln>
            <a:effectLst/>
          </c:spPr>
          <c:marker>
            <c:symbol val="none"/>
          </c:marker>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tiltak1Dekomponert!$B$72:$P$72</c:f>
              <c:numCache>
                <c:formatCode>0</c:formatCode>
                <c:ptCount val="15"/>
                <c:pt idx="0">
                  <c:v>140786.8059851884</c:v>
                </c:pt>
                <c:pt idx="1">
                  <c:v>131173.5217980484</c:v>
                </c:pt>
                <c:pt idx="2">
                  <c:v>111602.2544241712</c:v>
                </c:pt>
                <c:pt idx="3">
                  <c:v>93655.991350571509</c:v>
                </c:pt>
                <c:pt idx="4">
                  <c:v>74412.93605841315</c:v>
                </c:pt>
                <c:pt idx="5">
                  <c:v>53713.338442909029</c:v>
                </c:pt>
                <c:pt idx="6">
                  <c:v>31425.91638528616</c:v>
                </c:pt>
                <c:pt idx="7">
                  <c:v>10858.005294247647</c:v>
                </c:pt>
                <c:pt idx="8">
                  <c:v>-5240.617145459848</c:v>
                </c:pt>
                <c:pt idx="9">
                  <c:v>-10258.396683947522</c:v>
                </c:pt>
                <c:pt idx="10">
                  <c:v>-15040.767703522495</c:v>
                </c:pt>
                <c:pt idx="11">
                  <c:v>-19603.482891461728</c:v>
                </c:pt>
                <c:pt idx="12">
                  <c:v>-23961.813183418537</c:v>
                </c:pt>
                <c:pt idx="13">
                  <c:v>-28130.568268403757</c:v>
                </c:pt>
                <c:pt idx="14">
                  <c:v>-32124.126947793462</c:v>
                </c:pt>
              </c:numCache>
            </c:numRef>
          </c:val>
          <c:smooth val="0"/>
          <c:extLst>
            <c:ext xmlns:c16="http://schemas.microsoft.com/office/drawing/2014/chart" uri="{C3380CC4-5D6E-409C-BE32-E72D297353CC}">
              <c16:uniqueId val="{00000005-7AE7-43CA-8709-B54F54D78B9F}"/>
            </c:ext>
          </c:extLst>
        </c:ser>
        <c:dLbls>
          <c:showLegendKey val="0"/>
          <c:showVal val="0"/>
          <c:showCatName val="0"/>
          <c:showSerName val="0"/>
          <c:showPercent val="0"/>
          <c:showBubbleSize val="0"/>
        </c:dLbls>
        <c:marker val="1"/>
        <c:smooth val="0"/>
        <c:axId val="124244208"/>
        <c:axId val="124244600"/>
      </c:lineChart>
      <c:catAx>
        <c:axId val="124244208"/>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4244600"/>
        <c:crosses val="autoZero"/>
        <c:auto val="1"/>
        <c:lblAlgn val="ctr"/>
        <c:lblOffset val="100"/>
        <c:noMultiLvlLbl val="0"/>
      </c:catAx>
      <c:valAx>
        <c:axId val="124244600"/>
        <c:scaling>
          <c:orientation val="minMax"/>
          <c:max val="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Kostnadselementer ny elbil kjøpt i år x</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4244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9510570090558"/>
          <c:y val="2.4150943396226414E-2"/>
          <c:w val="0.8791945753497511"/>
          <c:h val="0.83115875798544048"/>
        </c:manualLayout>
      </c:layout>
      <c:barChart>
        <c:barDir val="col"/>
        <c:grouping val="stacked"/>
        <c:varyColors val="0"/>
        <c:ser>
          <c:idx val="0"/>
          <c:order val="0"/>
          <c:tx>
            <c:strRef>
              <c:f>tiltak1Dekomponert!$A$67</c:f>
              <c:strCache>
                <c:ptCount val="1"/>
                <c:pt idx="0">
                  <c:v>produksjon</c:v>
                </c:pt>
              </c:strCache>
            </c:strRef>
          </c:tx>
          <c:spPr>
            <a:solidFill>
              <a:schemeClr val="accent1"/>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tiltak1Dekomponert!$B$67:$P$67</c:f>
              <c:numCache>
                <c:formatCode>0</c:formatCode>
                <c:ptCount val="15"/>
                <c:pt idx="0">
                  <c:v>70261</c:v>
                </c:pt>
                <c:pt idx="1">
                  <c:v>60455.78</c:v>
                </c:pt>
                <c:pt idx="2">
                  <c:v>59367.624399999972</c:v>
                </c:pt>
                <c:pt idx="3">
                  <c:v>56045.99991199997</c:v>
                </c:pt>
                <c:pt idx="4">
                  <c:v>52927.057257759996</c:v>
                </c:pt>
                <c:pt idx="5">
                  <c:v>50001.292826844758</c:v>
                </c:pt>
                <c:pt idx="6">
                  <c:v>47259.611079978262</c:v>
                </c:pt>
                <c:pt idx="7">
                  <c:v>48187.707667662296</c:v>
                </c:pt>
                <c:pt idx="8">
                  <c:v>47568.60986803897</c:v>
                </c:pt>
                <c:pt idx="9">
                  <c:v>42573.529054097598</c:v>
                </c:pt>
                <c:pt idx="10">
                  <c:v>37840.098201098241</c:v>
                </c:pt>
                <c:pt idx="11">
                  <c:v>33356.614376035606</c:v>
                </c:pt>
                <c:pt idx="12">
                  <c:v>29111.86750191584</c:v>
                </c:pt>
                <c:pt idx="13">
                  <c:v>25095.120148742426</c:v>
                </c:pt>
                <c:pt idx="14">
                  <c:v>21296.088142757886</c:v>
                </c:pt>
              </c:numCache>
            </c:numRef>
          </c:val>
          <c:extLst>
            <c:ext xmlns:c16="http://schemas.microsoft.com/office/drawing/2014/chart" uri="{C3380CC4-5D6E-409C-BE32-E72D297353CC}">
              <c16:uniqueId val="{00000000-7AE7-43CA-8709-B54F54D78B9F}"/>
            </c:ext>
          </c:extLst>
        </c:ser>
        <c:ser>
          <c:idx val="1"/>
          <c:order val="1"/>
          <c:tx>
            <c:strRef>
              <c:f>tiltak1Dekomponert!$A$68</c:f>
              <c:strCache>
                <c:ptCount val="1"/>
                <c:pt idx="0">
                  <c:v>ulempe for bilist</c:v>
                </c:pt>
              </c:strCache>
            </c:strRef>
          </c:tx>
          <c:spPr>
            <a:solidFill>
              <a:schemeClr val="accent2"/>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tiltak1Dekomponert!$B$68:$P$68</c:f>
              <c:numCache>
                <c:formatCode>0</c:formatCode>
                <c:ptCount val="15"/>
                <c:pt idx="0">
                  <c:v>123996.53229876215</c:v>
                </c:pt>
                <c:pt idx="1">
                  <c:v>123996.53229876215</c:v>
                </c:pt>
                <c:pt idx="2">
                  <c:v>105350.43721624151</c:v>
                </c:pt>
                <c:pt idx="3">
                  <c:v>90597.482865236176</c:v>
                </c:pt>
                <c:pt idx="4">
                  <c:v>74385.445116878662</c:v>
                </c:pt>
                <c:pt idx="5">
                  <c:v>56570.019019782514</c:v>
                </c:pt>
                <c:pt idx="6">
                  <c:v>36992.62770429223</c:v>
                </c:pt>
                <c:pt idx="7">
                  <c:v>15479.010874083127</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1-7AE7-43CA-8709-B54F54D78B9F}"/>
            </c:ext>
          </c:extLst>
        </c:ser>
        <c:ser>
          <c:idx val="2"/>
          <c:order val="2"/>
          <c:tx>
            <c:strRef>
              <c:f>tiltak1Dekomponert!$A$69</c:f>
              <c:strCache>
                <c:ptCount val="1"/>
                <c:pt idx="0">
                  <c:v>ladestasjoner</c:v>
                </c:pt>
              </c:strCache>
            </c:strRef>
          </c:tx>
          <c:spPr>
            <a:solidFill>
              <a:schemeClr val="accent3"/>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tiltak1Dekomponert!$B$69:$P$69</c:f>
              <c:numCache>
                <c:formatCode>0</c:formatCode>
                <c:ptCount val="15"/>
                <c:pt idx="0">
                  <c:v>16000</c:v>
                </c:pt>
                <c:pt idx="1">
                  <c:v>15680</c:v>
                </c:pt>
                <c:pt idx="2">
                  <c:v>15366.400000000001</c:v>
                </c:pt>
                <c:pt idx="3">
                  <c:v>15059.072</c:v>
                </c:pt>
                <c:pt idx="4">
                  <c:v>14757.890560000002</c:v>
                </c:pt>
                <c:pt idx="5">
                  <c:v>14462.732748800001</c:v>
                </c:pt>
                <c:pt idx="6">
                  <c:v>14173.478093824002</c:v>
                </c:pt>
                <c:pt idx="7">
                  <c:v>13890.008531947522</c:v>
                </c:pt>
                <c:pt idx="8">
                  <c:v>13612.208361308571</c:v>
                </c:pt>
                <c:pt idx="9">
                  <c:v>13339.9641940824</c:v>
                </c:pt>
                <c:pt idx="10">
                  <c:v>13073.164910200752</c:v>
                </c:pt>
                <c:pt idx="11">
                  <c:v>12811.701611996737</c:v>
                </c:pt>
                <c:pt idx="12">
                  <c:v>12555.467579756803</c:v>
                </c:pt>
                <c:pt idx="13">
                  <c:v>12304.358228161667</c:v>
                </c:pt>
                <c:pt idx="14">
                  <c:v>12058.271063598433</c:v>
                </c:pt>
              </c:numCache>
            </c:numRef>
          </c:val>
          <c:extLst>
            <c:ext xmlns:c16="http://schemas.microsoft.com/office/drawing/2014/chart" uri="{C3380CC4-5D6E-409C-BE32-E72D297353CC}">
              <c16:uniqueId val="{00000002-7AE7-43CA-8709-B54F54D78B9F}"/>
            </c:ext>
          </c:extLst>
        </c:ser>
        <c:ser>
          <c:idx val="3"/>
          <c:order val="3"/>
          <c:tx>
            <c:strRef>
              <c:f>tiltak1Dekomponert!$A$70</c:f>
              <c:strCache>
                <c:ptCount val="1"/>
                <c:pt idx="0">
                  <c:v>vedlikeholdsbesparelse</c:v>
                </c:pt>
              </c:strCache>
            </c:strRef>
          </c:tx>
          <c:spPr>
            <a:solidFill>
              <a:schemeClr val="accent4"/>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tiltak1Dekomponert!$B$70:$P$70</c:f>
              <c:numCache>
                <c:formatCode>0</c:formatCode>
                <c:ptCount val="15"/>
                <c:pt idx="0">
                  <c:v>-28628.358752298445</c:v>
                </c:pt>
                <c:pt idx="1">
                  <c:v>-28855.338075781925</c:v>
                </c:pt>
                <c:pt idx="2">
                  <c:v>-29049.796572204745</c:v>
                </c:pt>
                <c:pt idx="3">
                  <c:v>-29214.593408484478</c:v>
                </c:pt>
                <c:pt idx="4">
                  <c:v>-29352.485798215403</c:v>
                </c:pt>
                <c:pt idx="5">
                  <c:v>-29466.134574735559</c:v>
                </c:pt>
                <c:pt idx="6">
                  <c:v>-29558.109581100522</c:v>
                </c:pt>
                <c:pt idx="7">
                  <c:v>-29630.894886280086</c:v>
                </c:pt>
                <c:pt idx="8">
                  <c:v>-29686.893836593237</c:v>
                </c:pt>
                <c:pt idx="9">
                  <c:v>-29728.433951110917</c:v>
                </c:pt>
                <c:pt idx="10">
                  <c:v>-29757.771669484599</c:v>
                </c:pt>
                <c:pt idx="11">
                  <c:v>-29777.096960401879</c:v>
                </c:pt>
                <c:pt idx="12">
                  <c:v>-29788.537798626425</c:v>
                </c:pt>
                <c:pt idx="13">
                  <c:v>-29794.164518349706</c:v>
                </c:pt>
                <c:pt idx="14">
                  <c:v>-29795.994050364345</c:v>
                </c:pt>
              </c:numCache>
            </c:numRef>
          </c:val>
          <c:extLst>
            <c:ext xmlns:c16="http://schemas.microsoft.com/office/drawing/2014/chart" uri="{C3380CC4-5D6E-409C-BE32-E72D297353CC}">
              <c16:uniqueId val="{00000003-7AE7-43CA-8709-B54F54D78B9F}"/>
            </c:ext>
          </c:extLst>
        </c:ser>
        <c:ser>
          <c:idx val="4"/>
          <c:order val="4"/>
          <c:tx>
            <c:strRef>
              <c:f>tiltak1Dekomponert!$A$71</c:f>
              <c:strCache>
                <c:ptCount val="1"/>
                <c:pt idx="0">
                  <c:v>energibesparelse</c:v>
                </c:pt>
              </c:strCache>
            </c:strRef>
          </c:tx>
          <c:spPr>
            <a:solidFill>
              <a:schemeClr val="accent5"/>
            </a:solidFill>
            <a:ln>
              <a:noFill/>
            </a:ln>
            <a:effectLst/>
          </c:spPr>
          <c:invertIfNegative val="0"/>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tiltak1Dekomponert!$B$71:$P$71</c:f>
              <c:numCache>
                <c:formatCode>0</c:formatCode>
                <c:ptCount val="15"/>
                <c:pt idx="0">
                  <c:v>-40842.3675612753</c:v>
                </c:pt>
                <c:pt idx="1">
                  <c:v>-40103.452424931791</c:v>
                </c:pt>
                <c:pt idx="2">
                  <c:v>-39432.410619865528</c:v>
                </c:pt>
                <c:pt idx="3">
                  <c:v>-38831.970018180145</c:v>
                </c:pt>
                <c:pt idx="4">
                  <c:v>-38304.971078010109</c:v>
                </c:pt>
                <c:pt idx="5">
                  <c:v>-37854.571577782692</c:v>
                </c:pt>
                <c:pt idx="6">
                  <c:v>-37441.69091170781</c:v>
                </c:pt>
                <c:pt idx="7">
                  <c:v>-37067.826893165213</c:v>
                </c:pt>
                <c:pt idx="8">
                  <c:v>-36734.541538214151</c:v>
                </c:pt>
                <c:pt idx="9">
                  <c:v>-36443.455981016603</c:v>
                </c:pt>
                <c:pt idx="10">
                  <c:v>-36196.259145336888</c:v>
                </c:pt>
                <c:pt idx="11">
                  <c:v>-35994.701919092193</c:v>
                </c:pt>
                <c:pt idx="12">
                  <c:v>-35840.610466464757</c:v>
                </c:pt>
                <c:pt idx="13">
                  <c:v>-35735.882126958146</c:v>
                </c:pt>
                <c:pt idx="14">
                  <c:v>-35682.492103785436</c:v>
                </c:pt>
              </c:numCache>
            </c:numRef>
          </c:val>
          <c:extLst>
            <c:ext xmlns:c16="http://schemas.microsoft.com/office/drawing/2014/chart" uri="{C3380CC4-5D6E-409C-BE32-E72D297353CC}">
              <c16:uniqueId val="{00000004-7AE7-43CA-8709-B54F54D78B9F}"/>
            </c:ext>
          </c:extLst>
        </c:ser>
        <c:dLbls>
          <c:showLegendKey val="0"/>
          <c:showVal val="0"/>
          <c:showCatName val="0"/>
          <c:showSerName val="0"/>
          <c:showPercent val="0"/>
          <c:showBubbleSize val="0"/>
        </c:dLbls>
        <c:gapWidth val="150"/>
        <c:overlap val="100"/>
        <c:axId val="404936424"/>
        <c:axId val="408932240"/>
      </c:barChart>
      <c:lineChart>
        <c:grouping val="standard"/>
        <c:varyColors val="0"/>
        <c:ser>
          <c:idx val="5"/>
          <c:order val="5"/>
          <c:tx>
            <c:strRef>
              <c:f>tiltak1Dekomponert!$A$72</c:f>
              <c:strCache>
                <c:ptCount val="1"/>
                <c:pt idx="0">
                  <c:v>netto</c:v>
                </c:pt>
              </c:strCache>
            </c:strRef>
          </c:tx>
          <c:spPr>
            <a:ln w="28575" cap="rnd">
              <a:solidFill>
                <a:schemeClr val="accent6"/>
              </a:solidFill>
              <a:round/>
            </a:ln>
            <a:effectLst/>
          </c:spPr>
          <c:marker>
            <c:symbol val="none"/>
          </c:marker>
          <c:cat>
            <c:numRef>
              <c:f>tiltak1Dekomponert!$B$65:$P$65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tiltak1Dekomponert!$B$72:$P$72</c:f>
              <c:numCache>
                <c:formatCode>0</c:formatCode>
                <c:ptCount val="15"/>
                <c:pt idx="0">
                  <c:v>140786.8059851884</c:v>
                </c:pt>
                <c:pt idx="1">
                  <c:v>131173.5217980484</c:v>
                </c:pt>
                <c:pt idx="2">
                  <c:v>111602.2544241712</c:v>
                </c:pt>
                <c:pt idx="3">
                  <c:v>93655.991350571509</c:v>
                </c:pt>
                <c:pt idx="4">
                  <c:v>74412.93605841315</c:v>
                </c:pt>
                <c:pt idx="5">
                  <c:v>53713.338442909029</c:v>
                </c:pt>
                <c:pt idx="6">
                  <c:v>31425.91638528616</c:v>
                </c:pt>
                <c:pt idx="7">
                  <c:v>10858.005294247647</c:v>
                </c:pt>
                <c:pt idx="8">
                  <c:v>-5240.617145459848</c:v>
                </c:pt>
                <c:pt idx="9">
                  <c:v>-10258.396683947522</c:v>
                </c:pt>
                <c:pt idx="10">
                  <c:v>-15040.767703522495</c:v>
                </c:pt>
                <c:pt idx="11">
                  <c:v>-19603.482891461728</c:v>
                </c:pt>
                <c:pt idx="12">
                  <c:v>-23961.813183418537</c:v>
                </c:pt>
                <c:pt idx="13">
                  <c:v>-28130.568268403757</c:v>
                </c:pt>
                <c:pt idx="14">
                  <c:v>-32124.126947793462</c:v>
                </c:pt>
              </c:numCache>
            </c:numRef>
          </c:val>
          <c:smooth val="0"/>
          <c:extLst>
            <c:ext xmlns:c16="http://schemas.microsoft.com/office/drawing/2014/chart" uri="{C3380CC4-5D6E-409C-BE32-E72D297353CC}">
              <c16:uniqueId val="{00000005-7AE7-43CA-8709-B54F54D78B9F}"/>
            </c:ext>
          </c:extLst>
        </c:ser>
        <c:dLbls>
          <c:showLegendKey val="0"/>
          <c:showVal val="0"/>
          <c:showCatName val="0"/>
          <c:showSerName val="0"/>
          <c:showPercent val="0"/>
          <c:showBubbleSize val="0"/>
        </c:dLbls>
        <c:marker val="1"/>
        <c:smooth val="0"/>
        <c:axId val="404936424"/>
        <c:axId val="408932240"/>
      </c:lineChart>
      <c:catAx>
        <c:axId val="404936424"/>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08932240"/>
        <c:crosses val="autoZero"/>
        <c:auto val="1"/>
        <c:lblAlgn val="ctr"/>
        <c:lblOffset val="100"/>
        <c:noMultiLvlLbl val="0"/>
      </c:catAx>
      <c:valAx>
        <c:axId val="408932240"/>
        <c:scaling>
          <c:orientation val="minMax"/>
          <c:max val="5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Kostnadselementer ny elbil kjøpt i år x</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04936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tiltak1Dekomponert!$A$77</c:f>
              <c:strCache>
                <c:ptCount val="1"/>
                <c:pt idx="0">
                  <c:v>produksjon</c:v>
                </c:pt>
              </c:strCache>
            </c:strRef>
          </c:tx>
          <c:spPr>
            <a:solidFill>
              <a:schemeClr val="accent1"/>
            </a:solidFill>
            <a:ln>
              <a:noFill/>
            </a:ln>
            <a:effectLst/>
          </c:spPr>
          <c:invertIfNegative val="0"/>
          <c:cat>
            <c:numRef>
              <c:f>tiltak1Dekomponert!$B$75:$P$75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tiltak1Dekomponert!$B$77:$P$77</c:f>
              <c:numCache>
                <c:formatCode>0</c:formatCode>
                <c:ptCount val="15"/>
                <c:pt idx="0">
                  <c:v>416165.76231651939</c:v>
                </c:pt>
                <c:pt idx="1">
                  <c:v>384720.16135590337</c:v>
                </c:pt>
                <c:pt idx="2">
                  <c:v>355563.36384307093</c:v>
                </c:pt>
                <c:pt idx="3">
                  <c:v>328517.04805192375</c:v>
                </c:pt>
                <c:pt idx="4">
                  <c:v>303417.71401717106</c:v>
                </c:pt>
                <c:pt idx="5">
                  <c:v>280115.40107106196</c:v>
                </c:pt>
                <c:pt idx="6">
                  <c:v>258472.51869385561</c:v>
                </c:pt>
                <c:pt idx="7">
                  <c:v>244325.40771150379</c:v>
                </c:pt>
                <c:pt idx="8">
                  <c:v>230820.34537313803</c:v>
                </c:pt>
                <c:pt idx="9">
                  <c:v>117930.12644890498</c:v>
                </c:pt>
                <c:pt idx="10">
                  <c:v>109628.66438382745</c:v>
                </c:pt>
                <c:pt idx="11">
                  <c:v>101730.94594149536</c:v>
                </c:pt>
                <c:pt idx="12">
                  <c:v>94219.387674196187</c:v>
                </c:pt>
                <c:pt idx="13">
                  <c:v>87077.138146181824</c:v>
                </c:pt>
                <c:pt idx="14">
                  <c:v>80288.048079708911</c:v>
                </c:pt>
              </c:numCache>
            </c:numRef>
          </c:val>
          <c:extLst>
            <c:ext xmlns:c16="http://schemas.microsoft.com/office/drawing/2014/chart" uri="{C3380CC4-5D6E-409C-BE32-E72D297353CC}">
              <c16:uniqueId val="{00000000-9A66-4256-83F6-9587D8E44EEB}"/>
            </c:ext>
          </c:extLst>
        </c:ser>
        <c:ser>
          <c:idx val="1"/>
          <c:order val="1"/>
          <c:tx>
            <c:strRef>
              <c:f>tiltak1Dekomponert!$A$78</c:f>
              <c:strCache>
                <c:ptCount val="1"/>
                <c:pt idx="0">
                  <c:v>ulempe for bilist</c:v>
                </c:pt>
              </c:strCache>
            </c:strRef>
          </c:tx>
          <c:spPr>
            <a:solidFill>
              <a:schemeClr val="accent2"/>
            </a:solidFill>
            <a:ln>
              <a:noFill/>
            </a:ln>
            <a:effectLst/>
          </c:spPr>
          <c:invertIfNegative val="0"/>
          <c:cat>
            <c:numRef>
              <c:f>tiltak1Dekomponert!$B$75:$P$75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tiltak1Dekomponert!$B$78:$P$78</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1-9A66-4256-83F6-9587D8E44EEB}"/>
            </c:ext>
          </c:extLst>
        </c:ser>
        <c:ser>
          <c:idx val="2"/>
          <c:order val="2"/>
          <c:tx>
            <c:strRef>
              <c:f>tiltak1Dekomponert!$A$79</c:f>
              <c:strCache>
                <c:ptCount val="1"/>
                <c:pt idx="0">
                  <c:v>ladestasjoner</c:v>
                </c:pt>
              </c:strCache>
            </c:strRef>
          </c:tx>
          <c:spPr>
            <a:solidFill>
              <a:schemeClr val="accent3"/>
            </a:solidFill>
            <a:ln>
              <a:noFill/>
            </a:ln>
            <a:effectLst/>
          </c:spPr>
          <c:invertIfNegative val="0"/>
          <c:cat>
            <c:numRef>
              <c:f>tiltak1Dekomponert!$B$75:$P$75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tiltak1Dekomponert!$B$79:$P$79</c:f>
              <c:numCache>
                <c:formatCode>0</c:formatCode>
                <c:ptCount val="15"/>
                <c:pt idx="0">
                  <c:v>16000</c:v>
                </c:pt>
                <c:pt idx="1">
                  <c:v>15680</c:v>
                </c:pt>
                <c:pt idx="2">
                  <c:v>15366.400000000001</c:v>
                </c:pt>
                <c:pt idx="3">
                  <c:v>15059.072</c:v>
                </c:pt>
                <c:pt idx="4">
                  <c:v>14757.890560000002</c:v>
                </c:pt>
                <c:pt idx="5">
                  <c:v>14462.732748800001</c:v>
                </c:pt>
                <c:pt idx="6">
                  <c:v>14173.478093824002</c:v>
                </c:pt>
                <c:pt idx="7">
                  <c:v>13890.008531947522</c:v>
                </c:pt>
                <c:pt idx="8">
                  <c:v>13612.208361308571</c:v>
                </c:pt>
                <c:pt idx="9">
                  <c:v>13339.9641940824</c:v>
                </c:pt>
                <c:pt idx="10">
                  <c:v>13073.164910200752</c:v>
                </c:pt>
                <c:pt idx="11">
                  <c:v>12811.701611996737</c:v>
                </c:pt>
                <c:pt idx="12">
                  <c:v>12555.467579756803</c:v>
                </c:pt>
                <c:pt idx="13">
                  <c:v>12304.358228161667</c:v>
                </c:pt>
                <c:pt idx="14">
                  <c:v>12058.271063598433</c:v>
                </c:pt>
              </c:numCache>
            </c:numRef>
          </c:val>
          <c:extLst>
            <c:ext xmlns:c16="http://schemas.microsoft.com/office/drawing/2014/chart" uri="{C3380CC4-5D6E-409C-BE32-E72D297353CC}">
              <c16:uniqueId val="{00000002-9A66-4256-83F6-9587D8E44EEB}"/>
            </c:ext>
          </c:extLst>
        </c:ser>
        <c:ser>
          <c:idx val="3"/>
          <c:order val="3"/>
          <c:tx>
            <c:strRef>
              <c:f>tiltak1Dekomponert!$A$80</c:f>
              <c:strCache>
                <c:ptCount val="1"/>
                <c:pt idx="0">
                  <c:v>vedlikeholdsbesparelse</c:v>
                </c:pt>
              </c:strCache>
            </c:strRef>
          </c:tx>
          <c:spPr>
            <a:solidFill>
              <a:schemeClr val="accent4"/>
            </a:solidFill>
            <a:ln>
              <a:noFill/>
            </a:ln>
            <a:effectLst/>
          </c:spPr>
          <c:invertIfNegative val="0"/>
          <c:cat>
            <c:numRef>
              <c:f>tiltak1Dekomponert!$B$75:$P$75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tiltak1Dekomponert!$B$80:$P$80</c:f>
              <c:numCache>
                <c:formatCode>0</c:formatCode>
                <c:ptCount val="15"/>
                <c:pt idx="0">
                  <c:v>-28423.192138453873</c:v>
                </c:pt>
                <c:pt idx="1">
                  <c:v>-28593.650102181964</c:v>
                </c:pt>
                <c:pt idx="2">
                  <c:v>-28729.326384459182</c:v>
                </c:pt>
                <c:pt idx="3">
                  <c:v>-28832.989718027489</c:v>
                </c:pt>
                <c:pt idx="4">
                  <c:v>-28907.303264938531</c:v>
                </c:pt>
                <c:pt idx="5">
                  <c:v>-28954.83004492601</c:v>
                </c:pt>
                <c:pt idx="6">
                  <c:v>-28978.038174896988</c:v>
                </c:pt>
                <c:pt idx="7">
                  <c:v>-28979.305928626811</c:v>
                </c:pt>
                <c:pt idx="8">
                  <c:v>-28960.926625432228</c:v>
                </c:pt>
                <c:pt idx="9">
                  <c:v>-28925.113356301867</c:v>
                </c:pt>
                <c:pt idx="10">
                  <c:v>-28874.003555681582</c:v>
                </c:pt>
                <c:pt idx="11">
                  <c:v>-28809.663426845138</c:v>
                </c:pt>
                <c:pt idx="12">
                  <c:v>-28734.092228525813</c:v>
                </c:pt>
                <c:pt idx="13">
                  <c:v>-28649.226430243467</c:v>
                </c:pt>
                <c:pt idx="14">
                  <c:v>-28556.943743532254</c:v>
                </c:pt>
              </c:numCache>
            </c:numRef>
          </c:val>
          <c:extLst>
            <c:ext xmlns:c16="http://schemas.microsoft.com/office/drawing/2014/chart" uri="{C3380CC4-5D6E-409C-BE32-E72D297353CC}">
              <c16:uniqueId val="{00000003-9A66-4256-83F6-9587D8E44EEB}"/>
            </c:ext>
          </c:extLst>
        </c:ser>
        <c:ser>
          <c:idx val="4"/>
          <c:order val="4"/>
          <c:tx>
            <c:strRef>
              <c:f>tiltak1Dekomponert!$A$81</c:f>
              <c:strCache>
                <c:ptCount val="1"/>
                <c:pt idx="0">
                  <c:v>energibesparelse</c:v>
                </c:pt>
              </c:strCache>
            </c:strRef>
          </c:tx>
          <c:spPr>
            <a:solidFill>
              <a:schemeClr val="accent5"/>
            </a:solidFill>
            <a:ln>
              <a:noFill/>
            </a:ln>
            <a:effectLst/>
          </c:spPr>
          <c:invertIfNegative val="0"/>
          <c:cat>
            <c:numRef>
              <c:f>tiltak1Dekomponert!$B$75:$P$75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tiltak1Dekomponert!$B$81:$P$81</c:f>
              <c:numCache>
                <c:formatCode>0</c:formatCode>
                <c:ptCount val="15"/>
                <c:pt idx="0">
                  <c:v>-49918.449241558708</c:v>
                </c:pt>
                <c:pt idx="1">
                  <c:v>-49015.33074158329</c:v>
                </c:pt>
                <c:pt idx="2">
                  <c:v>-48195.168535391196</c:v>
                </c:pt>
                <c:pt idx="3">
                  <c:v>-47461.296688886832</c:v>
                </c:pt>
                <c:pt idx="4">
                  <c:v>-46817.186873123457</c:v>
                </c:pt>
                <c:pt idx="5">
                  <c:v>-46266.698595067734</c:v>
                </c:pt>
                <c:pt idx="6">
                  <c:v>-45762.066669865104</c:v>
                </c:pt>
                <c:pt idx="7">
                  <c:v>-45305.121758313027</c:v>
                </c:pt>
                <c:pt idx="8">
                  <c:v>-44897.772991150632</c:v>
                </c:pt>
                <c:pt idx="9">
                  <c:v>-44542.001754575838</c:v>
                </c:pt>
                <c:pt idx="10">
                  <c:v>-44239.872288745071</c:v>
                </c:pt>
                <c:pt idx="11">
                  <c:v>-43993.524567779335</c:v>
                </c:pt>
                <c:pt idx="12">
                  <c:v>-43805.190570123596</c:v>
                </c:pt>
                <c:pt idx="13">
                  <c:v>-43677.189266282177</c:v>
                </c:pt>
                <c:pt idx="14">
                  <c:v>-43611.934793515538</c:v>
                </c:pt>
              </c:numCache>
            </c:numRef>
          </c:val>
          <c:extLst>
            <c:ext xmlns:c16="http://schemas.microsoft.com/office/drawing/2014/chart" uri="{C3380CC4-5D6E-409C-BE32-E72D297353CC}">
              <c16:uniqueId val="{00000004-9A66-4256-83F6-9587D8E44EEB}"/>
            </c:ext>
          </c:extLst>
        </c:ser>
        <c:dLbls>
          <c:showLegendKey val="0"/>
          <c:showVal val="0"/>
          <c:showCatName val="0"/>
          <c:showSerName val="0"/>
          <c:showPercent val="0"/>
          <c:showBubbleSize val="0"/>
        </c:dLbls>
        <c:gapWidth val="150"/>
        <c:overlap val="100"/>
        <c:axId val="125322416"/>
        <c:axId val="125322808"/>
      </c:barChart>
      <c:lineChart>
        <c:grouping val="standard"/>
        <c:varyColors val="0"/>
        <c:ser>
          <c:idx val="5"/>
          <c:order val="5"/>
          <c:tx>
            <c:strRef>
              <c:f>tiltak1Dekomponert!$A$82</c:f>
              <c:strCache>
                <c:ptCount val="1"/>
                <c:pt idx="0">
                  <c:v>netto</c:v>
                </c:pt>
              </c:strCache>
            </c:strRef>
          </c:tx>
          <c:spPr>
            <a:ln w="28575" cap="rnd">
              <a:solidFill>
                <a:schemeClr val="accent6"/>
              </a:solidFill>
              <a:round/>
            </a:ln>
            <a:effectLst/>
          </c:spPr>
          <c:marker>
            <c:symbol val="none"/>
          </c:marker>
          <c:cat>
            <c:numRef>
              <c:f>tiltak1Dekomponert!$B$75:$P$75</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tiltak1Dekomponert!$B$82:$P$82</c:f>
              <c:numCache>
                <c:formatCode>0</c:formatCode>
                <c:ptCount val="15"/>
                <c:pt idx="0">
                  <c:v>353824.12093650678</c:v>
                </c:pt>
                <c:pt idx="1">
                  <c:v>322791.18051213812</c:v>
                </c:pt>
                <c:pt idx="2">
                  <c:v>294005.26892322057</c:v>
                </c:pt>
                <c:pt idx="3">
                  <c:v>267281.83364500944</c:v>
                </c:pt>
                <c:pt idx="4">
                  <c:v>242451.11443910911</c:v>
                </c:pt>
                <c:pt idx="5">
                  <c:v>219356.60517986823</c:v>
                </c:pt>
                <c:pt idx="6">
                  <c:v>197905.89194291751</c:v>
                </c:pt>
                <c:pt idx="7">
                  <c:v>183930.98855651147</c:v>
                </c:pt>
                <c:pt idx="8">
                  <c:v>170573.85411786375</c:v>
                </c:pt>
                <c:pt idx="9">
                  <c:v>57802.975532109667</c:v>
                </c:pt>
                <c:pt idx="10">
                  <c:v>49587.95344960154</c:v>
                </c:pt>
                <c:pt idx="11">
                  <c:v>41739.459558867638</c:v>
                </c:pt>
                <c:pt idx="12">
                  <c:v>34235.572455303583</c:v>
                </c:pt>
                <c:pt idx="13">
                  <c:v>27055.080677817852</c:v>
                </c:pt>
                <c:pt idx="14">
                  <c:v>20177.440606259544</c:v>
                </c:pt>
              </c:numCache>
            </c:numRef>
          </c:val>
          <c:smooth val="0"/>
          <c:extLst>
            <c:ext xmlns:c16="http://schemas.microsoft.com/office/drawing/2014/chart" uri="{C3380CC4-5D6E-409C-BE32-E72D297353CC}">
              <c16:uniqueId val="{00000005-9A66-4256-83F6-9587D8E44EEB}"/>
            </c:ext>
          </c:extLst>
        </c:ser>
        <c:dLbls>
          <c:showLegendKey val="0"/>
          <c:showVal val="0"/>
          <c:showCatName val="0"/>
          <c:showSerName val="0"/>
          <c:showPercent val="0"/>
          <c:showBubbleSize val="0"/>
        </c:dLbls>
        <c:marker val="1"/>
        <c:smooth val="0"/>
        <c:axId val="125322416"/>
        <c:axId val="125322808"/>
      </c:lineChart>
      <c:catAx>
        <c:axId val="12532241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5322808"/>
        <c:crosses val="autoZero"/>
        <c:auto val="1"/>
        <c:lblAlgn val="ctr"/>
        <c:lblOffset val="100"/>
        <c:noMultiLvlLbl val="0"/>
      </c:catAx>
      <c:valAx>
        <c:axId val="125322808"/>
        <c:scaling>
          <c:orientation val="minMax"/>
          <c:min val="-100000"/>
        </c:scaling>
        <c:delete val="0"/>
        <c:axPos val="l"/>
        <c:majorGridlines>
          <c:spPr>
            <a:ln w="127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Kostnadselementer</a:t>
                </a:r>
                <a:r>
                  <a:rPr lang="nb-NO" baseline="0"/>
                  <a:t> ny elbil kjøpt i år x</a:t>
                </a:r>
                <a:endParaRPr lang="nb-NO"/>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5322416"/>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1637770600443"/>
          <c:y val="4.4239618494250593E-2"/>
          <c:w val="0.81168020555059295"/>
          <c:h val="0.70066641326633239"/>
        </c:manualLayout>
      </c:layout>
      <c:lineChart>
        <c:grouping val="standard"/>
        <c:varyColors val="0"/>
        <c:ser>
          <c:idx val="5"/>
          <c:order val="0"/>
          <c:tx>
            <c:strRef>
              <c:f>tiltakskostnadPerBil!$A$15</c:f>
              <c:strCache>
                <c:ptCount val="1"/>
                <c:pt idx="0">
                  <c:v>Pessimist stor bil</c:v>
                </c:pt>
              </c:strCache>
            </c:strRef>
          </c:tx>
          <c:spPr>
            <a:ln w="28575" cap="rnd">
              <a:solidFill>
                <a:schemeClr val="accent4"/>
              </a:solidFill>
              <a:prstDash val="dash"/>
              <a:round/>
            </a:ln>
            <a:effectLst/>
          </c:spPr>
          <c:marker>
            <c:symbol val="none"/>
          </c:marker>
          <c:cat>
            <c:numRef>
              <c:f>tiltakskostnadPerBil!$B$1:$P$1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tiltakskostnadPerBil!$B$15:$P$15</c:f>
              <c:numCache>
                <c:formatCode>0</c:formatCode>
                <c:ptCount val="15"/>
                <c:pt idx="0">
                  <c:v>354883.54622658459</c:v>
                </c:pt>
                <c:pt idx="1">
                  <c:v>313119.73751114745</c:v>
                </c:pt>
                <c:pt idx="2">
                  <c:v>275991.36136451265</c:v>
                </c:pt>
                <c:pt idx="3">
                  <c:v>242971.82593745424</c:v>
                </c:pt>
                <c:pt idx="4">
                  <c:v>213595.43115555035</c:v>
                </c:pt>
                <c:pt idx="5">
                  <c:v>187449.99021138539</c:v>
                </c:pt>
                <c:pt idx="6">
                  <c:v>164211.66265120188</c:v>
                </c:pt>
                <c:pt idx="7">
                  <c:v>148448.20290437815</c:v>
                </c:pt>
                <c:pt idx="8">
                  <c:v>134007.98513134345</c:v>
                </c:pt>
                <c:pt idx="9">
                  <c:v>120782.38737519925</c:v>
                </c:pt>
                <c:pt idx="10">
                  <c:v>108671.45647948231</c:v>
                </c:pt>
                <c:pt idx="11">
                  <c:v>32625.145615330781</c:v>
                </c:pt>
                <c:pt idx="12">
                  <c:v>27221.990913699901</c:v>
                </c:pt>
                <c:pt idx="13">
                  <c:v>22332.277410079696</c:v>
                </c:pt>
                <c:pt idx="14">
                  <c:v>17909.822076107175</c:v>
                </c:pt>
              </c:numCache>
            </c:numRef>
          </c:val>
          <c:smooth val="0"/>
          <c:extLst>
            <c:ext xmlns:c16="http://schemas.microsoft.com/office/drawing/2014/chart" uri="{C3380CC4-5D6E-409C-BE32-E72D297353CC}">
              <c16:uniqueId val="{00000000-B6E2-4460-BFEE-B942482BD9EC}"/>
            </c:ext>
          </c:extLst>
        </c:ser>
        <c:ser>
          <c:idx val="4"/>
          <c:order val="1"/>
          <c:tx>
            <c:strRef>
              <c:f>tiltakskostnadPerBil!$A$14</c:f>
              <c:strCache>
                <c:ptCount val="1"/>
                <c:pt idx="0">
                  <c:v>Pessimist liten bil</c:v>
                </c:pt>
              </c:strCache>
            </c:strRef>
          </c:tx>
          <c:spPr>
            <a:ln w="28575" cap="rnd">
              <a:solidFill>
                <a:schemeClr val="accent1"/>
              </a:solidFill>
              <a:prstDash val="dash"/>
              <a:round/>
            </a:ln>
            <a:effectLst/>
          </c:spPr>
          <c:marker>
            <c:symbol val="none"/>
          </c:marker>
          <c:cat>
            <c:numRef>
              <c:f>tiltakskostnadPerBil!$B$1:$P$1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tiltakskostnadPerBil!$B$14:$P$14</c:f>
              <c:numCache>
                <c:formatCode>0</c:formatCode>
                <c:ptCount val="15"/>
                <c:pt idx="0">
                  <c:v>141856.49215716202</c:v>
                </c:pt>
                <c:pt idx="1">
                  <c:v>127975.67193015512</c:v>
                </c:pt>
                <c:pt idx="2">
                  <c:v>105682.87232277833</c:v>
                </c:pt>
                <c:pt idx="3">
                  <c:v>86303.011929960994</c:v>
                </c:pt>
                <c:pt idx="4">
                  <c:v>67097.301052423791</c:v>
                </c:pt>
                <c:pt idx="5">
                  <c:v>47997.282601657382</c:v>
                </c:pt>
                <c:pt idx="6">
                  <c:v>28970.017674219907</c:v>
                </c:pt>
                <c:pt idx="7">
                  <c:v>12816.248562847759</c:v>
                </c:pt>
                <c:pt idx="8">
                  <c:v>1105.0456456500051</c:v>
                </c:pt>
                <c:pt idx="9">
                  <c:v>-1998.8531620788194</c:v>
                </c:pt>
                <c:pt idx="10">
                  <c:v>-4748.3651997619363</c:v>
                </c:pt>
                <c:pt idx="11">
                  <c:v>-7178.4519467556265</c:v>
                </c:pt>
                <c:pt idx="12">
                  <c:v>-9320.9596066493141</c:v>
                </c:pt>
                <c:pt idx="13">
                  <c:v>-11204.875356926606</c:v>
                </c:pt>
                <c:pt idx="14">
                  <c:v>-12856.569820853949</c:v>
                </c:pt>
              </c:numCache>
            </c:numRef>
          </c:val>
          <c:smooth val="0"/>
          <c:extLst>
            <c:ext xmlns:c16="http://schemas.microsoft.com/office/drawing/2014/chart" uri="{C3380CC4-5D6E-409C-BE32-E72D297353CC}">
              <c16:uniqueId val="{00000001-B6E2-4460-BFEE-B942482BD9EC}"/>
            </c:ext>
          </c:extLst>
        </c:ser>
        <c:ser>
          <c:idx val="3"/>
          <c:order val="2"/>
          <c:tx>
            <c:strRef>
              <c:f>tiltakskostnadPerBil!$A$13</c:f>
              <c:strCache>
                <c:ptCount val="1"/>
                <c:pt idx="0">
                  <c:v>Basis stor bil</c:v>
                </c:pt>
              </c:strCache>
            </c:strRef>
          </c:tx>
          <c:spPr>
            <a:ln w="28575" cap="rnd">
              <a:solidFill>
                <a:schemeClr val="accent4"/>
              </a:solidFill>
              <a:round/>
            </a:ln>
            <a:effectLst/>
          </c:spPr>
          <c:marker>
            <c:symbol val="none"/>
          </c:marker>
          <c:cat>
            <c:numRef>
              <c:f>tiltakskostnadPerBil!$B$1:$P$1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tiltakskostnadPerBil!$B$13:$P$13</c:f>
              <c:numCache>
                <c:formatCode>0</c:formatCode>
                <c:ptCount val="15"/>
                <c:pt idx="0">
                  <c:v>353824.12093650689</c:v>
                </c:pt>
                <c:pt idx="1">
                  <c:v>310376.13510782493</c:v>
                </c:pt>
                <c:pt idx="2">
                  <c:v>271824.39804291824</c:v>
                </c:pt>
                <c:pt idx="3">
                  <c:v>237612.57684929864</c:v>
                </c:pt>
                <c:pt idx="4">
                  <c:v>207248.22874237812</c:v>
                </c:pt>
                <c:pt idx="5">
                  <c:v>180295.13984404251</c:v>
                </c:pt>
                <c:pt idx="6">
                  <c:v>156407.90113006829</c:v>
                </c:pt>
                <c:pt idx="7">
                  <c:v>139772.43460395795</c:v>
                </c:pt>
                <c:pt idx="8">
                  <c:v>124636.64443336034</c:v>
                </c:pt>
                <c:pt idx="9">
                  <c:v>40611.603885847922</c:v>
                </c:pt>
                <c:pt idx="10">
                  <c:v>33499.844555952477</c:v>
                </c:pt>
                <c:pt idx="11">
                  <c:v>27113.157023196596</c:v>
                </c:pt>
                <c:pt idx="12">
                  <c:v>21383.437546267178</c:v>
                </c:pt>
                <c:pt idx="13">
                  <c:v>16248.580353380405</c:v>
                </c:pt>
                <c:pt idx="14">
                  <c:v>11651.96918523183</c:v>
                </c:pt>
              </c:numCache>
            </c:numRef>
          </c:val>
          <c:smooth val="0"/>
          <c:extLst>
            <c:ext xmlns:c16="http://schemas.microsoft.com/office/drawing/2014/chart" uri="{C3380CC4-5D6E-409C-BE32-E72D297353CC}">
              <c16:uniqueId val="{00000002-B6E2-4460-BFEE-B942482BD9EC}"/>
            </c:ext>
          </c:extLst>
        </c:ser>
        <c:ser>
          <c:idx val="2"/>
          <c:order val="3"/>
          <c:tx>
            <c:strRef>
              <c:f>tiltakskostnadPerBil!$A$12</c:f>
              <c:strCache>
                <c:ptCount val="1"/>
                <c:pt idx="0">
                  <c:v>Basis liten bil</c:v>
                </c:pt>
              </c:strCache>
            </c:strRef>
          </c:tx>
          <c:spPr>
            <a:ln w="28575" cap="rnd">
              <a:solidFill>
                <a:schemeClr val="accent1"/>
              </a:solidFill>
              <a:round/>
            </a:ln>
            <a:effectLst/>
          </c:spPr>
          <c:marker>
            <c:symbol val="none"/>
          </c:marker>
          <c:cat>
            <c:numRef>
              <c:f>tiltakskostnadPerBil!$B$1:$P$1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tiltakskostnadPerBil!$B$12:$P$12</c:f>
              <c:numCache>
                <c:formatCode>0</c:formatCode>
                <c:ptCount val="15"/>
                <c:pt idx="0">
                  <c:v>140786.80598518843</c:v>
                </c:pt>
                <c:pt idx="1">
                  <c:v>126128.38634427742</c:v>
                </c:pt>
                <c:pt idx="2">
                  <c:v>103182.55771465541</c:v>
                </c:pt>
                <c:pt idx="3">
                  <c:v>83259.835278372804</c:v>
                </c:pt>
                <c:pt idx="4">
                  <c:v>63608.489609558594</c:v>
                </c:pt>
                <c:pt idx="5">
                  <c:v>44148.448860766082</c:v>
                </c:pt>
                <c:pt idx="6">
                  <c:v>24836.358203672651</c:v>
                </c:pt>
                <c:pt idx="7">
                  <c:v>8251.1916389410781</c:v>
                </c:pt>
                <c:pt idx="8">
                  <c:v>-3829.2676163529818</c:v>
                </c:pt>
                <c:pt idx="9">
                  <c:v>-7207.4134384473964</c:v>
                </c:pt>
                <c:pt idx="10">
                  <c:v>-10161.003732132085</c:v>
                </c:pt>
                <c:pt idx="11">
                  <c:v>-12734.048678520283</c:v>
                </c:pt>
                <c:pt idx="12">
                  <c:v>-14966.477816951925</c:v>
                </c:pt>
                <c:pt idx="13">
                  <c:v>-16894.490330245764</c:v>
                </c:pt>
                <c:pt idx="14">
                  <c:v>-18550.882869755205</c:v>
                </c:pt>
              </c:numCache>
            </c:numRef>
          </c:val>
          <c:smooth val="0"/>
          <c:extLst>
            <c:ext xmlns:c16="http://schemas.microsoft.com/office/drawing/2014/chart" uri="{C3380CC4-5D6E-409C-BE32-E72D297353CC}">
              <c16:uniqueId val="{00000003-B6E2-4460-BFEE-B942482BD9EC}"/>
            </c:ext>
          </c:extLst>
        </c:ser>
        <c:ser>
          <c:idx val="1"/>
          <c:order val="4"/>
          <c:tx>
            <c:strRef>
              <c:f>tiltakskostnadPerBil!$A$11</c:f>
              <c:strCache>
                <c:ptCount val="1"/>
                <c:pt idx="0">
                  <c:v>Optimist stor bil</c:v>
                </c:pt>
              </c:strCache>
            </c:strRef>
          </c:tx>
          <c:spPr>
            <a:ln w="28575" cap="rnd">
              <a:solidFill>
                <a:schemeClr val="accent4"/>
              </a:solidFill>
              <a:prstDash val="sysDash"/>
              <a:round/>
            </a:ln>
            <a:effectLst/>
          </c:spPr>
          <c:marker>
            <c:symbol val="none"/>
          </c:marker>
          <c:cat>
            <c:numRef>
              <c:f>tiltakskostnadPerBil!$B$1:$P$1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tiltakskostnadPerBil!$B$11:$P$11</c:f>
              <c:numCache>
                <c:formatCode>0</c:formatCode>
                <c:ptCount val="15"/>
                <c:pt idx="0">
                  <c:v>349050.21151941351</c:v>
                </c:pt>
                <c:pt idx="1">
                  <c:v>297225.79106686445</c:v>
                </c:pt>
                <c:pt idx="2">
                  <c:v>251786.87573936369</c:v>
                </c:pt>
                <c:pt idx="3">
                  <c:v>211980.71556511399</c:v>
                </c:pt>
                <c:pt idx="4">
                  <c:v>177141.45446678853</c:v>
                </c:pt>
                <c:pt idx="5">
                  <c:v>146679.93951176078</c:v>
                </c:pt>
                <c:pt idx="6">
                  <c:v>120116.0350063792</c:v>
                </c:pt>
                <c:pt idx="7">
                  <c:v>23712.902935298131</c:v>
                </c:pt>
                <c:pt idx="8">
                  <c:v>13030.894789060852</c:v>
                </c:pt>
                <c:pt idx="9">
                  <c:v>3806.2185747528497</c:v>
                </c:pt>
                <c:pt idx="10">
                  <c:v>-4129.0806361147052</c:v>
                </c:pt>
                <c:pt idx="11">
                  <c:v>-10925.13574552868</c:v>
                </c:pt>
                <c:pt idx="12">
                  <c:v>-16716.076421303496</c:v>
                </c:pt>
                <c:pt idx="13">
                  <c:v>-21621.653527918406</c:v>
                </c:pt>
                <c:pt idx="14">
                  <c:v>-25748.710396367143</c:v>
                </c:pt>
              </c:numCache>
            </c:numRef>
          </c:val>
          <c:smooth val="0"/>
          <c:extLst>
            <c:ext xmlns:c16="http://schemas.microsoft.com/office/drawing/2014/chart" uri="{C3380CC4-5D6E-409C-BE32-E72D297353CC}">
              <c16:uniqueId val="{00000004-B6E2-4460-BFEE-B942482BD9EC}"/>
            </c:ext>
          </c:extLst>
        </c:ser>
        <c:ser>
          <c:idx val="0"/>
          <c:order val="5"/>
          <c:tx>
            <c:strRef>
              <c:f>tiltakskostnadPerBil!$A$10</c:f>
              <c:strCache>
                <c:ptCount val="1"/>
                <c:pt idx="0">
                  <c:v>Optimist liten bil</c:v>
                </c:pt>
              </c:strCache>
            </c:strRef>
          </c:tx>
          <c:spPr>
            <a:ln w="28575" cap="rnd">
              <a:solidFill>
                <a:schemeClr val="accent1"/>
              </a:solidFill>
              <a:prstDash val="sysDash"/>
              <a:round/>
            </a:ln>
            <a:effectLst/>
          </c:spPr>
          <c:marker>
            <c:symbol val="none"/>
          </c:marker>
          <c:cat>
            <c:numRef>
              <c:f>tiltakskostnadPerBil!$B$1:$P$1</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tiltakskostnadPerBil!$B$10:$P$10</c:f>
              <c:numCache>
                <c:formatCode>0</c:formatCode>
                <c:ptCount val="15"/>
                <c:pt idx="0">
                  <c:v>135983.99950827201</c:v>
                </c:pt>
                <c:pt idx="1">
                  <c:v>117487.10749768338</c:v>
                </c:pt>
                <c:pt idx="2">
                  <c:v>91405.765494850726</c:v>
                </c:pt>
                <c:pt idx="3">
                  <c:v>68956.582202442776</c:v>
                </c:pt>
                <c:pt idx="4">
                  <c:v>47304.999649893944</c:v>
                </c:pt>
                <c:pt idx="5">
                  <c:v>26297.971685181445</c:v>
                </c:pt>
                <c:pt idx="6">
                  <c:v>5827.9296127937077</c:v>
                </c:pt>
                <c:pt idx="7">
                  <c:v>-12644.766061550066</c:v>
                </c:pt>
                <c:pt idx="8">
                  <c:v>-26280.319030735634</c:v>
                </c:pt>
                <c:pt idx="9">
                  <c:v>-30729.291717723198</c:v>
                </c:pt>
                <c:pt idx="10">
                  <c:v>-34403.653358914125</c:v>
                </c:pt>
                <c:pt idx="11">
                  <c:v>-37400.541830084119</c:v>
                </c:pt>
                <c:pt idx="12">
                  <c:v>-39806.390606115929</c:v>
                </c:pt>
                <c:pt idx="13">
                  <c:v>-41698.033192440394</c:v>
                </c:pt>
                <c:pt idx="14">
                  <c:v>-43143.70353702375</c:v>
                </c:pt>
              </c:numCache>
            </c:numRef>
          </c:val>
          <c:smooth val="0"/>
          <c:extLst>
            <c:ext xmlns:c16="http://schemas.microsoft.com/office/drawing/2014/chart" uri="{C3380CC4-5D6E-409C-BE32-E72D297353CC}">
              <c16:uniqueId val="{00000005-B6E2-4460-BFEE-B942482BD9EC}"/>
            </c:ext>
          </c:extLst>
        </c:ser>
        <c:dLbls>
          <c:showLegendKey val="0"/>
          <c:showVal val="0"/>
          <c:showCatName val="0"/>
          <c:showSerName val="0"/>
          <c:showPercent val="0"/>
          <c:showBubbleSize val="0"/>
        </c:dLbls>
        <c:smooth val="0"/>
        <c:axId val="125323592"/>
        <c:axId val="125323984"/>
      </c:lineChart>
      <c:catAx>
        <c:axId val="1253235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5323984"/>
        <c:crosses val="autoZero"/>
        <c:auto val="1"/>
        <c:lblAlgn val="ctr"/>
        <c:lblOffset val="100"/>
        <c:noMultiLvlLbl val="0"/>
      </c:catAx>
      <c:valAx>
        <c:axId val="125323984"/>
        <c:scaling>
          <c:orientation val="minMax"/>
          <c:min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sz="1000" b="0" i="0" u="none" strike="noStrike" baseline="0">
                    <a:effectLst/>
                  </a:rPr>
                  <a:t>kr/per bil kjøpt i år x</a:t>
                </a:r>
                <a:endParaRPr lang="nb-NO"/>
              </a:p>
            </c:rich>
          </c:tx>
          <c:layout>
            <c:manualLayout>
              <c:xMode val="edge"/>
              <c:yMode val="edge"/>
              <c:x val="2.585792327550665E-2"/>
              <c:y val="0.2084850682117503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5323592"/>
        <c:crosses val="autoZero"/>
        <c:crossBetween val="between"/>
      </c:valAx>
      <c:spPr>
        <a:noFill/>
        <a:ln>
          <a:noFill/>
        </a:ln>
        <a:effectLst/>
      </c:spPr>
    </c:plotArea>
    <c:legend>
      <c:legendPos val="b"/>
      <c:layout>
        <c:manualLayout>
          <c:xMode val="edge"/>
          <c:yMode val="edge"/>
          <c:x val="0.23627143269121959"/>
          <c:y val="0.8333982698129766"/>
          <c:w val="0.52745698859965173"/>
          <c:h val="0.141193375971429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innfasing!$B$3</c:f>
              <c:strCache>
                <c:ptCount val="1"/>
                <c:pt idx="0">
                  <c:v>Tiltak 1</c:v>
                </c:pt>
              </c:strCache>
            </c:strRef>
          </c:tx>
          <c:spPr>
            <a:ln w="28575">
              <a:solidFill>
                <a:schemeClr val="accent2"/>
              </a:solidFill>
            </a:ln>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innfasing!$C$3:$Q$3</c:f>
              <c:numCache>
                <c:formatCode>0%</c:formatCode>
                <c:ptCount val="15"/>
                <c:pt idx="0">
                  <c:v>0.15</c:v>
                </c:pt>
                <c:pt idx="1">
                  <c:v>0.18214285714285713</c:v>
                </c:pt>
                <c:pt idx="2">
                  <c:v>0.21428571428571427</c:v>
                </c:pt>
                <c:pt idx="3">
                  <c:v>0.24642857142857141</c:v>
                </c:pt>
                <c:pt idx="4">
                  <c:v>0.27857142857142858</c:v>
                </c:pt>
                <c:pt idx="5">
                  <c:v>0.31071428571428572</c:v>
                </c:pt>
                <c:pt idx="6">
                  <c:v>0.34285714285714286</c:v>
                </c:pt>
                <c:pt idx="7">
                  <c:v>0.375</c:v>
                </c:pt>
                <c:pt idx="8">
                  <c:v>0.40714285714285714</c:v>
                </c:pt>
                <c:pt idx="9">
                  <c:v>0.43928571428571428</c:v>
                </c:pt>
                <c:pt idx="10">
                  <c:v>0.47142857142857142</c:v>
                </c:pt>
                <c:pt idx="11">
                  <c:v>0.50357142857142856</c:v>
                </c:pt>
                <c:pt idx="12">
                  <c:v>0.5357142857142857</c:v>
                </c:pt>
                <c:pt idx="13">
                  <c:v>0.56785714285714284</c:v>
                </c:pt>
                <c:pt idx="14">
                  <c:v>0.6</c:v>
                </c:pt>
              </c:numCache>
            </c:numRef>
          </c:val>
          <c:smooth val="0"/>
          <c:extLst>
            <c:ext xmlns:c16="http://schemas.microsoft.com/office/drawing/2014/chart" uri="{C3380CC4-5D6E-409C-BE32-E72D297353CC}">
              <c16:uniqueId val="{00000000-F61B-47B0-97E9-5B7E05AFAD6B}"/>
            </c:ext>
          </c:extLst>
        </c:ser>
        <c:ser>
          <c:idx val="4"/>
          <c:order val="1"/>
          <c:tx>
            <c:strRef>
              <c:f>innfasing!$B$4</c:f>
              <c:strCache>
                <c:ptCount val="1"/>
                <c:pt idx="0">
                  <c:v>Tiltak 2</c:v>
                </c:pt>
              </c:strCache>
            </c:strRef>
          </c:tx>
          <c:spPr>
            <a:ln w="28575">
              <a:solidFill>
                <a:srgbClr val="92D050"/>
              </a:solidFill>
            </a:ln>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innfasing!$C$4:$Q$4</c:f>
              <c:numCache>
                <c:formatCode>0%</c:formatCode>
                <c:ptCount val="15"/>
                <c:pt idx="0">
                  <c:v>0.15</c:v>
                </c:pt>
                <c:pt idx="1">
                  <c:v>0.21071428571428572</c:v>
                </c:pt>
                <c:pt idx="2">
                  <c:v>0.27142857142857141</c:v>
                </c:pt>
                <c:pt idx="3">
                  <c:v>0.33214285714285713</c:v>
                </c:pt>
                <c:pt idx="4">
                  <c:v>0.39285714285714285</c:v>
                </c:pt>
                <c:pt idx="5">
                  <c:v>0.45357142857142857</c:v>
                </c:pt>
                <c:pt idx="6">
                  <c:v>0.51428571428571423</c:v>
                </c:pt>
                <c:pt idx="7">
                  <c:v>0.57499999999999996</c:v>
                </c:pt>
                <c:pt idx="8">
                  <c:v>0.63571428571428568</c:v>
                </c:pt>
                <c:pt idx="9">
                  <c:v>0.6964285714285714</c:v>
                </c:pt>
                <c:pt idx="10">
                  <c:v>0.75714285714285712</c:v>
                </c:pt>
                <c:pt idx="11">
                  <c:v>0.81785714285714284</c:v>
                </c:pt>
                <c:pt idx="12">
                  <c:v>0.87857142857142856</c:v>
                </c:pt>
                <c:pt idx="13">
                  <c:v>0.93928571428571428</c:v>
                </c:pt>
                <c:pt idx="14">
                  <c:v>1</c:v>
                </c:pt>
              </c:numCache>
            </c:numRef>
          </c:val>
          <c:smooth val="0"/>
          <c:extLst>
            <c:ext xmlns:c16="http://schemas.microsoft.com/office/drawing/2014/chart" uri="{C3380CC4-5D6E-409C-BE32-E72D297353CC}">
              <c16:uniqueId val="{00000001-F61B-47B0-97E9-5B7E05AFAD6B}"/>
            </c:ext>
          </c:extLst>
        </c:ser>
        <c:ser>
          <c:idx val="2"/>
          <c:order val="2"/>
          <c:tx>
            <c:strRef>
              <c:f>innfasing!$B$5</c:f>
              <c:strCache>
                <c:ptCount val="1"/>
                <c:pt idx="0">
                  <c:v>Tiltak 3</c:v>
                </c:pt>
              </c:strCache>
            </c:strRef>
          </c:tx>
          <c:spPr>
            <a:ln w="28575" cap="rnd">
              <a:solidFill>
                <a:schemeClr val="accent1"/>
              </a:solidFill>
              <a:round/>
            </a:ln>
            <a:effectLst/>
          </c:spPr>
          <c:marker>
            <c:symbol val="none"/>
          </c:marker>
          <c:cat>
            <c:numRef>
              <c:f>innfasing!$C$2:$Q$2</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innfasing!$C$5:$L$5</c:f>
              <c:numCache>
                <c:formatCode>0%</c:formatCode>
                <c:ptCount val="10"/>
                <c:pt idx="0">
                  <c:v>0.15</c:v>
                </c:pt>
                <c:pt idx="1">
                  <c:v>0.21071428571428572</c:v>
                </c:pt>
                <c:pt idx="2">
                  <c:v>0.27142857142857141</c:v>
                </c:pt>
                <c:pt idx="3">
                  <c:v>0.33214285714285713</c:v>
                </c:pt>
                <c:pt idx="4">
                  <c:v>0.39285714285714285</c:v>
                </c:pt>
                <c:pt idx="5">
                  <c:v>0.45357142857142857</c:v>
                </c:pt>
                <c:pt idx="6">
                  <c:v>0.51428571428571423</c:v>
                </c:pt>
                <c:pt idx="7">
                  <c:v>0.57499999999999996</c:v>
                </c:pt>
                <c:pt idx="8">
                  <c:v>0.63571428571428568</c:v>
                </c:pt>
                <c:pt idx="9">
                  <c:v>1</c:v>
                </c:pt>
              </c:numCache>
            </c:numRef>
          </c:val>
          <c:smooth val="0"/>
          <c:extLst>
            <c:ext xmlns:c16="http://schemas.microsoft.com/office/drawing/2014/chart" uri="{C3380CC4-5D6E-409C-BE32-E72D297353CC}">
              <c16:uniqueId val="{00000002-F61B-47B0-97E9-5B7E05AFAD6B}"/>
            </c:ext>
          </c:extLst>
        </c:ser>
        <c:ser>
          <c:idx val="0"/>
          <c:order val="3"/>
          <c:tx>
            <c:strRef>
              <c:f>innfasing!$B$6</c:f>
              <c:strCache>
                <c:ptCount val="1"/>
                <c:pt idx="0">
                  <c:v>Tiltak 4</c:v>
                </c:pt>
              </c:strCache>
            </c:strRef>
          </c:tx>
          <c:spPr>
            <a:ln w="28575">
              <a:solidFill>
                <a:schemeClr val="accent5"/>
              </a:solidFill>
            </a:ln>
          </c:spPr>
          <c:marker>
            <c:symbol val="none"/>
          </c:marker>
          <c:val>
            <c:numRef>
              <c:f>innfasing!$C$6:$L$6</c:f>
              <c:numCache>
                <c:formatCode>0%</c:formatCode>
                <c:ptCount val="10"/>
                <c:pt idx="0">
                  <c:v>0.15</c:v>
                </c:pt>
                <c:pt idx="1">
                  <c:v>0.16250000000000001</c:v>
                </c:pt>
                <c:pt idx="2">
                  <c:v>0.17500000000000002</c:v>
                </c:pt>
                <c:pt idx="3">
                  <c:v>0.18750000000000003</c:v>
                </c:pt>
                <c:pt idx="4">
                  <c:v>0.2</c:v>
                </c:pt>
                <c:pt idx="5">
                  <c:v>0.3</c:v>
                </c:pt>
                <c:pt idx="6">
                  <c:v>0.4</c:v>
                </c:pt>
                <c:pt idx="7">
                  <c:v>0.5</c:v>
                </c:pt>
                <c:pt idx="8">
                  <c:v>0.6</c:v>
                </c:pt>
                <c:pt idx="9">
                  <c:v>1</c:v>
                </c:pt>
              </c:numCache>
            </c:numRef>
          </c:val>
          <c:smooth val="0"/>
          <c:extLst>
            <c:ext xmlns:c16="http://schemas.microsoft.com/office/drawing/2014/chart" uri="{C3380CC4-5D6E-409C-BE32-E72D297353CC}">
              <c16:uniqueId val="{00000003-F61B-47B0-97E9-5B7E05AFAD6B}"/>
            </c:ext>
          </c:extLst>
        </c:ser>
        <c:dLbls>
          <c:showLegendKey val="0"/>
          <c:showVal val="0"/>
          <c:showCatName val="0"/>
          <c:showSerName val="0"/>
          <c:showPercent val="0"/>
          <c:showBubbleSize val="0"/>
        </c:dLbls>
        <c:smooth val="0"/>
        <c:axId val="125911712"/>
        <c:axId val="125912104"/>
      </c:lineChart>
      <c:catAx>
        <c:axId val="12591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5912104"/>
        <c:crossesAt val="0"/>
        <c:auto val="1"/>
        <c:lblAlgn val="ctr"/>
        <c:lblOffset val="100"/>
        <c:noMultiLvlLbl val="0"/>
      </c:catAx>
      <c:valAx>
        <c:axId val="1259121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Andel av nybilsalget</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5911712"/>
        <c:crosses val="autoZero"/>
        <c:crossBetween val="between"/>
      </c:valAx>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ln>
      <a:noFill/>
    </a:ln>
  </c:spPr>
  <c:txPr>
    <a:bodyPr/>
    <a:lstStyle/>
    <a:p>
      <a:pPr>
        <a:defRPr/>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0.53658</cdr:x>
      <cdr:y>0.14304</cdr:y>
    </cdr:from>
    <cdr:to>
      <cdr:x>0.67516</cdr:x>
      <cdr:y>0.23102</cdr:y>
    </cdr:to>
    <cdr:sp macro="" textlink="">
      <cdr:nvSpPr>
        <cdr:cNvPr id="3" name="TekstSylinder 7"/>
        <cdr:cNvSpPr txBox="1"/>
      </cdr:nvSpPr>
      <cdr:spPr>
        <a:xfrm xmlns:a="http://schemas.openxmlformats.org/drawingml/2006/main">
          <a:off x="4154356" y="425303"/>
          <a:ext cx="1072920" cy="2615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100" dirty="0" smtClean="0"/>
            <a:t>småbiler</a:t>
          </a:r>
          <a:endParaRPr lang="nb-NO" sz="1100" dirty="0"/>
        </a:p>
      </cdr:txBody>
    </cdr:sp>
  </cdr:relSizeAnchor>
  <cdr:relSizeAnchor xmlns:cdr="http://schemas.openxmlformats.org/drawingml/2006/chartDrawing">
    <cdr:from>
      <cdr:x>0.51584</cdr:x>
      <cdr:y>0.67922</cdr:y>
    </cdr:from>
    <cdr:to>
      <cdr:x>0.70628</cdr:x>
      <cdr:y>0.76721</cdr:y>
    </cdr:to>
    <cdr:sp macro="" textlink="">
      <cdr:nvSpPr>
        <cdr:cNvPr id="4" name="TekstSylinder 7"/>
        <cdr:cNvSpPr txBox="1"/>
      </cdr:nvSpPr>
      <cdr:spPr>
        <a:xfrm xmlns:a="http://schemas.openxmlformats.org/drawingml/2006/main">
          <a:off x="3993718" y="2019599"/>
          <a:ext cx="147449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100" dirty="0" smtClean="0"/>
            <a:t>kompaktklassen</a:t>
          </a:r>
          <a:endParaRPr lang="nb-NO" sz="1100" dirty="0"/>
        </a:p>
      </cdr:txBody>
    </cdr:sp>
  </cdr:relSizeAnchor>
  <cdr:relSizeAnchor xmlns:cdr="http://schemas.openxmlformats.org/drawingml/2006/chartDrawing">
    <cdr:from>
      <cdr:x>0.37281</cdr:x>
      <cdr:y>0.24021</cdr:y>
    </cdr:from>
    <cdr:to>
      <cdr:x>0.46792</cdr:x>
      <cdr:y>0.32819</cdr:y>
    </cdr:to>
    <cdr:sp macro="" textlink="">
      <cdr:nvSpPr>
        <cdr:cNvPr id="5" name="TekstSylinder 7"/>
        <cdr:cNvSpPr txBox="1"/>
      </cdr:nvSpPr>
      <cdr:spPr>
        <a:xfrm xmlns:a="http://schemas.openxmlformats.org/drawingml/2006/main">
          <a:off x="2886384" y="714239"/>
          <a:ext cx="736364"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100" dirty="0" smtClean="0"/>
            <a:t>SUV</a:t>
          </a:r>
          <a:endParaRPr lang="nb-NO" sz="1100" dirty="0"/>
        </a:p>
      </cdr:txBody>
    </cdr:sp>
  </cdr:relSizeAnchor>
  <cdr:relSizeAnchor xmlns:cdr="http://schemas.openxmlformats.org/drawingml/2006/chartDrawing">
    <cdr:from>
      <cdr:x>0.36663</cdr:x>
      <cdr:y>0.75036</cdr:y>
    </cdr:from>
    <cdr:to>
      <cdr:x>0.55895</cdr:x>
      <cdr:y>0.83834</cdr:y>
    </cdr:to>
    <cdr:sp macro="" textlink="">
      <cdr:nvSpPr>
        <cdr:cNvPr id="6" name="TekstSylinder 7"/>
        <cdr:cNvSpPr txBox="1"/>
      </cdr:nvSpPr>
      <cdr:spPr>
        <a:xfrm xmlns:a="http://schemas.openxmlformats.org/drawingml/2006/main">
          <a:off x="2838568" y="2231126"/>
          <a:ext cx="1488988" cy="2615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100" dirty="0" smtClean="0"/>
            <a:t>mellomklassen</a:t>
          </a:r>
          <a:endParaRPr lang="nb-NO" sz="1100" dirty="0"/>
        </a:p>
      </cdr:txBody>
    </cdr:sp>
  </cdr:relSizeAnchor>
  <cdr:relSizeAnchor xmlns:cdr="http://schemas.openxmlformats.org/drawingml/2006/chartDrawing">
    <cdr:from>
      <cdr:x>0.33836</cdr:x>
      <cdr:y>0.57739</cdr:y>
    </cdr:from>
    <cdr:to>
      <cdr:x>0.48618</cdr:x>
      <cdr:y>0.66538</cdr:y>
    </cdr:to>
    <cdr:sp macro="" textlink="">
      <cdr:nvSpPr>
        <cdr:cNvPr id="7" name="TekstSylinder 7"/>
        <cdr:cNvSpPr txBox="1"/>
      </cdr:nvSpPr>
      <cdr:spPr>
        <a:xfrm xmlns:a="http://schemas.openxmlformats.org/drawingml/2006/main">
          <a:off x="2619664" y="1716792"/>
          <a:ext cx="1144457" cy="2616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1100" dirty="0" smtClean="0"/>
            <a:t>store biler</a:t>
          </a:r>
          <a:endParaRPr lang="nb-NO" sz="1100" dirty="0"/>
        </a:p>
      </cdr:txBody>
    </cdr:sp>
  </cdr:relSizeAnchor>
  <cdr:relSizeAnchor xmlns:cdr="http://schemas.openxmlformats.org/drawingml/2006/chartDrawing">
    <cdr:from>
      <cdr:x>0.24507</cdr:x>
      <cdr:y>0.0872</cdr:y>
    </cdr:from>
    <cdr:to>
      <cdr:x>0.75493</cdr:x>
      <cdr:y>0.9128</cdr:y>
    </cdr:to>
    <cdr:sp macro="" textlink="">
      <cdr:nvSpPr>
        <cdr:cNvPr id="12" name="Dobbel klammeparentes 11"/>
        <cdr:cNvSpPr/>
      </cdr:nvSpPr>
      <cdr:spPr>
        <a:xfrm xmlns:a="http://schemas.openxmlformats.org/drawingml/2006/main">
          <a:off x="2616756" y="433587"/>
          <a:ext cx="5444012" cy="4105201"/>
        </a:xfrm>
        <a:prstGeom xmlns:a="http://schemas.openxmlformats.org/drawingml/2006/main" prst="bracePair">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dr:relSizeAnchor xmlns:cdr="http://schemas.openxmlformats.org/drawingml/2006/chartDrawing">
    <cdr:from>
      <cdr:x>0.07684</cdr:x>
      <cdr:y>0.45579</cdr:y>
    </cdr:from>
    <cdr:to>
      <cdr:x>0.32781</cdr:x>
      <cdr:y>0.54421</cdr:y>
    </cdr:to>
    <cdr:sp macro="" textlink="">
      <cdr:nvSpPr>
        <cdr:cNvPr id="13" name="TekstSylinder 12"/>
        <cdr:cNvSpPr txBox="1"/>
      </cdr:nvSpPr>
      <cdr:spPr>
        <a:xfrm xmlns:a="http://schemas.openxmlformats.org/drawingml/2006/main">
          <a:off x="594880" y="1355230"/>
          <a:ext cx="1943100" cy="2629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200" dirty="0" smtClean="0"/>
            <a:t>50% Større biler</a:t>
          </a:r>
          <a:endParaRPr lang="nb-NO" sz="1200" dirty="0"/>
        </a:p>
      </cdr:txBody>
    </cdr:sp>
  </cdr:relSizeAnchor>
  <cdr:relSizeAnchor xmlns:cdr="http://schemas.openxmlformats.org/drawingml/2006/chartDrawing">
    <cdr:from>
      <cdr:x>0.76363</cdr:x>
      <cdr:y>0.45718</cdr:y>
    </cdr:from>
    <cdr:to>
      <cdr:x>0.99061</cdr:x>
      <cdr:y>0.54282</cdr:y>
    </cdr:to>
    <cdr:sp macro="" textlink="">
      <cdr:nvSpPr>
        <cdr:cNvPr id="14" name="TekstSylinder 1"/>
        <cdr:cNvSpPr txBox="1"/>
      </cdr:nvSpPr>
      <cdr:spPr>
        <a:xfrm xmlns:a="http://schemas.openxmlformats.org/drawingml/2006/main">
          <a:off x="5912169" y="1359359"/>
          <a:ext cx="1757333" cy="2546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1200" dirty="0" smtClean="0"/>
            <a:t>50% Mindre biler</a:t>
          </a:r>
          <a:endParaRPr lang="nb-NO" sz="1200" dirty="0"/>
        </a:p>
      </cdr:txBody>
    </cdr:sp>
  </cdr:relSizeAnchor>
  <cdr:relSizeAnchor xmlns:cdr="http://schemas.openxmlformats.org/drawingml/2006/chartDrawing">
    <cdr:from>
      <cdr:x>0.02293</cdr:x>
      <cdr:y>0</cdr:y>
    </cdr:from>
    <cdr:to>
      <cdr:x>0.27337</cdr:x>
      <cdr:y>0.40369</cdr:y>
    </cdr:to>
    <cdr:sp macro="" textlink="">
      <cdr:nvSpPr>
        <cdr:cNvPr id="10" name="TekstSylinder 1"/>
        <cdr:cNvSpPr txBox="1"/>
      </cdr:nvSpPr>
      <cdr:spPr>
        <a:xfrm xmlns:a="http://schemas.openxmlformats.org/drawingml/2006/main">
          <a:off x="177505" y="0"/>
          <a:ext cx="1938966"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nb-NO" dirty="0" smtClean="0"/>
            <a:t>	Tesla </a:t>
          </a:r>
        </a:p>
        <a:p xmlns:a="http://schemas.openxmlformats.org/drawingml/2006/main">
          <a:r>
            <a:rPr lang="nb-NO" dirty="0"/>
            <a:t> </a:t>
          </a:r>
          <a:r>
            <a:rPr lang="nb-NO" dirty="0" smtClean="0"/>
            <a:t> 	  </a:t>
          </a:r>
          <a:r>
            <a:rPr lang="nb-NO" dirty="0" err="1" smtClean="0"/>
            <a:t>vs</a:t>
          </a:r>
          <a:endParaRPr lang="nb-NO" dirty="0" smtClean="0"/>
        </a:p>
        <a:p xmlns:a="http://schemas.openxmlformats.org/drawingml/2006/main">
          <a:r>
            <a:rPr lang="nb-NO" dirty="0" smtClean="0"/>
            <a:t>Gjennomsnittlig      større bil</a:t>
          </a:r>
          <a:endParaRPr lang="nb-NO"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8BBA83-85A1-49D7-8190-7AACCE6A2EE7}" type="datetimeFigureOut">
              <a:rPr lang="nb-NO" smtClean="0"/>
              <a:t>08.12.2016</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777A43-DC87-4578-990B-A20D300A619E}" type="slidenum">
              <a:rPr lang="nb-NO" smtClean="0"/>
              <a:t>‹#›</a:t>
            </a:fld>
            <a:endParaRPr lang="nb-NO"/>
          </a:p>
        </p:txBody>
      </p:sp>
    </p:spTree>
    <p:extLst>
      <p:ext uri="{BB962C8B-B14F-4D97-AF65-F5344CB8AC3E}">
        <p14:creationId xmlns:p14="http://schemas.microsoft.com/office/powerpoint/2010/main" val="426112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8698">
              <a:defRPr/>
            </a:pPr>
            <a:r>
              <a:rPr lang="nb-NO" dirty="0" smtClean="0"/>
              <a:t>Miljødirektoratet</a:t>
            </a:r>
            <a:r>
              <a:rPr lang="nb-NO" baseline="0" dirty="0" smtClean="0"/>
              <a:t> har utarbeidet flere rapporter om klimatiltak i lavutslippsarbeidet de siste 3-4 årene – hovedfokus der har vært på potensiale for utslippsreduksjoner og i mindre grad tiltakskostnader. Her har vi tatt et av de største antakelig viktigste klimatiltakene framover og gravd oss ned i hva kostnadene av å bytte ut flere bensin og dieselbiler med elbiler fram mot 2030 vil kunne være. </a:t>
            </a:r>
          </a:p>
          <a:p>
            <a:pPr defTabSz="918698">
              <a:defRPr/>
            </a:pPr>
            <a:endParaRPr lang="nb-NO" baseline="0" dirty="0" smtClean="0"/>
          </a:p>
          <a:p>
            <a:pPr defTabSz="918698">
              <a:defRPr/>
            </a:pPr>
            <a:r>
              <a:rPr lang="nb-NO" baseline="0" dirty="0" smtClean="0"/>
              <a:t>Vi har vært et team bestående av to fra transportseksjonen (Liv-Elisif Kalland og Daniel Molin) som har utgjort den tekniske kompetansen og to fra miljøøkonomiseksjonen (Borge Håmsø og undertegnede) som har stått for den samfunnsøkonomiske kompetansen.</a:t>
            </a:r>
          </a:p>
          <a:p>
            <a:pPr defTabSz="918698">
              <a:defRPr/>
            </a:pPr>
            <a:endParaRPr lang="nb-NO" baseline="0" dirty="0" smtClean="0"/>
          </a:p>
          <a:p>
            <a:pPr defTabSz="918698">
              <a:defRPr/>
            </a:pPr>
            <a:r>
              <a:rPr lang="nb-NO" b="1" baseline="0" dirty="0" smtClean="0"/>
              <a:t>Skal først si noe kort om hvorfor det har vært viktig å utrede elbiler nærmere, så skal jeg si litt om metode og resultater til slutt.  </a:t>
            </a:r>
            <a:endParaRPr lang="nb-NO" b="1"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a:t>
            </a:fld>
            <a:endParaRPr lang="nb-NO"/>
          </a:p>
        </p:txBody>
      </p:sp>
    </p:spTree>
    <p:extLst>
      <p:ext uri="{BB962C8B-B14F-4D97-AF65-F5344CB8AC3E}">
        <p14:creationId xmlns:p14="http://schemas.microsoft.com/office/powerpoint/2010/main" val="4065827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1">
              <a:defRPr/>
            </a:pPr>
            <a:r>
              <a:rPr lang="nb-NO" b="1" dirty="0"/>
              <a:t>Nå har vi sett på hvilke biler vi bruker som </a:t>
            </a:r>
            <a:r>
              <a:rPr lang="nb-NO" b="1" dirty="0" smtClean="0"/>
              <a:t>representative. </a:t>
            </a:r>
            <a:r>
              <a:rPr lang="nb-NO" b="1" dirty="0"/>
              <a:t>Men hvilke kostnader og hvilke nytte får vi ved å bytte fra golf til e-golf eller fra gjennomsnittsstorbil til tesla</a:t>
            </a:r>
          </a:p>
          <a:p>
            <a:pPr marL="0" lvl="1">
              <a:defRPr/>
            </a:pPr>
            <a:endParaRPr lang="nb-NO" dirty="0" smtClean="0"/>
          </a:p>
          <a:p>
            <a:pPr marL="0" lvl="1">
              <a:defRPr/>
            </a:pPr>
            <a:r>
              <a:rPr lang="nb-NO" dirty="0" smtClean="0"/>
              <a:t>Først</a:t>
            </a:r>
            <a:r>
              <a:rPr lang="nb-NO" baseline="0" dirty="0" smtClean="0"/>
              <a:t> </a:t>
            </a:r>
            <a:r>
              <a:rPr lang="nb-NO" baseline="0" dirty="0"/>
              <a:t>og fremst så er de per i dag dyrere å produsere. Det er fortsatt forholdsvis ny teknologi, og produksjonsvolumene er fortsatt relativt små, selv om det nå begynner å skje ting. </a:t>
            </a:r>
          </a:p>
          <a:p>
            <a:pPr marL="0" lvl="1">
              <a:defRPr/>
            </a:pPr>
            <a:r>
              <a:rPr lang="nb-NO" baseline="0" dirty="0"/>
              <a:t>Ladestasjoner – en kostnad med å bygge ut disse. Både normalladere og hurtigladere. </a:t>
            </a:r>
          </a:p>
          <a:p>
            <a:pPr marL="0" lvl="1">
              <a:defRPr/>
            </a:pPr>
            <a:endParaRPr lang="nb-NO" dirty="0"/>
          </a:p>
          <a:p>
            <a:pPr marL="0" lvl="1">
              <a:defRPr/>
            </a:pPr>
            <a:r>
              <a:rPr lang="nb-NO" dirty="0"/>
              <a:t>Ulemper </a:t>
            </a:r>
            <a:r>
              <a:rPr lang="nb-NO" baseline="0" dirty="0"/>
              <a:t>for bilistene </a:t>
            </a:r>
            <a:r>
              <a:rPr lang="nb-NO" dirty="0"/>
              <a:t>– rekkevidde og antall tilgjengelige modeller</a:t>
            </a:r>
          </a:p>
          <a:p>
            <a:pPr marL="0" lvl="1">
              <a:defRPr/>
            </a:pPr>
            <a:endParaRPr lang="nb-NO" dirty="0"/>
          </a:p>
          <a:p>
            <a:pPr marL="171450" lvl="1" indent="-171450">
              <a:buFont typeface="Arial" panose="020B0604020202020204" pitchFamily="34" charset="0"/>
              <a:buChar char="•"/>
              <a:defRPr/>
            </a:pPr>
            <a:r>
              <a:rPr lang="nb-NO" dirty="0"/>
              <a:t>Ulempe for bilist</a:t>
            </a:r>
          </a:p>
          <a:p>
            <a:pPr marL="628650" lvl="2" indent="-171450">
              <a:buFont typeface="Arial" panose="020B0604020202020204" pitchFamily="34" charset="0"/>
              <a:buChar char="•"/>
              <a:defRPr/>
            </a:pPr>
            <a:r>
              <a:rPr lang="nb-NO" dirty="0"/>
              <a:t>Få tilgjengelig modeller </a:t>
            </a:r>
          </a:p>
          <a:p>
            <a:pPr marL="628650" lvl="2" indent="-171450">
              <a:buFont typeface="Arial" panose="020B0604020202020204" pitchFamily="34" charset="0"/>
              <a:buChar char="•"/>
              <a:defRPr/>
            </a:pPr>
            <a:r>
              <a:rPr lang="nb-NO" dirty="0"/>
              <a:t>Dårlig rekkevidde</a:t>
            </a:r>
          </a:p>
          <a:p>
            <a:pPr marL="171450" lvl="1" indent="-171450">
              <a:buFont typeface="Arial" panose="020B0604020202020204" pitchFamily="34" charset="0"/>
              <a:buChar char="•"/>
              <a:defRPr/>
            </a:pPr>
            <a:r>
              <a:rPr lang="nb-NO" dirty="0" smtClean="0"/>
              <a:t>Beregnet </a:t>
            </a:r>
            <a:r>
              <a:rPr lang="nb-NO" baseline="0" dirty="0"/>
              <a:t>ut </a:t>
            </a:r>
            <a:r>
              <a:rPr lang="nb-NO" dirty="0"/>
              <a:t>i fra hva en elbilkjøper faktisk får i kompensasjon for å velge elbil i dag hva </a:t>
            </a:r>
            <a:endParaRPr lang="nb-NO" dirty="0" smtClean="0"/>
          </a:p>
          <a:p>
            <a:pPr marL="628650" lvl="2" indent="-171450">
              <a:buFont typeface="Arial" panose="020B0604020202020204" pitchFamily="34" charset="0"/>
              <a:buChar char="•"/>
              <a:defRPr/>
            </a:pPr>
            <a:r>
              <a:rPr lang="nb-NO" dirty="0" smtClean="0"/>
              <a:t>Kjenner</a:t>
            </a:r>
            <a:r>
              <a:rPr lang="nb-NO" baseline="0" dirty="0" smtClean="0"/>
              <a:t> dermed et punkt på kompensasjonskurven, og må gjøre antakelser om form og hvordan denne utvikler seg.</a:t>
            </a:r>
            <a:endParaRPr lang="nb-NO" dirty="0"/>
          </a:p>
          <a:p>
            <a:pPr marL="171450" lvl="1" indent="-171450">
              <a:buFont typeface="Arial" panose="020B0604020202020204" pitchFamily="34" charset="0"/>
              <a:buChar char="•"/>
              <a:defRPr/>
            </a:pPr>
            <a:r>
              <a:rPr lang="nb-NO" dirty="0" smtClean="0"/>
              <a:t>Ekstraordinære </a:t>
            </a:r>
            <a:r>
              <a:rPr lang="nb-NO" dirty="0"/>
              <a:t>nettoppgraderinger </a:t>
            </a:r>
          </a:p>
          <a:p>
            <a:pPr marL="628650" lvl="2" indent="-171450">
              <a:buFont typeface="Arial" panose="020B0604020202020204" pitchFamily="34" charset="0"/>
              <a:buChar char="•"/>
              <a:defRPr/>
            </a:pPr>
            <a:r>
              <a:rPr lang="nb-NO" dirty="0"/>
              <a:t>Nevn nettleie</a:t>
            </a:r>
          </a:p>
          <a:p>
            <a:pPr marL="457200" lvl="2">
              <a:defRPr/>
            </a:pPr>
            <a:endParaRPr lang="nb-NO" dirty="0"/>
          </a:p>
          <a:p>
            <a:pPr marL="0" lvl="1">
              <a:defRPr/>
            </a:pPr>
            <a:r>
              <a:rPr lang="nb-NO" b="1" dirty="0" smtClean="0"/>
              <a:t>Ok</a:t>
            </a:r>
            <a:r>
              <a:rPr lang="nb-NO" b="1" baseline="0" dirty="0" smtClean="0"/>
              <a:t> – så nå har vi avdekket de ulike kostnadselementene i analysen. Da skal vi over på et eksempel på hvordan vi har vurdert kostnadsutviklingen framover</a:t>
            </a:r>
            <a:endParaRPr lang="nb-NO" b="1"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10</a:t>
            </a:fld>
            <a:endParaRPr lang="nb-NO"/>
          </a:p>
        </p:txBody>
      </p:sp>
    </p:spTree>
    <p:extLst>
      <p:ext uri="{BB962C8B-B14F-4D97-AF65-F5344CB8AC3E}">
        <p14:creationId xmlns:p14="http://schemas.microsoft.com/office/powerpoint/2010/main" val="38552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grafen viser kostnadsutviklingen for batterier over tid</a:t>
            </a:r>
          </a:p>
          <a:p>
            <a:r>
              <a:rPr lang="nb-NO" dirty="0"/>
              <a:t>Y akse har USD per </a:t>
            </a:r>
            <a:r>
              <a:rPr lang="nb-NO" dirty="0" err="1"/>
              <a:t>kWH</a:t>
            </a:r>
            <a:r>
              <a:rPr lang="nb-NO" dirty="0"/>
              <a:t>, eller sagt på enn annen måte dollar per lagringskapasitet eller lagringsenhet</a:t>
            </a:r>
          </a:p>
          <a:p>
            <a:endParaRPr lang="nb-NO" dirty="0"/>
          </a:p>
          <a:p>
            <a:r>
              <a:rPr lang="nb-NO" dirty="0"/>
              <a:t>Fra 2010 til i dag har det vært rundt en 65% reduksjon i batterikostnadene. </a:t>
            </a:r>
          </a:p>
          <a:p>
            <a:r>
              <a:rPr lang="nb-NO" b="1" dirty="0"/>
              <a:t>Det er </a:t>
            </a:r>
            <a:r>
              <a:rPr lang="nb-NO" b="1" dirty="0" smtClean="0"/>
              <a:t>bred </a:t>
            </a:r>
            <a:r>
              <a:rPr lang="nb-NO" b="1" dirty="0"/>
              <a:t>enighet i de fleste rapporter og studier at kostnadene vil fortsette å falle raskt de neste årene til rundt 200 kr/kWh tidlig i 2020 årene</a:t>
            </a:r>
            <a:r>
              <a:rPr lang="nb-NO" dirty="0"/>
              <a:t>.  Og grunnen er jo at det</a:t>
            </a:r>
            <a:r>
              <a:rPr lang="nb-NO" baseline="0" dirty="0"/>
              <a:t> er forventninger om en drastisk endring produksjonskapasiteten, blant annet igjennom Teslas </a:t>
            </a:r>
            <a:r>
              <a:rPr lang="nb-NO" baseline="0" dirty="0" err="1"/>
              <a:t>gigafabrikk</a:t>
            </a:r>
            <a:r>
              <a:rPr lang="nb-NO" dirty="0"/>
              <a:t>.</a:t>
            </a:r>
          </a:p>
          <a:p>
            <a:r>
              <a:rPr lang="nb-NO" b="1" dirty="0"/>
              <a:t>Her har vi har lagt oss omtrent på samme nivå som vurderinger fra </a:t>
            </a:r>
            <a:r>
              <a:rPr lang="nb-NO" b="1" dirty="0" err="1"/>
              <a:t>mckinsey</a:t>
            </a:r>
            <a:r>
              <a:rPr lang="nb-NO" b="1" dirty="0"/>
              <a:t>, </a:t>
            </a:r>
            <a:r>
              <a:rPr lang="nb-NO" b="1" dirty="0" err="1"/>
              <a:t>bloomberg</a:t>
            </a:r>
            <a:r>
              <a:rPr lang="nb-NO" b="1" dirty="0"/>
              <a:t>, og danske klimarådet. Vi velger en noe mer forsiktig kostnadsutvikling etter 2022 siden det er mer usikkerhet senere i analyseperioden frem mot 2030. </a:t>
            </a:r>
            <a:endParaRPr lang="nb-NO" dirty="0"/>
          </a:p>
          <a:p>
            <a:r>
              <a:rPr lang="nb-NO" dirty="0"/>
              <a:t> </a:t>
            </a:r>
          </a:p>
          <a:p>
            <a:r>
              <a:rPr lang="nb-NO" b="1" dirty="0"/>
              <a:t>Så dette var et eksempel på</a:t>
            </a:r>
            <a:r>
              <a:rPr lang="nb-NO" b="1" baseline="0" dirty="0"/>
              <a:t> hvordan vi har vurdert kostnadsutviklingen. Tilsvarende vurderinger har vi gjort for de andre kostnadselementene – og alle begrunnelsene for forutsetningene våre kan dere lese mer om i rapporten. Nå skal jeg bare vise </a:t>
            </a:r>
            <a:r>
              <a:rPr lang="nb-NO" b="1" dirty="0"/>
              <a:t>betydning </a:t>
            </a:r>
            <a:r>
              <a:rPr lang="nb-NO" b="1" baseline="0" dirty="0"/>
              <a:t>og </a:t>
            </a:r>
            <a:r>
              <a:rPr lang="nb-NO" b="1" dirty="0"/>
              <a:t>utvikling i </a:t>
            </a:r>
            <a:r>
              <a:rPr lang="nb-NO" b="1" baseline="0" dirty="0"/>
              <a:t>de ulike </a:t>
            </a:r>
            <a:r>
              <a:rPr lang="nb-NO" b="1" dirty="0"/>
              <a:t>kostnadselementene.</a:t>
            </a:r>
            <a:endParaRPr lang="nb-NO" b="1" baseline="0"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11</a:t>
            </a:fld>
            <a:endParaRPr lang="nb-NO"/>
          </a:p>
        </p:txBody>
      </p:sp>
    </p:spTree>
    <p:extLst>
      <p:ext uri="{BB962C8B-B14F-4D97-AF65-F5344CB8AC3E}">
        <p14:creationId xmlns:p14="http://schemas.microsoft.com/office/powerpoint/2010/main" val="177607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Skal </a:t>
            </a:r>
            <a:r>
              <a:rPr lang="nb-NO" dirty="0"/>
              <a:t>bruke</a:t>
            </a:r>
            <a:r>
              <a:rPr lang="nb-NO" baseline="0" dirty="0"/>
              <a:t> litt tid på å forklare denne</a:t>
            </a:r>
            <a:r>
              <a:rPr lang="nb-NO" b="1" baseline="0" dirty="0"/>
              <a:t>. </a:t>
            </a:r>
            <a:r>
              <a:rPr lang="nb-NO" b="1" dirty="0"/>
              <a:t>Denne</a:t>
            </a:r>
            <a:r>
              <a:rPr lang="nb-NO" b="1" baseline="0" dirty="0"/>
              <a:t> viser da m</a:t>
            </a:r>
            <a:r>
              <a:rPr lang="nb-NO" b="1" dirty="0"/>
              <a:t>erkostnaden ved bytte ut en mindre bensin-</a:t>
            </a:r>
            <a:r>
              <a:rPr lang="nb-NO" b="1" baseline="0" dirty="0"/>
              <a:t> eller dieselbil med en elbil </a:t>
            </a:r>
            <a:r>
              <a:rPr lang="nb-NO" b="1" dirty="0"/>
              <a:t>i et bestemt år. Vi ser her på merkostnader over hele levetiden av bilen. </a:t>
            </a:r>
          </a:p>
          <a:p>
            <a:endParaRPr lang="nb-NO" dirty="0"/>
          </a:p>
          <a:p>
            <a:pPr marL="172256" indent="-172256">
              <a:buFont typeface="Arial" panose="020B0604020202020204" pitchFamily="34" charset="0"/>
              <a:buChar char="•"/>
            </a:pPr>
            <a:r>
              <a:rPr lang="nb-NO" baseline="0" dirty="0"/>
              <a:t>Den oransje søylen her er ulempe for bilist og er det største kostnadselementet. </a:t>
            </a:r>
            <a:r>
              <a:rPr lang="nb-NO" b="1" dirty="0"/>
              <a:t>Beregnet ved dagens kompensasjon.</a:t>
            </a:r>
          </a:p>
          <a:p>
            <a:pPr marL="172256" indent="-172256">
              <a:buFont typeface="Arial" panose="020B0604020202020204" pitchFamily="34" charset="0"/>
              <a:buChar char="•"/>
            </a:pPr>
            <a:r>
              <a:rPr lang="nb-NO" baseline="0" dirty="0"/>
              <a:t>Nest størst er merkostnaden i produksjon av bilen som er den grønne søylen.</a:t>
            </a:r>
            <a:endParaRPr lang="nb-NO" dirty="0"/>
          </a:p>
          <a:p>
            <a:pPr marL="172256" indent="-172256">
              <a:buFont typeface="Arial" panose="020B0604020202020204" pitchFamily="34" charset="0"/>
              <a:buChar char="•"/>
            </a:pPr>
            <a:r>
              <a:rPr lang="nb-NO" baseline="0" dirty="0"/>
              <a:t>Infrastruktur for </a:t>
            </a:r>
            <a:r>
              <a:rPr lang="nb-NO" baseline="0" dirty="0" err="1"/>
              <a:t>lading</a:t>
            </a:r>
            <a:r>
              <a:rPr lang="nb-NO" baseline="0" dirty="0"/>
              <a:t> er den lilla øverst.</a:t>
            </a:r>
            <a:endParaRPr lang="nb-NO" dirty="0"/>
          </a:p>
          <a:p>
            <a:pPr marL="172256" indent="-172256">
              <a:buFont typeface="Arial" panose="020B0604020202020204" pitchFamily="34" charset="0"/>
              <a:buChar char="•"/>
            </a:pPr>
            <a:r>
              <a:rPr lang="nb-NO" b="1" dirty="0"/>
              <a:t>Det er også noen besparelser. Hvis noen savner helseeffektene – så er de med de er bare ikke synlige. </a:t>
            </a:r>
          </a:p>
          <a:p>
            <a:pPr marL="172256" indent="-172256">
              <a:buFont typeface="Arial" panose="020B0604020202020204" pitchFamily="34" charset="0"/>
              <a:buChar char="•"/>
            </a:pPr>
            <a:endParaRPr lang="nb-NO" b="1" dirty="0"/>
          </a:p>
          <a:p>
            <a:r>
              <a:rPr lang="nb-NO" b="1" dirty="0"/>
              <a:t>Så hvis vi legger på våre forutsetninger om hvordan de ulike elementene kommer til å utvikle seg….</a:t>
            </a:r>
          </a:p>
          <a:p>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12</a:t>
            </a:fld>
            <a:endParaRPr lang="nb-NO"/>
          </a:p>
        </p:txBody>
      </p:sp>
    </p:spTree>
    <p:extLst>
      <p:ext uri="{BB962C8B-B14F-4D97-AF65-F5344CB8AC3E}">
        <p14:creationId xmlns:p14="http://schemas.microsoft.com/office/powerpoint/2010/main" val="4153570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Så</a:t>
            </a:r>
            <a:r>
              <a:rPr lang="nb-NO" b="1"/>
              <a:t> </a:t>
            </a:r>
            <a:r>
              <a:rPr lang="nb-NO" b="1" dirty="0"/>
              <a:t>ser vi at kostnadene faller raskt og spesielt stort bidrag til </a:t>
            </a:r>
            <a:r>
              <a:rPr lang="nb-NO" b="1"/>
              <a:t>reduksjonen ved </a:t>
            </a:r>
            <a:r>
              <a:rPr lang="nb-NO" b="1" dirty="0"/>
              <a:t>at</a:t>
            </a:r>
            <a:r>
              <a:rPr lang="nb-NO" b="1"/>
              <a:t> </a:t>
            </a:r>
            <a:r>
              <a:rPr lang="nb-NO" b="1" dirty="0"/>
              <a:t>rekkevidde og antall modeller øker slik at ulempen for bilisten </a:t>
            </a:r>
            <a:r>
              <a:rPr lang="nb-NO" b="1"/>
              <a:t>forsvinner i 2024. Basert på </a:t>
            </a:r>
            <a:r>
              <a:rPr lang="nb-NO" b="1" dirty="0"/>
              <a:t>en</a:t>
            </a:r>
            <a:r>
              <a:rPr lang="nb-NO" b="1"/>
              <a:t> </a:t>
            </a:r>
            <a:r>
              <a:rPr lang="nb-NO" b="1" dirty="0"/>
              <a:t>antakelse om at en </a:t>
            </a:r>
            <a:r>
              <a:rPr lang="nb-NO" b="1"/>
              <a:t>rekkevidde på </a:t>
            </a:r>
            <a:r>
              <a:rPr lang="nb-NO" b="1" dirty="0"/>
              <a:t>260</a:t>
            </a:r>
            <a:r>
              <a:rPr lang="nb-NO" b="1"/>
              <a:t> </a:t>
            </a:r>
            <a:r>
              <a:rPr lang="nb-NO" b="1" dirty="0"/>
              <a:t>km </a:t>
            </a:r>
            <a:r>
              <a:rPr lang="nb-NO" b="1"/>
              <a:t>vil i </a:t>
            </a:r>
            <a:r>
              <a:rPr lang="nb-NO" b="1" dirty="0"/>
              <a:t>snitt</a:t>
            </a:r>
            <a:r>
              <a:rPr lang="nb-NO" b="1"/>
              <a:t> </a:t>
            </a:r>
            <a:r>
              <a:rPr lang="nb-NO" b="1" dirty="0"/>
              <a:t>vil være tilstrekkelig for de </a:t>
            </a:r>
            <a:r>
              <a:rPr lang="nb-NO" b="1"/>
              <a:t>mindre bilene.</a:t>
            </a:r>
            <a:endParaRPr lang="nb-NO" b="1"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13</a:t>
            </a:fld>
            <a:endParaRPr lang="nb-NO"/>
          </a:p>
        </p:txBody>
      </p:sp>
    </p:spTree>
    <p:extLst>
      <p:ext uri="{BB962C8B-B14F-4D97-AF65-F5344CB8AC3E}">
        <p14:creationId xmlns:p14="http://schemas.microsoft.com/office/powerpoint/2010/main" val="83272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Samme graf som før men for de store elbilene. </a:t>
            </a:r>
          </a:p>
          <a:p>
            <a:r>
              <a:rPr lang="nb-NO" dirty="0"/>
              <a:t>3 hovedpunkter </a:t>
            </a:r>
          </a:p>
          <a:p>
            <a:pPr marL="172256" indent="-172256" defTabSz="918698">
              <a:buFont typeface="Arial" panose="020B0604020202020204" pitchFamily="34" charset="0"/>
              <a:buChar char="•"/>
              <a:defRPr/>
            </a:pPr>
            <a:r>
              <a:rPr lang="nb-NO" dirty="0"/>
              <a:t>Vesentlige dyrere en de mindre elbilene</a:t>
            </a:r>
            <a:r>
              <a:rPr lang="nb-NO" baseline="0" dirty="0"/>
              <a:t> </a:t>
            </a:r>
            <a:r>
              <a:rPr lang="nb-NO" b="1" baseline="0" dirty="0"/>
              <a:t>Vi legger til grunn at vi i hovedsak faser inn de mindre bilene de første årene, slik at de store merkostnadene for de større bilene de første årene gir begrenset utslag på tiltakskostnaden.</a:t>
            </a:r>
            <a:endParaRPr lang="nb-NO" dirty="0"/>
          </a:p>
          <a:p>
            <a:pPr marL="172256" indent="-172256">
              <a:buFont typeface="Arial" panose="020B0604020202020204" pitchFamily="34" charset="0"/>
              <a:buChar char="•"/>
            </a:pPr>
            <a:r>
              <a:rPr lang="nb-NO"/>
              <a:t>Modning </a:t>
            </a:r>
            <a:r>
              <a:rPr lang="nb-NO" dirty="0"/>
              <a:t>i markedet i 2025</a:t>
            </a:r>
          </a:p>
          <a:p>
            <a:pPr marL="172256" indent="-172256">
              <a:buFont typeface="Arial" panose="020B0604020202020204" pitchFamily="34" charset="0"/>
              <a:buChar char="•"/>
            </a:pPr>
            <a:r>
              <a:rPr lang="nb-NO" dirty="0"/>
              <a:t>Ingen ulemper for bilisten</a:t>
            </a:r>
            <a:r>
              <a:rPr lang="nb-NO" baseline="0" dirty="0"/>
              <a:t> her</a:t>
            </a:r>
            <a:endParaRPr lang="nb-NO" dirty="0"/>
          </a:p>
          <a:p>
            <a:endParaRPr lang="nb-NO" dirty="0"/>
          </a:p>
          <a:p>
            <a:r>
              <a:rPr lang="nb-NO" b="1" dirty="0"/>
              <a:t>Ok – så da har vi vist hvordan</a:t>
            </a:r>
            <a:r>
              <a:rPr lang="nb-NO" b="1" baseline="0" dirty="0"/>
              <a:t> utviklingen i kostnad og besparelser per bil for mindre og større biler </a:t>
            </a:r>
            <a:r>
              <a:rPr lang="nb-NO" b="1" baseline="0"/>
              <a:t>så </a:t>
            </a:r>
            <a:r>
              <a:rPr lang="nb-NO" b="1" dirty="0"/>
              <a:t>disse</a:t>
            </a:r>
            <a:r>
              <a:rPr lang="nb-NO" b="1"/>
              <a:t> </a:t>
            </a:r>
            <a:r>
              <a:rPr lang="nb-NO" b="1" dirty="0"/>
              <a:t>kan</a:t>
            </a:r>
            <a:r>
              <a:rPr lang="nb-NO" b="1"/>
              <a:t> </a:t>
            </a:r>
            <a:r>
              <a:rPr lang="nb-NO" b="1" baseline="0"/>
              <a:t>da </a:t>
            </a:r>
            <a:r>
              <a:rPr lang="nb-NO" b="1"/>
              <a:t>kombineres </a:t>
            </a:r>
            <a:r>
              <a:rPr lang="nb-NO" b="1" baseline="0"/>
              <a:t>med </a:t>
            </a:r>
            <a:r>
              <a:rPr lang="nb-NO" b="1" dirty="0"/>
              <a:t>hvor</a:t>
            </a:r>
            <a:r>
              <a:rPr lang="nb-NO" b="1"/>
              <a:t> </a:t>
            </a:r>
            <a:r>
              <a:rPr lang="nb-NO" b="1" dirty="0"/>
              <a:t>mange biler som kjøpes hvert </a:t>
            </a:r>
            <a:r>
              <a:rPr lang="nb-NO" b="1"/>
              <a:t>år for </a:t>
            </a:r>
            <a:r>
              <a:rPr lang="nb-NO" b="1" dirty="0"/>
              <a:t>å </a:t>
            </a:r>
            <a:r>
              <a:rPr lang="nb-NO" b="1"/>
              <a:t>komme til en totalkostnad.</a:t>
            </a:r>
            <a:endParaRPr lang="nb-NO" baseline="0" dirty="0"/>
          </a:p>
          <a:p>
            <a:endParaRPr lang="nb-NO" b="1" dirty="0"/>
          </a:p>
          <a:p>
            <a:r>
              <a:rPr lang="nb-NO" b="1" baseline="0"/>
              <a:t>Men </a:t>
            </a:r>
            <a:r>
              <a:rPr lang="nb-NO" b="1" baseline="0" dirty="0"/>
              <a:t>før det vil jeg si litt om usikkerheten i disse forutsetningene. </a:t>
            </a:r>
            <a:r>
              <a:rPr lang="nb-NO" dirty="0"/>
              <a:t>Det vil alltid være usikkerhet når man forsøker å spå hvordan utviklingen vil være og selv om vi har forsøkt å basere oss på solide kilder så er det ingen som har fasiten på hva som vil skje</a:t>
            </a:r>
            <a:r>
              <a:rPr lang="nb-NO" baseline="0" dirty="0"/>
              <a:t>. </a:t>
            </a:r>
            <a:r>
              <a:rPr lang="nb-NO" dirty="0"/>
              <a:t>Vi har forsøkt å fange opp denne usikkerheten i teknologiutviklingen igjennom å lage to scenarier, der det ene er noe mer </a:t>
            </a:r>
            <a:r>
              <a:rPr lang="nb-NO" dirty="0" err="1"/>
              <a:t>pessimisitisk</a:t>
            </a:r>
            <a:r>
              <a:rPr lang="nb-NO" dirty="0"/>
              <a:t> og det andre er noe mer </a:t>
            </a:r>
            <a:r>
              <a:rPr lang="nb-NO" dirty="0" err="1"/>
              <a:t>optimstisk</a:t>
            </a:r>
            <a:r>
              <a:rPr lang="nb-NO" dirty="0"/>
              <a:t> med tanke på teknologiutviklingen</a:t>
            </a:r>
            <a:r>
              <a:rPr lang="nb-NO"/>
              <a:t>. </a:t>
            </a:r>
            <a:endParaRPr lang="nb-NO" baseline="0" dirty="0"/>
          </a:p>
          <a:p>
            <a:r>
              <a:rPr lang="nb-NO" b="1" baseline="0" dirty="0"/>
              <a:t>Så da skal jeg vise tilsvarende den gule streken her – altså utviklingen i netto merkostnad per bil – for det mer pessimistiske og det mer optimistiske scenarioet.</a:t>
            </a:r>
          </a:p>
        </p:txBody>
      </p:sp>
      <p:sp>
        <p:nvSpPr>
          <p:cNvPr id="4" name="Plassholder for lysbildenummer 3"/>
          <p:cNvSpPr>
            <a:spLocks noGrp="1"/>
          </p:cNvSpPr>
          <p:nvPr>
            <p:ph type="sldNum" sz="quarter" idx="10"/>
          </p:nvPr>
        </p:nvSpPr>
        <p:spPr/>
        <p:txBody>
          <a:bodyPr/>
          <a:lstStyle/>
          <a:p>
            <a:fld id="{E9777A43-DC87-4578-990B-A20D300A619E}" type="slidenum">
              <a:rPr lang="nb-NO" smtClean="0"/>
              <a:t>14</a:t>
            </a:fld>
            <a:endParaRPr lang="nb-NO"/>
          </a:p>
        </p:txBody>
      </p:sp>
    </p:spTree>
    <p:extLst>
      <p:ext uri="{BB962C8B-B14F-4D97-AF65-F5344CB8AC3E}">
        <p14:creationId xmlns:p14="http://schemas.microsoft.com/office/powerpoint/2010/main" val="4070272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Og </a:t>
            </a:r>
            <a:r>
              <a:rPr lang="nb-NO" b="1" baseline="0" dirty="0"/>
              <a:t>da </a:t>
            </a:r>
            <a:r>
              <a:rPr lang="nb-NO" b="1" baseline="0"/>
              <a:t>ser </a:t>
            </a:r>
            <a:r>
              <a:rPr lang="nb-NO" b="1" dirty="0"/>
              <a:t>utviklingen</a:t>
            </a:r>
            <a:r>
              <a:rPr lang="nb-NO" b="1"/>
              <a:t> </a:t>
            </a:r>
            <a:r>
              <a:rPr lang="nb-NO" b="1" dirty="0"/>
              <a:t>i </a:t>
            </a:r>
            <a:r>
              <a:rPr lang="nb-NO" b="1" dirty="0" err="1"/>
              <a:t>enhetskostnadener</a:t>
            </a:r>
            <a:r>
              <a:rPr lang="nb-NO" b="1" dirty="0"/>
              <a:t> per større og mindre </a:t>
            </a:r>
            <a:r>
              <a:rPr lang="nb-NO" b="1"/>
              <a:t>bil  </a:t>
            </a:r>
            <a:r>
              <a:rPr lang="nb-NO" b="1" baseline="0"/>
              <a:t>slik </a:t>
            </a:r>
            <a:r>
              <a:rPr lang="nb-NO" b="1" baseline="0" dirty="0"/>
              <a:t>ut </a:t>
            </a:r>
            <a:r>
              <a:rPr lang="nb-NO" dirty="0"/>
              <a:t>– der de lysegrønne  strekene er for de større bilene og mørkegrønne er de mindre bilene</a:t>
            </a:r>
            <a:r>
              <a:rPr lang="nb-NO"/>
              <a:t>. </a:t>
            </a:r>
            <a:endParaRPr lang="nb-NO" baseline="0" dirty="0"/>
          </a:p>
          <a:p>
            <a:r>
              <a:rPr lang="nb-NO" b="1" baseline="0" dirty="0"/>
              <a:t>Grafene viser at vi er betydelig sikrere på utviklingen av de mindre bilene enn av de større elbilene</a:t>
            </a:r>
            <a:r>
              <a:rPr lang="nb-NO" baseline="0" dirty="0"/>
              <a:t>, der vi ser at spennet i kostnadene blir ganske stort.  </a:t>
            </a:r>
          </a:p>
          <a:p>
            <a:endParaRPr lang="nb-NO" baseline="0" dirty="0"/>
          </a:p>
          <a:p>
            <a:r>
              <a:rPr lang="nb-NO" b="1" baseline="0" dirty="0"/>
              <a:t>Den meste vesentlige faktoren her er på hvilket tidspunkt vi vil se en modning av markedet også for de større elbilene</a:t>
            </a:r>
            <a:r>
              <a:rPr lang="nb-NO" baseline="0" dirty="0"/>
              <a:t>, og man får tilgang på mer folkelige biler her</a:t>
            </a:r>
            <a:r>
              <a:rPr lang="nb-NO" b="1" baseline="0" dirty="0"/>
              <a:t>. </a:t>
            </a:r>
            <a:r>
              <a:rPr lang="nb-NO" dirty="0"/>
              <a:t>I det mer optimistiske scenariet har vi lagt til grunn at dette skjer i 2023, mens i det mer pessimistiske skjer ikke dette før i 2027. </a:t>
            </a:r>
          </a:p>
          <a:p>
            <a:endParaRPr lang="nb-NO" baseline="0" dirty="0"/>
          </a:p>
          <a:p>
            <a:r>
              <a:rPr lang="nb-NO" b="1" baseline="0" dirty="0"/>
              <a:t>En liten kommentar før vi går til resultatene: Vi mener at vi i basisscenarioet vårt har lagt til grunn relativt konservative forutsetninger </a:t>
            </a:r>
            <a:r>
              <a:rPr lang="nb-NO" baseline="0" dirty="0"/>
              <a:t>– altså  i retning av høyere kostnader for elbiler. </a:t>
            </a:r>
            <a:r>
              <a:rPr lang="nb-NO" b="1" baseline="0" dirty="0"/>
              <a:t>Vi mener derfor at det er mer sannsynlig </a:t>
            </a:r>
            <a:r>
              <a:rPr lang="nb-NO" b="1" baseline="0"/>
              <a:t>at </a:t>
            </a:r>
            <a:r>
              <a:rPr lang="nb-NO" b="1" dirty="0"/>
              <a:t>kostnadsutviklingen</a:t>
            </a:r>
            <a:r>
              <a:rPr lang="nb-NO" b="1"/>
              <a:t> </a:t>
            </a:r>
            <a:r>
              <a:rPr lang="nb-NO" b="1" dirty="0"/>
              <a:t>går </a:t>
            </a:r>
            <a:r>
              <a:rPr lang="nb-NO" b="1"/>
              <a:t>raskere </a:t>
            </a:r>
            <a:r>
              <a:rPr lang="nb-NO" b="1" baseline="0"/>
              <a:t>enn </a:t>
            </a:r>
            <a:r>
              <a:rPr lang="nb-NO" b="1" baseline="0" dirty="0"/>
              <a:t>at </a:t>
            </a:r>
            <a:r>
              <a:rPr lang="nb-NO" b="1" baseline="0"/>
              <a:t>den </a:t>
            </a:r>
            <a:r>
              <a:rPr lang="nb-NO" b="1" dirty="0"/>
              <a:t>går</a:t>
            </a:r>
            <a:r>
              <a:rPr lang="nb-NO" b="1"/>
              <a:t> tregere </a:t>
            </a:r>
            <a:r>
              <a:rPr lang="nb-NO" b="1" baseline="0"/>
              <a:t>enn </a:t>
            </a:r>
            <a:r>
              <a:rPr lang="nb-NO" b="1"/>
              <a:t>basis</a:t>
            </a:r>
            <a:r>
              <a:rPr lang="nb-NO" b="1" baseline="0"/>
              <a:t>. </a:t>
            </a:r>
            <a:endParaRPr lang="nb-NO" b="1" baseline="0" dirty="0"/>
          </a:p>
          <a:p>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15</a:t>
            </a:fld>
            <a:endParaRPr lang="nb-NO"/>
          </a:p>
        </p:txBody>
      </p:sp>
    </p:spTree>
    <p:extLst>
      <p:ext uri="{BB962C8B-B14F-4D97-AF65-F5344CB8AC3E}">
        <p14:creationId xmlns:p14="http://schemas.microsoft.com/office/powerpoint/2010/main" val="38682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2256" indent="-172256" defTabSz="918698">
              <a:buFont typeface="Arial" panose="020B0604020202020204" pitchFamily="34" charset="0"/>
              <a:buChar char="•"/>
              <a:defRPr/>
            </a:pPr>
            <a:r>
              <a:rPr lang="nb-NO" b="1" dirty="0"/>
              <a:t>Og</a:t>
            </a:r>
            <a:r>
              <a:rPr lang="nb-NO" b="1"/>
              <a:t> </a:t>
            </a:r>
            <a:r>
              <a:rPr lang="nb-NO" b="1" dirty="0"/>
              <a:t>nå tilbake </a:t>
            </a:r>
            <a:r>
              <a:rPr lang="nb-NO" b="1"/>
              <a:t>til tiltakene. Hvis </a:t>
            </a:r>
            <a:r>
              <a:rPr lang="nb-NO" b="1" dirty="0"/>
              <a:t>vi nå kombinerer utviklingen i merkostnad per elbil og ganger opp med det antall biler som skal kjøpes hvert år i hvert av tiltakene</a:t>
            </a:r>
            <a:r>
              <a:rPr lang="nb-NO" b="1"/>
              <a:t>. </a:t>
            </a:r>
            <a:endParaRPr lang="nb-NO" b="1" dirty="0"/>
          </a:p>
          <a:p>
            <a:pPr marL="172256" indent="-172256" defTabSz="918698">
              <a:buFont typeface="Arial" panose="020B0604020202020204" pitchFamily="34" charset="0"/>
              <a:buChar char="•"/>
              <a:defRPr/>
            </a:pPr>
            <a:r>
              <a:rPr lang="nb-NO" b="1" dirty="0"/>
              <a:t>Også er det et element til vi trenger for å beregne kroner per tonn CO2-reduksjoner</a:t>
            </a:r>
            <a:r>
              <a:rPr lang="nb-NO" baseline="0" dirty="0"/>
              <a:t>. Og det er CO2-reduksjonene. </a:t>
            </a:r>
            <a:endParaRPr lang="nb-NO" dirty="0"/>
          </a:p>
          <a:p>
            <a:pPr marL="172256" indent="-172256" defTabSz="918698">
              <a:buFont typeface="Arial" panose="020B0604020202020204" pitchFamily="34" charset="0"/>
              <a:buChar char="•"/>
              <a:defRPr/>
            </a:pPr>
            <a:endParaRPr lang="nb-NO" dirty="0"/>
          </a:p>
          <a:p>
            <a:pPr marL="172256" indent="-172256" defTabSz="918698">
              <a:buFont typeface="Arial" panose="020B0604020202020204" pitchFamily="34" charset="0"/>
              <a:buChar char="•"/>
              <a:defRPr/>
            </a:pPr>
            <a:r>
              <a:rPr lang="nb-NO" baseline="0" dirty="0"/>
              <a:t>Ikke sagt noe om beregning av utslippsreduksjoner. Det har ikke vært hovedfokus i dette arbeidet, men følger samme metodikk som det Miljødirektoratet har gjort i tidligere rapporter.</a:t>
            </a:r>
            <a:endParaRPr lang="nb-NO" dirty="0"/>
          </a:p>
          <a:p>
            <a:pPr marL="172256" indent="-172256" defTabSz="918698">
              <a:buFont typeface="Arial" panose="020B0604020202020204" pitchFamily="34" charset="0"/>
              <a:buChar char="•"/>
              <a:defRPr/>
            </a:pPr>
            <a:r>
              <a:rPr lang="nb-NO" baseline="0" dirty="0"/>
              <a:t>Veldig forenklet så beregnes det ved: å se hvor stor andel av bilparken som er nullutslippsbiler – og trekke dette i fra utslippene. Har vi 20 % elbiler i parken – får vi 20 % lavere utslipp.</a:t>
            </a:r>
            <a:endParaRPr lang="nb-NO" dirty="0"/>
          </a:p>
          <a:p>
            <a:pPr marL="172256" indent="-172256" defTabSz="918698">
              <a:buFont typeface="Arial" panose="020B0604020202020204" pitchFamily="34" charset="0"/>
              <a:buChar char="•"/>
              <a:defRPr/>
            </a:pPr>
            <a:endParaRPr lang="nb-NO" dirty="0"/>
          </a:p>
          <a:p>
            <a:pPr marL="172256" indent="-172256" defTabSz="918698">
              <a:buFont typeface="Arial" panose="020B0604020202020204" pitchFamily="34" charset="0"/>
              <a:buChar char="•"/>
              <a:defRPr/>
            </a:pPr>
            <a:r>
              <a:rPr lang="nb-NO" baseline="0" dirty="0"/>
              <a:t>Utslippsreduksjonen er på den måten beregnet til å bli mellom 1,3 og 2,3 </a:t>
            </a:r>
            <a:r>
              <a:rPr lang="nb-NO" baseline="0" dirty="0" err="1"/>
              <a:t>mill</a:t>
            </a:r>
            <a:r>
              <a:rPr lang="nb-NO" baseline="0" dirty="0"/>
              <a:t> tonn</a:t>
            </a:r>
            <a:r>
              <a:rPr lang="nb-NO" baseline="0"/>
              <a:t>. </a:t>
            </a:r>
            <a:r>
              <a:rPr lang="nb-NO"/>
              <a:t>Fortsatt </a:t>
            </a:r>
            <a:r>
              <a:rPr lang="nb-NO" baseline="0"/>
              <a:t>over </a:t>
            </a:r>
            <a:r>
              <a:rPr lang="nb-NO" baseline="0" dirty="0"/>
              <a:t>halvparten </a:t>
            </a:r>
            <a:r>
              <a:rPr lang="nb-NO" baseline="0"/>
              <a:t>av </a:t>
            </a:r>
            <a:r>
              <a:rPr lang="nb-NO"/>
              <a:t>bilparken </a:t>
            </a:r>
            <a:r>
              <a:rPr lang="nb-NO" baseline="0"/>
              <a:t>bensin- </a:t>
            </a:r>
            <a:r>
              <a:rPr lang="nb-NO" baseline="0" dirty="0"/>
              <a:t>og </a:t>
            </a:r>
            <a:r>
              <a:rPr lang="nb-NO" baseline="0"/>
              <a:t>dieselbiler </a:t>
            </a:r>
            <a:r>
              <a:rPr lang="nb-NO"/>
              <a:t>i 2030</a:t>
            </a:r>
            <a:r>
              <a:rPr lang="nb-NO" baseline="0"/>
              <a:t>.</a:t>
            </a:r>
            <a:endParaRPr lang="nb-NO" dirty="0"/>
          </a:p>
          <a:p>
            <a:pPr marL="172256" indent="-172256" defTabSz="918698">
              <a:buFont typeface="Arial" panose="020B0604020202020204" pitchFamily="34" charset="0"/>
              <a:buChar char="•"/>
              <a:defRPr/>
            </a:pPr>
            <a:endParaRPr lang="nb-NO" dirty="0"/>
          </a:p>
          <a:p>
            <a:pPr marL="172256" indent="-172256" defTabSz="918698">
              <a:buFont typeface="Arial" panose="020B0604020202020204" pitchFamily="34" charset="0"/>
              <a:buChar char="•"/>
              <a:defRPr/>
            </a:pPr>
            <a:r>
              <a:rPr lang="nb-NO" b="1" dirty="0"/>
              <a:t>Hvis vi så deler summen av kostnader på summen av utslippsreduksjoner så får vi et estimat på kroner per tonn reduserte utslipp. </a:t>
            </a:r>
          </a:p>
          <a:p>
            <a:pPr marL="172256" indent="-172256" defTabSz="918698">
              <a:buFont typeface="Arial" panose="020B0604020202020204" pitchFamily="34" charset="0"/>
              <a:buChar char="•"/>
              <a:defRPr/>
            </a:pPr>
            <a:endParaRPr lang="nb-NO" dirty="0"/>
          </a:p>
          <a:p>
            <a:pPr defTabSz="918698">
              <a:defRPr/>
            </a:pPr>
            <a:endParaRPr lang="nb-NO" dirty="0"/>
          </a:p>
          <a:p>
            <a:pPr marL="172256" indent="-172256" defTabSz="918698">
              <a:buFont typeface="Arial" panose="020B0604020202020204" pitchFamily="34" charset="0"/>
              <a:buChar char="•"/>
              <a:defRPr/>
            </a:pPr>
            <a:endParaRPr lang="nb-NO" dirty="0"/>
          </a:p>
          <a:p>
            <a:pPr defTabSz="918698">
              <a:defRPr/>
            </a:pPr>
            <a:endParaRPr lang="nb-NO" dirty="0"/>
          </a:p>
          <a:p>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16</a:t>
            </a:fld>
            <a:endParaRPr lang="nb-NO"/>
          </a:p>
        </p:txBody>
      </p:sp>
    </p:spTree>
    <p:extLst>
      <p:ext uri="{BB962C8B-B14F-4D97-AF65-F5344CB8AC3E}">
        <p14:creationId xmlns:p14="http://schemas.microsoft.com/office/powerpoint/2010/main" val="3302951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Så her ser vi alle resultatene oppsummert for de fire</a:t>
            </a:r>
            <a:r>
              <a:rPr lang="nb-NO" b="1" baseline="0" dirty="0" smtClean="0"/>
              <a:t> ulike tiltakene, med ulik innfasingstak av elbiler. </a:t>
            </a:r>
          </a:p>
          <a:p>
            <a:endParaRPr lang="nb-NO" b="1" baseline="0" dirty="0" smtClean="0"/>
          </a:p>
          <a:p>
            <a:r>
              <a:rPr lang="nb-NO" b="1" baseline="0" dirty="0" smtClean="0"/>
              <a:t>Vi ser at kostnaden i basisscenarioet ligger mellom 600 og 1100 kr/tonn avhengig av innfasingstakten</a:t>
            </a:r>
            <a:r>
              <a:rPr lang="nb-NO" baseline="0" dirty="0" smtClean="0"/>
              <a:t>.  Dette er da de samlete kostnadene delt på </a:t>
            </a:r>
            <a:r>
              <a:rPr lang="nb-NO" baseline="0" dirty="0" err="1" smtClean="0"/>
              <a:t>utslippsreduksjonenene</a:t>
            </a:r>
            <a:r>
              <a:rPr lang="nb-NO" baseline="0" dirty="0" smtClean="0"/>
              <a:t>. </a:t>
            </a:r>
          </a:p>
          <a:p>
            <a:r>
              <a:rPr lang="nb-NO" b="1" baseline="0" dirty="0" smtClean="0"/>
              <a:t>Dette plasserer tiltakene i den midterste av de tre kostnadskategoriene vi har brukt i tidligere analyser.</a:t>
            </a:r>
          </a:p>
          <a:p>
            <a:endParaRPr lang="nb-NO" baseline="0" dirty="0" smtClean="0"/>
          </a:p>
          <a:p>
            <a:r>
              <a:rPr lang="nb-NO" b="1" baseline="0" dirty="0" smtClean="0"/>
              <a:t>Kan legge merke til tiltak 3 og 4 som begge nå 100 % elbiler i 2025. På tross av dette er tiltakskostnaden vesentlig lavere for tiltak 4 – 700 kr/tonn </a:t>
            </a:r>
            <a:r>
              <a:rPr lang="nb-NO" b="1" baseline="0" dirty="0" err="1" smtClean="0"/>
              <a:t>vs</a:t>
            </a:r>
            <a:r>
              <a:rPr lang="nb-NO" b="1" baseline="0" dirty="0" smtClean="0"/>
              <a:t> 1100 kr/tonn</a:t>
            </a:r>
            <a:r>
              <a:rPr lang="nb-NO" baseline="0" dirty="0" smtClean="0"/>
              <a:t>.  Dette kommer av tiltak 4 har en tregere innfasingstakt i starten – når bilene er dyrere.  Dette slår også ut i lavere utslippsreduksjoner som vi ser siden elbilparken vokser tregere. </a:t>
            </a:r>
          </a:p>
          <a:p>
            <a:endParaRPr lang="nb-NO" baseline="0" dirty="0" smtClean="0"/>
          </a:p>
          <a:p>
            <a:r>
              <a:rPr lang="nb-NO" b="1" baseline="0" dirty="0" smtClean="0"/>
              <a:t>Så til resultatene for mer de to andre scenariene…</a:t>
            </a:r>
          </a:p>
        </p:txBody>
      </p:sp>
      <p:sp>
        <p:nvSpPr>
          <p:cNvPr id="4" name="Plassholder for lysbildenummer 3"/>
          <p:cNvSpPr>
            <a:spLocks noGrp="1"/>
          </p:cNvSpPr>
          <p:nvPr>
            <p:ph type="sldNum" sz="quarter" idx="10"/>
          </p:nvPr>
        </p:nvSpPr>
        <p:spPr/>
        <p:txBody>
          <a:bodyPr/>
          <a:lstStyle/>
          <a:p>
            <a:fld id="{E9777A43-DC87-4578-990B-A20D300A619E}" type="slidenum">
              <a:rPr lang="nb-NO" smtClean="0"/>
              <a:t>17</a:t>
            </a:fld>
            <a:endParaRPr lang="nb-NO"/>
          </a:p>
        </p:txBody>
      </p:sp>
    </p:spTree>
    <p:extLst>
      <p:ext uri="{BB962C8B-B14F-4D97-AF65-F5344CB8AC3E}">
        <p14:creationId xmlns:p14="http://schemas.microsoft.com/office/powerpoint/2010/main" val="3745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Vi ser at i det mer pessimistiske scenarioet så øker tiltakskostnaden til mellom 900-1800 kr/tonn. Mens i det mer optimistiske så er tiltakskostnad minus -900  til -550 kr/tonnet. Og i det optimistiske scenarioet er tiltakskostnaden svært lav, og faktisk negativ for alle tiltakene. Og hva betyr det? Det betyr at selv om elbilene ikke hadde redusert klimagassutslippene overhodet, så ville de likevel vært samfunnsøkonomisk lønnsomme. </a:t>
            </a:r>
            <a:endParaRPr lang="nb-NO" dirty="0" smtClean="0"/>
          </a:p>
          <a:p>
            <a:r>
              <a:rPr lang="nb-NO" dirty="0" smtClean="0"/>
              <a:t>Så hva skal vi oppsummeringen</a:t>
            </a:r>
            <a:r>
              <a:rPr lang="nb-NO" baseline="0" dirty="0" smtClean="0"/>
              <a:t> være? Hvis vi ser på basisscenarioet først så er dette kostnader som plasserer tiltaket i den midterste tiltakskategorien og ikke dyrere enn andre tiltak. Samtidig er dette noen av de tiltakene som kan gi desidert størst effekt for klima.</a:t>
            </a:r>
            <a:endParaRPr lang="nb-NO" dirty="0" smtClean="0"/>
          </a:p>
          <a:p>
            <a:r>
              <a:rPr lang="nb-NO" dirty="0" smtClean="0"/>
              <a:t>Og som </a:t>
            </a:r>
            <a:r>
              <a:rPr lang="nb-NO" dirty="0"/>
              <a:t>nevnt så mener vi at vi er ganske konservative, i retning av høyere tiltakskostnad i </a:t>
            </a:r>
            <a:r>
              <a:rPr lang="nb-NO" dirty="0" err="1"/>
              <a:t>basiscenarioet</a:t>
            </a:r>
            <a:r>
              <a:rPr lang="nb-NO" dirty="0"/>
              <a:t>, slik at vurderer det som mer sannsynlig at utviklingen går raskere enn vi har forutsatt enn tregere</a:t>
            </a:r>
            <a:r>
              <a:rPr lang="nb-NO" dirty="0" smtClean="0"/>
              <a:t>.</a:t>
            </a:r>
            <a:r>
              <a:rPr lang="nb-NO" baseline="0" dirty="0" smtClean="0"/>
              <a:t> Og hvis det går i mer i retning av det mer optimistiske scenarioet så er det ikke noen tvil om at dette er gode klimatiltak.</a:t>
            </a:r>
          </a:p>
          <a:p>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18</a:t>
            </a:fld>
            <a:endParaRPr lang="nb-NO"/>
          </a:p>
        </p:txBody>
      </p:sp>
    </p:spTree>
    <p:extLst>
      <p:ext uri="{BB962C8B-B14F-4D97-AF65-F5344CB8AC3E}">
        <p14:creationId xmlns:p14="http://schemas.microsoft.com/office/powerpoint/2010/main" val="4256623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2256" indent="-172256">
              <a:buFont typeface="Arial" panose="020B0604020202020204" pitchFamily="34" charset="0"/>
              <a:buChar char="•"/>
            </a:pPr>
            <a:r>
              <a:rPr lang="nb-NO" dirty="0" smtClean="0"/>
              <a:t>Avslutter</a:t>
            </a:r>
            <a:r>
              <a:rPr lang="nb-NO" baseline="0" dirty="0" smtClean="0"/>
              <a:t> med et bilde av en litt ribba bensinbil og en Tesla, som illustrere at elbiler en mye enklere konstruksjon. Det virker kanskje ikke helt urimelig at elbiler kan bli en del rimeligere bensinbiler, både i produksjon og vedlikehold. </a:t>
            </a:r>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19</a:t>
            </a:fld>
            <a:endParaRPr lang="nb-NO"/>
          </a:p>
        </p:txBody>
      </p:sp>
    </p:spTree>
    <p:extLst>
      <p:ext uri="{BB962C8B-B14F-4D97-AF65-F5344CB8AC3E}">
        <p14:creationId xmlns:p14="http://schemas.microsoft.com/office/powerpoint/2010/main" val="353140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8698">
              <a:defRPr/>
            </a:pPr>
            <a:r>
              <a:rPr lang="nb-NO" dirty="0" smtClean="0"/>
              <a:t>Kort blikk på det store bildet – utslipp fra ulike sektorer i Norge slik det så ut i det nasjonale</a:t>
            </a:r>
            <a:r>
              <a:rPr lang="nb-NO" baseline="0" dirty="0" smtClean="0"/>
              <a:t> </a:t>
            </a:r>
            <a:r>
              <a:rPr lang="nb-NO" dirty="0" smtClean="0"/>
              <a:t>regnskapet 2014</a:t>
            </a:r>
            <a:r>
              <a:rPr lang="nb-NO" baseline="0" dirty="0" smtClean="0"/>
              <a:t> – totalt 54 tonn  </a:t>
            </a:r>
            <a:endParaRPr lang="nb-NO" dirty="0"/>
          </a:p>
          <a:p>
            <a:pPr defTabSz="918698">
              <a:defRPr/>
            </a:pPr>
            <a:r>
              <a:rPr lang="nb-NO" dirty="0" smtClean="0"/>
              <a:t>Transportsektoren</a:t>
            </a:r>
            <a:r>
              <a:rPr lang="nb-NO" baseline="0" dirty="0" smtClean="0"/>
              <a:t> står for en tredjedel av norske utslipp. </a:t>
            </a:r>
            <a:endParaRPr lang="nb-NO" dirty="0"/>
          </a:p>
          <a:p>
            <a:pPr defTabSz="918698">
              <a:defRPr/>
            </a:pPr>
            <a:r>
              <a:rPr lang="nb-NO" baseline="0" dirty="0" smtClean="0"/>
              <a:t>Med 16,5 tonn CO2 </a:t>
            </a:r>
            <a:r>
              <a:rPr lang="nb-NO" baseline="0" dirty="0" err="1" smtClean="0"/>
              <a:t>ekvikv</a:t>
            </a:r>
            <a:r>
              <a:rPr lang="nb-NO" baseline="0" dirty="0" smtClean="0"/>
              <a:t>, foran olje/gass på nesten like mye 14,7, og deretter industri 11,6 og jordbruk på 4,4. De øvrige mindre sektorene her er (som dere ikke klarer å lese..) er </a:t>
            </a:r>
            <a:endParaRPr lang="nb-NO" dirty="0"/>
          </a:p>
          <a:p>
            <a:pPr defTabSz="918698">
              <a:defRPr/>
            </a:pPr>
            <a:r>
              <a:rPr lang="nb-NO" baseline="0" dirty="0" smtClean="0"/>
              <a:t>energiforsyning, bygg, avfall og «annet».</a:t>
            </a:r>
            <a:endParaRPr lang="nb-NO" dirty="0"/>
          </a:p>
          <a:p>
            <a:pPr defTabSz="918698">
              <a:defRPr/>
            </a:pPr>
            <a:endParaRPr lang="nb-NO" dirty="0"/>
          </a:p>
          <a:p>
            <a:endParaRPr 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AC2369BE-9626-4037-845E-D7F0AE3F15B3}" type="slidenum">
              <a:rPr lang="nb-NO" smtClean="0"/>
              <a:t>2</a:t>
            </a:fld>
            <a:endParaRPr lang="nb-NO"/>
          </a:p>
        </p:txBody>
      </p:sp>
    </p:spTree>
    <p:extLst>
      <p:ext uri="{BB962C8B-B14F-4D97-AF65-F5344CB8AC3E}">
        <p14:creationId xmlns:p14="http://schemas.microsoft.com/office/powerpoint/2010/main" val="379771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a:p>
            <a:r>
              <a:rPr lang="nb-NO" baseline="0" dirty="0"/>
              <a:t>Utslippene fra transportsektoren har økt med </a:t>
            </a:r>
            <a:r>
              <a:rPr lang="nb-NO" baseline="0" dirty="0" err="1"/>
              <a:t>ca</a:t>
            </a:r>
            <a:r>
              <a:rPr lang="nb-NO" baseline="0" dirty="0"/>
              <a:t> 30 % fra 1990 til i dag og er forventet å kunne øke også i fram mot 2030. </a:t>
            </a:r>
          </a:p>
          <a:p>
            <a:r>
              <a:rPr lang="nb-NO" baseline="0" dirty="0"/>
              <a:t>Hovedgrunnene til utslippsøkningen så langt er befolkningsveksten + at </a:t>
            </a:r>
            <a:r>
              <a:rPr lang="nb-NO" baseline="0" dirty="0" smtClean="0"/>
              <a:t>velferden har økt, </a:t>
            </a:r>
            <a:r>
              <a:rPr lang="nb-NO" baseline="0" dirty="0"/>
              <a:t>noe som både gjør at vi reiser mer og lengre og at vi kjøper mer (slik at det blir mer godstransport).</a:t>
            </a:r>
          </a:p>
          <a:p>
            <a:endParaRPr lang="nb-NO" baseline="0" dirty="0"/>
          </a:p>
          <a:p>
            <a:r>
              <a:rPr lang="nb-NO" dirty="0"/>
              <a:t>Ser vi på </a:t>
            </a:r>
            <a:r>
              <a:rPr lang="nb-NO" dirty="0" err="1"/>
              <a:t>fremskrivninger</a:t>
            </a:r>
            <a:r>
              <a:rPr lang="nb-NO" dirty="0"/>
              <a:t> fremover, </a:t>
            </a:r>
            <a:r>
              <a:rPr lang="nb-NO" dirty="0" err="1"/>
              <a:t>dvs</a:t>
            </a:r>
            <a:r>
              <a:rPr lang="nb-NO" dirty="0"/>
              <a:t> hva skjer fremover dersom dagens politikk og virkemidler videreføres, så vil det bli fortsatt svak økning før det reduseres.</a:t>
            </a:r>
          </a:p>
          <a:p>
            <a:r>
              <a:rPr lang="nb-NO" dirty="0" smtClean="0"/>
              <a:t>Forventet utflating og reduksjon på lenger sikt skyldes forventet effektivisering og noe</a:t>
            </a:r>
            <a:r>
              <a:rPr lang="nb-NO" baseline="0" dirty="0" smtClean="0"/>
              <a:t> </a:t>
            </a:r>
            <a:r>
              <a:rPr lang="nb-NO" dirty="0" smtClean="0"/>
              <a:t>elektrifisering som oppveier at vi blir flere og reiser mer/mye</a:t>
            </a:r>
          </a:p>
          <a:p>
            <a:endParaRPr lang="nb-NO" baseline="0" dirty="0" smtClean="0"/>
          </a:p>
          <a:p>
            <a:endParaRPr lang="nb-NO" dirty="0"/>
          </a:p>
          <a:p>
            <a:r>
              <a:rPr lang="nb-NO" dirty="0"/>
              <a:t>---------------------------</a:t>
            </a:r>
          </a:p>
          <a:p>
            <a:r>
              <a:rPr lang="nb-NO" dirty="0" smtClean="0"/>
              <a:t>Hvis vi hadde hatt en kurve for personbiler her: I </a:t>
            </a:r>
            <a:r>
              <a:rPr lang="nb-NO" dirty="0"/>
              <a:t>dag 5,5 millioner tonn CO2 personbil </a:t>
            </a:r>
            <a:r>
              <a:rPr lang="nb-NO" dirty="0" smtClean="0"/>
              <a:t> - I </a:t>
            </a:r>
            <a:r>
              <a:rPr lang="nb-NO" dirty="0"/>
              <a:t>2030 </a:t>
            </a:r>
            <a:r>
              <a:rPr lang="nb-NO" dirty="0" err="1"/>
              <a:t>ca</a:t>
            </a:r>
            <a:r>
              <a:rPr lang="nb-NO" dirty="0"/>
              <a:t> 5 millioner.</a:t>
            </a:r>
          </a:p>
          <a:p>
            <a:endParaRPr lang="nb-NO" baseline="0" dirty="0"/>
          </a:p>
        </p:txBody>
      </p:sp>
      <p:sp>
        <p:nvSpPr>
          <p:cNvPr id="4" name="Plassholder for lysbildenummer 3"/>
          <p:cNvSpPr>
            <a:spLocks noGrp="1"/>
          </p:cNvSpPr>
          <p:nvPr>
            <p:ph type="sldNum" sz="quarter" idx="10"/>
          </p:nvPr>
        </p:nvSpPr>
        <p:spPr/>
        <p:txBody>
          <a:bodyPr/>
          <a:lstStyle/>
          <a:p>
            <a:fld id="{27C21A8C-2F0C-4FD6-9961-C63C16B0E7C6}" type="slidenum">
              <a:rPr lang="nb-NO" smtClean="0"/>
              <a:t>3</a:t>
            </a:fld>
            <a:endParaRPr lang="nb-NO"/>
          </a:p>
        </p:txBody>
      </p:sp>
    </p:spTree>
    <p:extLst>
      <p:ext uri="{BB962C8B-B14F-4D97-AF65-F5344CB8AC3E}">
        <p14:creationId xmlns:p14="http://schemas.microsoft.com/office/powerpoint/2010/main" val="888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Personbiler står for den største delen av utslippene i transport, men tyngre kjøretøy (busser, lastebiler, varebiler) bidrar også mye, deretter kommer sjøfart/fiske og andre mobile (anleggsmaskiner) mv), </a:t>
            </a:r>
            <a:r>
              <a:rPr lang="nb-NO" baseline="0" dirty="0" err="1" smtClean="0"/>
              <a:t>motorsykerl</a:t>
            </a:r>
            <a:r>
              <a:rPr lang="nb-NO" baseline="0" dirty="0" smtClean="0"/>
              <a:t> og litt fra jernbane som ikke går på strøm. </a:t>
            </a:r>
          </a:p>
          <a:p>
            <a:endParaRPr lang="nb-NO" baseline="0" dirty="0" smtClean="0"/>
          </a:p>
          <a:p>
            <a:r>
              <a:rPr lang="nb-NO" baseline="0" dirty="0" smtClean="0"/>
              <a:t>Utslippet fra personbilene utgjør 5,5 mill. tonn årlige utslipp – altså omkring 1/3 av transportsektoren</a:t>
            </a:r>
          </a:p>
          <a:p>
            <a:r>
              <a:rPr lang="nb-NO" baseline="0" dirty="0" smtClean="0"/>
              <a:t>-------------------</a:t>
            </a:r>
          </a:p>
        </p:txBody>
      </p:sp>
      <p:sp>
        <p:nvSpPr>
          <p:cNvPr id="4" name="Plassholder for lysbildenummer 3"/>
          <p:cNvSpPr>
            <a:spLocks noGrp="1"/>
          </p:cNvSpPr>
          <p:nvPr>
            <p:ph type="sldNum" sz="quarter" idx="10"/>
          </p:nvPr>
        </p:nvSpPr>
        <p:spPr/>
        <p:txBody>
          <a:bodyPr/>
          <a:lstStyle/>
          <a:p>
            <a:fld id="{27C21A8C-2F0C-4FD6-9961-C63C16B0E7C6}" type="slidenum">
              <a:rPr lang="nb-NO" smtClean="0"/>
              <a:t>4</a:t>
            </a:fld>
            <a:endParaRPr lang="nb-NO"/>
          </a:p>
        </p:txBody>
      </p:sp>
    </p:spTree>
    <p:extLst>
      <p:ext uri="{BB962C8B-B14F-4D97-AF65-F5344CB8AC3E}">
        <p14:creationId xmlns:p14="http://schemas.microsoft.com/office/powerpoint/2010/main" val="80792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a:t>
            </a:r>
            <a:r>
              <a:rPr lang="nb-NO" baseline="0" dirty="0" smtClean="0"/>
              <a:t> har kommet en lang vei siden søte små Buddy kom på markedet i 2005</a:t>
            </a:r>
          </a:p>
          <a:p>
            <a:r>
              <a:rPr lang="nb-NO" baseline="0" dirty="0" smtClean="0"/>
              <a:t>Men markedet i Norge tok seg først ordentlig opp når Nissan Leaf ble lansert i 2011 og markerte et generasjonsskifte.</a:t>
            </a:r>
          </a:p>
          <a:p>
            <a:r>
              <a:rPr lang="nb-NO" baseline="0" dirty="0" smtClean="0"/>
              <a:t>Siden den gang har det kommet flere elbiler på markedet og i 2015 var e-golf den mest solgte bilen i Norge. </a:t>
            </a:r>
          </a:p>
          <a:p>
            <a:r>
              <a:rPr lang="nb-NO" baseline="0" dirty="0" smtClean="0"/>
              <a:t>De fleste elbilene i dag ligger i størrelsen kompaktklassen og nedover, med Tesla som foreløpige eneste leverandør av helelektriske biler i storbil og nå nylig SUV klassen.</a:t>
            </a:r>
          </a:p>
          <a:p>
            <a:endParaRPr lang="nb-NO" baseline="0" dirty="0" smtClean="0"/>
          </a:p>
          <a:p>
            <a:r>
              <a:rPr lang="nb-NO" sz="1200" kern="1200" dirty="0" smtClean="0">
                <a:solidFill>
                  <a:schemeClr val="tx1"/>
                </a:solidFill>
                <a:effectLst/>
                <a:latin typeface="+mn-lt"/>
                <a:ea typeface="+mn-ea"/>
                <a:cs typeface="+mn-cs"/>
              </a:rPr>
              <a:t>I 2015 stod elbiler for 17 % av elbilmarkedet.</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På fem år har elbiler altså gått fra å være et nisjeprodukt til å utgjøre en vesentlig andel av det norske nybilsalget.</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5</a:t>
            </a:fld>
            <a:endParaRPr lang="nb-NO"/>
          </a:p>
        </p:txBody>
      </p:sp>
    </p:spTree>
    <p:extLst>
      <p:ext uri="{BB962C8B-B14F-4D97-AF65-F5344CB8AC3E}">
        <p14:creationId xmlns:p14="http://schemas.microsoft.com/office/powerpoint/2010/main" val="63700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Tiltakene </a:t>
            </a:r>
            <a:r>
              <a:rPr lang="nb-NO" dirty="0"/>
              <a:t>brukes for å illustrere hvilke kostnader og utslippsreduksjoner vi vil kunne få avhengig av hvor raskt man faser inn elbiler framover. Innfasingen skjer ved at elbiler utgjør en økende andel av nybilsalget.</a:t>
            </a:r>
          </a:p>
          <a:p>
            <a:endParaRPr lang="nb-NO" dirty="0"/>
          </a:p>
          <a:p>
            <a:pPr>
              <a:defRPr/>
            </a:pPr>
            <a:r>
              <a:rPr lang="nb-NO" dirty="0"/>
              <a:t>Tiltakene som vi har gått</a:t>
            </a:r>
            <a:r>
              <a:rPr lang="nb-NO" baseline="0" dirty="0"/>
              <a:t> ut fra er like </a:t>
            </a:r>
            <a:r>
              <a:rPr lang="nb-NO" dirty="0"/>
              <a:t>med </a:t>
            </a:r>
            <a:r>
              <a:rPr lang="nb-NO" baseline="0" dirty="0"/>
              <a:t>det vi </a:t>
            </a:r>
            <a:r>
              <a:rPr lang="nb-NO" dirty="0"/>
              <a:t>har utredet </a:t>
            </a:r>
            <a:r>
              <a:rPr lang="nb-NO" baseline="0" dirty="0"/>
              <a:t>i lavutslippsrapporter tidligere, </a:t>
            </a:r>
            <a:endParaRPr lang="nb-NO" dirty="0"/>
          </a:p>
          <a:p>
            <a:pPr defTabSz="918698">
              <a:defRPr/>
            </a:pPr>
            <a:r>
              <a:rPr lang="nb-NO" dirty="0"/>
              <a:t>Andel av nybilsalget på Y-aksen. </a:t>
            </a:r>
          </a:p>
          <a:p>
            <a:pPr>
              <a:defRPr/>
            </a:pPr>
            <a:r>
              <a:rPr lang="nb-NO" dirty="0"/>
              <a:t>Starter da på de omkring </a:t>
            </a:r>
            <a:r>
              <a:rPr lang="nb-NO" b="1" dirty="0">
                <a:solidFill>
                  <a:srgbClr val="FF0000"/>
                </a:solidFill>
              </a:rPr>
              <a:t>15 %  </a:t>
            </a:r>
            <a:r>
              <a:rPr lang="nb-NO" dirty="0"/>
              <a:t>vi har i dag og øker på fram mot 2030. I tiltak 1 er økningen lineær opp til 60 % av nybilsalget av elbiler i 2030, i  tiltak 2 er ambisjonen økt til 100 % i 2030</a:t>
            </a:r>
            <a:r>
              <a:rPr lang="nb-NO" sz="1200" kern="1200" baseline="0" dirty="0">
                <a:solidFill>
                  <a:schemeClr val="tx1"/>
                </a:solidFill>
                <a:effectLst/>
                <a:latin typeface="+mn-lt"/>
                <a:ea typeface="+mn-ea"/>
                <a:cs typeface="+mn-cs"/>
              </a:rPr>
              <a:t>.</a:t>
            </a:r>
          </a:p>
          <a:p>
            <a:pPr>
              <a:defRPr/>
            </a:pPr>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6</a:t>
            </a:fld>
            <a:endParaRPr lang="nb-NO"/>
          </a:p>
        </p:txBody>
      </p:sp>
    </p:spTree>
    <p:extLst>
      <p:ext uri="{BB962C8B-B14F-4D97-AF65-F5344CB8AC3E}">
        <p14:creationId xmlns:p14="http://schemas.microsoft.com/office/powerpoint/2010/main" val="338608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Tiltakene brukes for å illustrere hvilke kostnader og utslippsreduksjoner vi vil kunne få avhengig av hvor raskt man faser inn elbiler framover. Innfasingen skjer ved at elbiler utgjør en økende andel av nybilsalget.</a:t>
            </a:r>
          </a:p>
          <a:p>
            <a:pPr>
              <a:defRPr/>
            </a:pPr>
            <a:r>
              <a:rPr lang="nb-NO" dirty="0" smtClean="0"/>
              <a:t>Tiltakene som vi har gått</a:t>
            </a:r>
            <a:r>
              <a:rPr lang="nb-NO" baseline="0" dirty="0" smtClean="0"/>
              <a:t> ut fra er like </a:t>
            </a:r>
            <a:r>
              <a:rPr lang="nb-NO" dirty="0" smtClean="0"/>
              <a:t>med </a:t>
            </a:r>
            <a:r>
              <a:rPr lang="nb-NO" baseline="0" dirty="0" smtClean="0"/>
              <a:t>det vi </a:t>
            </a:r>
            <a:r>
              <a:rPr lang="nb-NO" dirty="0" smtClean="0"/>
              <a:t>har utredet </a:t>
            </a:r>
            <a:r>
              <a:rPr lang="nb-NO" baseline="0" dirty="0" smtClean="0"/>
              <a:t>i lavutslippsrapporter tidligere, </a:t>
            </a:r>
            <a:endParaRPr lang="nb-NO" dirty="0" smtClean="0"/>
          </a:p>
          <a:p>
            <a:pPr defTabSz="918698">
              <a:defRPr/>
            </a:pPr>
            <a:r>
              <a:rPr lang="nb-NO" dirty="0" smtClean="0"/>
              <a:t>Andel av nybilsalget på Y-aksen. </a:t>
            </a:r>
          </a:p>
          <a:p>
            <a:pPr>
              <a:defRPr/>
            </a:pPr>
            <a:r>
              <a:rPr lang="nb-NO" dirty="0" smtClean="0"/>
              <a:t>Starter da på de omkring </a:t>
            </a:r>
            <a:r>
              <a:rPr lang="nb-NO" b="1" dirty="0" smtClean="0">
                <a:solidFill>
                  <a:srgbClr val="FF0000"/>
                </a:solidFill>
              </a:rPr>
              <a:t>15 %  </a:t>
            </a:r>
            <a:r>
              <a:rPr lang="nb-NO" dirty="0" smtClean="0"/>
              <a:t>vi har i dag og øker på fram mot 2030. I tiltak 1 er økningen lineær opp til 60 % av nybilsalget av elbiler i 2030, i  tiltak 2 er ambisjonen økt til 100 % i 2030</a:t>
            </a:r>
            <a:r>
              <a:rPr lang="nb-NO" sz="1200" kern="1200" baseline="0" dirty="0" smtClean="0">
                <a:solidFill>
                  <a:schemeClr val="tx1"/>
                </a:solidFill>
                <a:effectLst/>
                <a:latin typeface="+mn-lt"/>
                <a:ea typeface="+mn-ea"/>
                <a:cs typeface="+mn-cs"/>
              </a:rPr>
              <a:t>.</a:t>
            </a:r>
          </a:p>
          <a:p>
            <a:pPr>
              <a:defRPr/>
            </a:pPr>
            <a:r>
              <a:rPr lang="nb-NO" dirty="0" smtClean="0"/>
              <a:t>Tiltak </a:t>
            </a:r>
            <a:r>
              <a:rPr lang="nb-NO" dirty="0"/>
              <a:t>3 og 4 er mer ambisiøse og leder opp mot 100 % i 2025 og er aktuelle </a:t>
            </a:r>
            <a:r>
              <a:rPr lang="nb-NO" baseline="0" dirty="0"/>
              <a:t>i </a:t>
            </a:r>
            <a:r>
              <a:rPr lang="nb-NO" dirty="0"/>
              <a:t>forhold til det som transportetatene la frem </a:t>
            </a:r>
            <a:r>
              <a:rPr lang="nb-NO" baseline="0" dirty="0"/>
              <a:t>i </a:t>
            </a:r>
            <a:r>
              <a:rPr lang="nb-NO" dirty="0"/>
              <a:t>planforslaget til NTP</a:t>
            </a:r>
            <a:endParaRPr lang="nb-NO" baseline="0" dirty="0"/>
          </a:p>
          <a:p>
            <a:pPr defTabSz="918698">
              <a:defRPr/>
            </a:pPr>
            <a:r>
              <a:rPr lang="nb-NO" b="1" dirty="0"/>
              <a:t>Ved å bruke ulike innfasingstaker får vi bedre forståelse av hva </a:t>
            </a:r>
            <a:r>
              <a:rPr lang="nb-NO" b="1" dirty="0" smtClean="0"/>
              <a:t>innfasingstakten </a:t>
            </a:r>
            <a:r>
              <a:rPr lang="nb-NO" b="1" dirty="0"/>
              <a:t>betyr for </a:t>
            </a:r>
            <a:r>
              <a:rPr lang="nb-NO" b="1" baseline="0" dirty="0"/>
              <a:t>med </a:t>
            </a:r>
            <a:r>
              <a:rPr lang="nb-NO" b="1" dirty="0"/>
              <a:t>tiltakskostnaden</a:t>
            </a:r>
          </a:p>
          <a:p>
            <a:pPr defTabSz="918698">
              <a:defRPr/>
            </a:pPr>
            <a:endParaRPr lang="nb-NO" dirty="0"/>
          </a:p>
          <a:p>
            <a:pPr defTabSz="918698">
              <a:defRPr/>
            </a:pPr>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7</a:t>
            </a:fld>
            <a:endParaRPr lang="nb-NO"/>
          </a:p>
        </p:txBody>
      </p:sp>
    </p:spTree>
    <p:extLst>
      <p:ext uri="{BB962C8B-B14F-4D97-AF65-F5344CB8AC3E}">
        <p14:creationId xmlns:p14="http://schemas.microsoft.com/office/powerpoint/2010/main" val="38035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Helt overordnet</a:t>
            </a:r>
            <a:r>
              <a:rPr lang="nb-NO" baseline="0" dirty="0"/>
              <a:t> først </a:t>
            </a:r>
            <a:r>
              <a:rPr lang="nb-NO" baseline="0" dirty="0" smtClean="0"/>
              <a:t>bare en påminnelse om det Audun sa innledningsvis. Det er den samfunnsøkonomiske kostnaden for elbiler vi har beregnet.</a:t>
            </a:r>
          </a:p>
          <a:p>
            <a:r>
              <a:rPr lang="nb-NO" b="1" baseline="0" dirty="0" smtClean="0"/>
              <a:t>Og hva er så det? Det er egentlig så lett og så vanskelig som å forsøke å av finne ut hva nettoeffekten er for oss som samfunn av å bytte ut bensin- og dieselbilene med elbiler per tonn CO2 vi reduserer . </a:t>
            </a:r>
          </a:p>
          <a:p>
            <a:endParaRPr lang="nb-NO" baseline="0" dirty="0" smtClean="0"/>
          </a:p>
          <a:p>
            <a:r>
              <a:rPr lang="nb-NO" baseline="0" dirty="0" smtClean="0"/>
              <a:t>Og det vi forsøker å komme fram til er en tiltakskostnad (også kalt kostnadseffektiviteten) -&gt; altså hvor mye koster det per tonn CO2 vi reduserer. </a:t>
            </a:r>
            <a:r>
              <a:rPr lang="nb-NO" b="1" baseline="0" dirty="0" smtClean="0"/>
              <a:t>CO2 er dermed under brøkstreken så det er det eneste elementet vi ikke engang forsøker å sette en kroneverdi på her.</a:t>
            </a:r>
          </a:p>
          <a:p>
            <a:endParaRPr lang="nb-NO" baseline="0" dirty="0" smtClean="0"/>
          </a:p>
          <a:p>
            <a:r>
              <a:rPr lang="nb-NO" baseline="0" dirty="0" smtClean="0"/>
              <a:t>Ok </a:t>
            </a:r>
            <a:r>
              <a:rPr lang="nb-NO" baseline="0" dirty="0" smtClean="0"/>
              <a:t>– da har jeg forsøkt å si hva vi har gjort og hva vi ikke har gjort. Tilbake til elbilene og hvordan vi har beregnet kostnadene for samfunnet av å bytte ut bensin- og dieselbiler med elbiler. </a:t>
            </a:r>
          </a:p>
          <a:p>
            <a:endParaRPr lang="nb-NO" baseline="0" dirty="0" smtClean="0"/>
          </a:p>
          <a:p>
            <a:endParaRPr lang="nb-NO" baseline="0" dirty="0" smtClean="0"/>
          </a:p>
          <a:p>
            <a:endParaRPr lang="nb-NO" baseline="0"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8</a:t>
            </a:fld>
            <a:endParaRPr lang="nb-NO"/>
          </a:p>
        </p:txBody>
      </p:sp>
    </p:spTree>
    <p:extLst>
      <p:ext uri="{BB962C8B-B14F-4D97-AF65-F5344CB8AC3E}">
        <p14:creationId xmlns:p14="http://schemas.microsoft.com/office/powerpoint/2010/main" val="176872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baseline="0" dirty="0" smtClean="0"/>
              <a:t>Vi har tatt utgangspunkt er dagens nybilsalg </a:t>
            </a:r>
            <a:r>
              <a:rPr lang="nb-NO" baseline="0" dirty="0" smtClean="0"/>
              <a:t>– for å se på hvilke biler og behov er det som skal dekkes. Og deretter hvilke elbiler kan man eventuelt bytte til.</a:t>
            </a:r>
          </a:p>
          <a:p>
            <a:endParaRPr lang="nb-NO" baseline="0" dirty="0" smtClean="0"/>
          </a:p>
          <a:p>
            <a:r>
              <a:rPr lang="nb-NO" baseline="0" dirty="0" smtClean="0"/>
              <a:t>Siden bilmarkedet er komplekst har vi måttet gjøre noen forenklinger for å komme videre. Så basert på dagens salgstall har vi delt bilparken i to like store deler  - de mindre bilene som er det lyseblå feltet her og dekker opp til og med kompaktklassen – og de større bilene som er det mørkeblå feltet som dekker fra mellomklassen og oppover til store biler og </a:t>
            </a:r>
            <a:r>
              <a:rPr lang="nb-NO" baseline="0" dirty="0" err="1" smtClean="0"/>
              <a:t>SUVer</a:t>
            </a:r>
            <a:r>
              <a:rPr lang="nb-NO" baseline="0" dirty="0" smtClean="0"/>
              <a:t>.</a:t>
            </a:r>
          </a:p>
          <a:p>
            <a:pPr marL="171450" indent="-171450">
              <a:buFontTx/>
              <a:buChar char="-"/>
            </a:pPr>
            <a:endParaRPr lang="nb-NO" dirty="0" smtClean="0"/>
          </a:p>
          <a:p>
            <a:pPr marL="0" indent="0">
              <a:buFontTx/>
              <a:buNone/>
            </a:pPr>
            <a:r>
              <a:rPr lang="nb-NO" baseline="0" dirty="0" smtClean="0"/>
              <a:t>Så har vi videre noen representative biler som et startpunkt for merkostnaden av å sette en elbil på veien istedenfor en fossilbil. </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For de mindre bilene er det allerede et relativt godt tilbud av elbiler – og flere er også på vei.</a:t>
            </a:r>
            <a:r>
              <a:rPr lang="nb-NO" baseline="0" dirty="0" smtClean="0"/>
              <a:t> For de mindre bilene har vi sett på en e-Golf </a:t>
            </a:r>
            <a:r>
              <a:rPr lang="nb-NO" baseline="0" dirty="0" err="1" smtClean="0"/>
              <a:t>vs</a:t>
            </a:r>
            <a:r>
              <a:rPr lang="nb-NO" baseline="0" dirty="0" smtClean="0"/>
              <a:t> Golf.</a:t>
            </a:r>
          </a:p>
          <a:p>
            <a:pPr marL="0" indent="0">
              <a:buFontTx/>
              <a:buNone/>
            </a:pPr>
            <a:endParaRPr lang="nb-NO" dirty="0" smtClean="0"/>
          </a:p>
          <a:p>
            <a:r>
              <a:rPr lang="nb-NO" dirty="0" smtClean="0"/>
              <a:t>For de større bilene er det vanskeligere. Her er det per i dag kun Tesla som tilbyr og ser også ut til å fortsette slik en stund. </a:t>
            </a:r>
            <a:endParaRPr lang="nb-NO" baseline="0" dirty="0" smtClean="0"/>
          </a:p>
          <a:p>
            <a:endParaRPr lang="nb-NO" baseline="0" dirty="0" smtClean="0"/>
          </a:p>
          <a:p>
            <a:pPr marL="171450" indent="-171450">
              <a:buFont typeface="Arial" panose="020B0604020202020204" pitchFamily="34" charset="0"/>
              <a:buChar char="•"/>
            </a:pPr>
            <a:r>
              <a:rPr lang="nb-NO" dirty="0" smtClean="0"/>
              <a:t>Metodikken </a:t>
            </a:r>
            <a:r>
              <a:rPr lang="nb-NO" dirty="0"/>
              <a:t>er som følger. Vi sammenlikner kostnaden</a:t>
            </a:r>
            <a:r>
              <a:rPr lang="nb-NO" baseline="0" dirty="0"/>
              <a:t> over levetiden</a:t>
            </a:r>
            <a:r>
              <a:rPr lang="nb-NO" dirty="0"/>
              <a:t> for en e-golf </a:t>
            </a:r>
            <a:r>
              <a:rPr lang="nb-NO" dirty="0" err="1"/>
              <a:t>vs</a:t>
            </a:r>
            <a:r>
              <a:rPr lang="nb-NO" dirty="0"/>
              <a:t> en vanlig</a:t>
            </a:r>
            <a:r>
              <a:rPr lang="nb-NO" baseline="0" dirty="0"/>
              <a:t> </a:t>
            </a:r>
            <a:r>
              <a:rPr lang="nb-NO" baseline="0" dirty="0" smtClean="0"/>
              <a:t>golf og startpunktet er dagens importpriser uten avgifter</a:t>
            </a:r>
            <a:endParaRPr lang="nb-NO" baseline="0" dirty="0"/>
          </a:p>
          <a:p>
            <a:pPr marL="171450" indent="-171450">
              <a:buFont typeface="Arial" panose="020B0604020202020204" pitchFamily="34" charset="0"/>
              <a:buChar char="•"/>
            </a:pPr>
            <a:r>
              <a:rPr lang="nb-NO" baseline="0" dirty="0"/>
              <a:t>Og en gjennomsnittlig «større bil» med en gjennomsnittlig Tesla. </a:t>
            </a:r>
            <a:endParaRPr lang="nb-NO" baseline="0" dirty="0" smtClean="0"/>
          </a:p>
          <a:p>
            <a:pPr marL="171450" indent="-171450">
              <a:buFont typeface="Arial" panose="020B0604020202020204" pitchFamily="34" charset="0"/>
              <a:buChar char="•"/>
            </a:pPr>
            <a:endParaRPr lang="nb-NO" baseline="0" dirty="0" smtClean="0"/>
          </a:p>
          <a:p>
            <a:pPr marL="0" indent="0">
              <a:buFont typeface="Arial" panose="020B0604020202020204" pitchFamily="34" charset="0"/>
              <a:buNone/>
            </a:pPr>
            <a:r>
              <a:rPr lang="nb-NO" b="1" baseline="0" dirty="0" smtClean="0"/>
              <a:t>Og </a:t>
            </a:r>
            <a:r>
              <a:rPr lang="nb-NO" b="1" baseline="0" dirty="0" smtClean="0"/>
              <a:t>hva består disse kostnadene av…..</a:t>
            </a:r>
          </a:p>
          <a:p>
            <a:endParaRPr lang="nb-NO" dirty="0"/>
          </a:p>
          <a:p>
            <a:pPr marL="171450" indent="-171450">
              <a:buFontTx/>
              <a:buChar char="-"/>
            </a:pPr>
            <a:endParaRPr lang="nb-NO" dirty="0"/>
          </a:p>
        </p:txBody>
      </p:sp>
      <p:sp>
        <p:nvSpPr>
          <p:cNvPr id="4" name="Plassholder for lysbildenummer 3"/>
          <p:cNvSpPr>
            <a:spLocks noGrp="1"/>
          </p:cNvSpPr>
          <p:nvPr>
            <p:ph type="sldNum" sz="quarter" idx="10"/>
          </p:nvPr>
        </p:nvSpPr>
        <p:spPr/>
        <p:txBody>
          <a:bodyPr/>
          <a:lstStyle/>
          <a:p>
            <a:fld id="{E9777A43-DC87-4578-990B-A20D300A619E}" type="slidenum">
              <a:rPr lang="nb-NO" smtClean="0"/>
              <a:t>9</a:t>
            </a:fld>
            <a:endParaRPr lang="nb-NO"/>
          </a:p>
        </p:txBody>
      </p:sp>
    </p:spTree>
    <p:extLst>
      <p:ext uri="{BB962C8B-B14F-4D97-AF65-F5344CB8AC3E}">
        <p14:creationId xmlns:p14="http://schemas.microsoft.com/office/powerpoint/2010/main" val="1019718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71608"/>
            <a:ext cx="8568001" cy="1968472"/>
          </a:xfrm>
          <a:prstGeom prst="rect">
            <a:avLst/>
          </a:prstGeom>
          <a:ln>
            <a:noFill/>
          </a:ln>
        </p:spPr>
      </p:pic>
      <p:sp>
        <p:nvSpPr>
          <p:cNvPr id="8" name="Likebent trekant 7"/>
          <p:cNvSpPr/>
          <p:nvPr userDrawn="1"/>
        </p:nvSpPr>
        <p:spPr>
          <a:xfrm rot="10800000">
            <a:off x="892868" y="2863253"/>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287999" y="1353398"/>
            <a:ext cx="8424000" cy="1062342"/>
          </a:xfrm>
        </p:spPr>
        <p:txBody>
          <a:bodyPr wrap="square" lIns="0" tIns="0" rIns="0" bIns="0" anchor="t" anchorCtr="0">
            <a:spAutoFit/>
          </a:bodyPr>
          <a:lstStyle>
            <a:lvl1pPr algn="l">
              <a:defRPr sz="38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2463891"/>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3">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211192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delingsoverskrift #2">
    <p:spTree>
      <p:nvGrpSpPr>
        <p:cNvPr id="1" name=""/>
        <p:cNvGrpSpPr/>
        <p:nvPr/>
      </p:nvGrpSpPr>
      <p:grpSpPr>
        <a:xfrm>
          <a:off x="0" y="0"/>
          <a:ext cx="0" cy="0"/>
          <a:chOff x="0" y="0"/>
          <a:chExt cx="0" cy="0"/>
        </a:xfrm>
      </p:grpSpPr>
      <p:sp>
        <p:nvSpPr>
          <p:cNvPr id="7" name="Rektangel 6"/>
          <p:cNvSpPr/>
          <p:nvPr userDrawn="1"/>
        </p:nvSpPr>
        <p:spPr>
          <a:xfrm>
            <a:off x="287999" y="287999"/>
            <a:ext cx="8568001" cy="420694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9" name="Bilde 8" descr="Mdir_logo_sekundaer_pos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10" name="Likebent trekant 9"/>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331915" y="1672068"/>
            <a:ext cx="5715297" cy="584775"/>
          </a:xfrm>
        </p:spPr>
        <p:txBody>
          <a:bodyPr anchor="t">
            <a:noAutofit/>
          </a:bodyPr>
          <a:lstStyle>
            <a:lvl1pPr algn="l">
              <a:defRPr sz="3200" b="0" cap="none" baseline="0">
                <a:solidFill>
                  <a:schemeClr val="bg1"/>
                </a:solidFill>
                <a:latin typeface="+mj-lt"/>
              </a:defRPr>
            </a:lvl1pPr>
          </a:lstStyle>
          <a:p>
            <a:r>
              <a:rPr lang="nb-NO" smtClean="0"/>
              <a:t>Klikk for å redigere tittelstil</a:t>
            </a:r>
            <a:endParaRPr lang="nb-NO"/>
          </a:p>
        </p:txBody>
      </p:sp>
    </p:spTree>
    <p:extLst>
      <p:ext uri="{BB962C8B-B14F-4D97-AF65-F5344CB8AC3E}">
        <p14:creationId xmlns:p14="http://schemas.microsoft.com/office/powerpoint/2010/main" val="193432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714134" y="1508621"/>
            <a:ext cx="7743126" cy="2973634"/>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352425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ng 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14134" y="2133599"/>
            <a:ext cx="7743126" cy="2348655"/>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Rektangel 6"/>
          <p:cNvSpPr/>
          <p:nvPr userDrawn="1"/>
        </p:nvSpPr>
        <p:spPr>
          <a:xfrm>
            <a:off x="287999" y="288000"/>
            <a:ext cx="8568001" cy="1474889"/>
          </a:xfrm>
          <a:prstGeom prst="rect">
            <a:avLst/>
          </a:prstGeom>
          <a:solidFill>
            <a:srgbClr val="0072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9" name="Likebent trekant 8"/>
          <p:cNvSpPr/>
          <p:nvPr userDrawn="1"/>
        </p:nvSpPr>
        <p:spPr>
          <a:xfrm rot="10800000">
            <a:off x="714134" y="264119"/>
            <a:ext cx="361689" cy="17429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ittel 1"/>
          <p:cNvSpPr>
            <a:spLocks noGrp="1"/>
          </p:cNvSpPr>
          <p:nvPr>
            <p:ph type="title"/>
          </p:nvPr>
        </p:nvSpPr>
        <p:spPr>
          <a:xfrm>
            <a:off x="714134" y="544298"/>
            <a:ext cx="7743126" cy="984885"/>
          </a:xfrm>
        </p:spPr>
        <p:txBody>
          <a:bodyPr anchor="t">
            <a:noAutofit/>
          </a:bodyPr>
          <a:lstStyle>
            <a:lvl1pPr>
              <a:defRPr/>
            </a:lvl1pPr>
          </a:lstStyle>
          <a:p>
            <a:r>
              <a:rPr lang="nb-NO" smtClean="0"/>
              <a:t>Klikk for å redigere tittelstil</a:t>
            </a:r>
            <a:endParaRPr lang="nb-NO" dirty="0"/>
          </a:p>
        </p:txBody>
      </p:sp>
    </p:spTree>
    <p:extLst>
      <p:ext uri="{BB962C8B-B14F-4D97-AF65-F5344CB8AC3E}">
        <p14:creationId xmlns:p14="http://schemas.microsoft.com/office/powerpoint/2010/main" val="4269220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og bilde">
    <p:spTree>
      <p:nvGrpSpPr>
        <p:cNvPr id="1" name=""/>
        <p:cNvGrpSpPr/>
        <p:nvPr/>
      </p:nvGrpSpPr>
      <p:grpSpPr>
        <a:xfrm>
          <a:off x="0" y="0"/>
          <a:ext cx="0" cy="0"/>
          <a:chOff x="0" y="0"/>
          <a:chExt cx="0" cy="0"/>
        </a:xfrm>
      </p:grpSpPr>
      <p:sp>
        <p:nvSpPr>
          <p:cNvPr id="7" name="Plassholder for tekst 3"/>
          <p:cNvSpPr>
            <a:spLocks noGrp="1"/>
          </p:cNvSpPr>
          <p:nvPr>
            <p:ph type="body" sz="quarter" idx="12" hasCustomPrompt="1"/>
          </p:nvPr>
        </p:nvSpPr>
        <p:spPr>
          <a:xfrm>
            <a:off x="4779962" y="4604400"/>
            <a:ext cx="2586036" cy="313200"/>
          </a:xfrm>
        </p:spPr>
        <p:txBody>
          <a:bodyPr>
            <a:normAutofit/>
          </a:bodyPr>
          <a:lstStyle>
            <a:lvl1pPr marL="0" indent="0">
              <a:buNone/>
              <a:defRPr sz="1000" baseline="0">
                <a:solidFill>
                  <a:srgbClr val="595959"/>
                </a:solidFill>
              </a:defRPr>
            </a:lvl1pPr>
          </a:lstStyle>
          <a:p>
            <a:pPr lvl="0"/>
            <a:r>
              <a:rPr lang="nb-NO" dirty="0" smtClean="0">
                <a:solidFill>
                  <a:schemeClr val="tx1">
                    <a:lumMod val="65000"/>
                    <a:lumOff val="35000"/>
                  </a:schemeClr>
                </a:solidFill>
              </a:rPr>
              <a:t>Bildetekst. Foto:</a:t>
            </a:r>
            <a:endParaRPr lang="nb-NO" dirty="0">
              <a:solidFill>
                <a:schemeClr val="tx1">
                  <a:lumMod val="65000"/>
                  <a:lumOff val="35000"/>
                </a:schemeClr>
              </a:solidFill>
            </a:endParaRPr>
          </a:p>
        </p:txBody>
      </p:sp>
      <p:sp>
        <p:nvSpPr>
          <p:cNvPr id="2" name="Tittel 1"/>
          <p:cNvSpPr>
            <a:spLocks noGrp="1"/>
          </p:cNvSpPr>
          <p:nvPr>
            <p:ph type="title"/>
          </p:nvPr>
        </p:nvSpPr>
        <p:spPr/>
        <p:txBody>
          <a:bodyPr/>
          <a:lstStyle/>
          <a:p>
            <a:r>
              <a:rPr lang="nb-NO" smtClean="0"/>
              <a:t>Klikk for å redigere tittelstil</a:t>
            </a:r>
            <a:endParaRPr lang="nb-NO" dirty="0"/>
          </a:p>
        </p:txBody>
      </p:sp>
      <p:sp>
        <p:nvSpPr>
          <p:cNvPr id="6" name="Plassholder for innhold 2"/>
          <p:cNvSpPr>
            <a:spLocks noGrp="1"/>
          </p:cNvSpPr>
          <p:nvPr>
            <p:ph idx="1"/>
          </p:nvPr>
        </p:nvSpPr>
        <p:spPr>
          <a:xfrm>
            <a:off x="714134" y="1508621"/>
            <a:ext cx="3881366" cy="2973634"/>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Plassholder for bilde 4"/>
          <p:cNvSpPr>
            <a:spLocks noGrp="1"/>
          </p:cNvSpPr>
          <p:nvPr>
            <p:ph type="pic" sz="quarter" idx="10"/>
          </p:nvPr>
        </p:nvSpPr>
        <p:spPr>
          <a:xfrm>
            <a:off x="4779319" y="1336788"/>
            <a:ext cx="4076679" cy="3158160"/>
          </a:xfrm>
        </p:spPr>
        <p:txBody>
          <a:bodyPr/>
          <a:lstStyle/>
          <a:p>
            <a:r>
              <a:rPr lang="nb-NO" smtClean="0"/>
              <a:t>Klikk ikonet for å legge til et bilde</a:t>
            </a:r>
            <a:endParaRPr lang="nb-NO"/>
          </a:p>
        </p:txBody>
      </p:sp>
    </p:spTree>
    <p:extLst>
      <p:ext uri="{BB962C8B-B14F-4D97-AF65-F5344CB8AC3E}">
        <p14:creationId xmlns:p14="http://schemas.microsoft.com/office/powerpoint/2010/main" val="198829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8" name="Plassholder for innhold 2"/>
          <p:cNvSpPr>
            <a:spLocks noGrp="1"/>
          </p:cNvSpPr>
          <p:nvPr>
            <p:ph idx="1"/>
          </p:nvPr>
        </p:nvSpPr>
        <p:spPr>
          <a:xfrm>
            <a:off x="714135" y="1508621"/>
            <a:ext cx="3773353" cy="2973634"/>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Plassholder for innhold 2"/>
          <p:cNvSpPr>
            <a:spLocks noGrp="1"/>
          </p:cNvSpPr>
          <p:nvPr>
            <p:ph idx="10"/>
          </p:nvPr>
        </p:nvSpPr>
        <p:spPr>
          <a:xfrm>
            <a:off x="4683907" y="1508621"/>
            <a:ext cx="3773353" cy="2973634"/>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3247113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6" name="Plassholder for bilde 4"/>
          <p:cNvSpPr>
            <a:spLocks noGrp="1"/>
          </p:cNvSpPr>
          <p:nvPr>
            <p:ph type="pic" sz="quarter" idx="10"/>
          </p:nvPr>
        </p:nvSpPr>
        <p:spPr>
          <a:xfrm>
            <a:off x="287999" y="1336788"/>
            <a:ext cx="8568000" cy="3158160"/>
          </a:xfrm>
        </p:spPr>
        <p:txBody>
          <a:bodyPr/>
          <a:lstStyle/>
          <a:p>
            <a:r>
              <a:rPr lang="nb-NO" smtClean="0"/>
              <a:t>Klikk ikonet for å legge til et bilde</a:t>
            </a:r>
            <a:endParaRPr lang="nb-NO"/>
          </a:p>
        </p:txBody>
      </p:sp>
      <p:sp>
        <p:nvSpPr>
          <p:cNvPr id="5" name="Plassholder for tekst 3"/>
          <p:cNvSpPr>
            <a:spLocks noGrp="1"/>
          </p:cNvSpPr>
          <p:nvPr>
            <p:ph type="body" sz="quarter" idx="12" hasCustomPrompt="1"/>
          </p:nvPr>
        </p:nvSpPr>
        <p:spPr>
          <a:xfrm>
            <a:off x="288000" y="4604400"/>
            <a:ext cx="6602400" cy="313200"/>
          </a:xfrm>
        </p:spPr>
        <p:txBody>
          <a:bodyPr>
            <a:normAutofit/>
          </a:bodyPr>
          <a:lstStyle>
            <a:lvl1pPr marL="0" indent="0">
              <a:buNone/>
              <a:defRPr sz="1000" baseline="0">
                <a:solidFill>
                  <a:srgbClr val="595959"/>
                </a:solidFill>
              </a:defRPr>
            </a:lvl1pPr>
          </a:lstStyle>
          <a:p>
            <a:pPr lvl="0"/>
            <a:r>
              <a:rPr lang="nb-NO" dirty="0" smtClean="0">
                <a:solidFill>
                  <a:schemeClr val="tx1">
                    <a:lumMod val="65000"/>
                    <a:lumOff val="35000"/>
                  </a:schemeClr>
                </a:solidFill>
              </a:rPr>
              <a:t>Bildetekst. Foto:</a:t>
            </a:r>
            <a:endParaRPr lang="nb-NO" dirty="0">
              <a:solidFill>
                <a:schemeClr val="tx1">
                  <a:lumMod val="65000"/>
                  <a:lumOff val="35000"/>
                </a:schemeClr>
              </a:solidFill>
            </a:endParaRPr>
          </a:p>
        </p:txBody>
      </p:sp>
    </p:spTree>
    <p:extLst>
      <p:ext uri="{BB962C8B-B14F-4D97-AF65-F5344CB8AC3E}">
        <p14:creationId xmlns:p14="http://schemas.microsoft.com/office/powerpoint/2010/main" val="41553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side lang tittel">
    <p:spTree>
      <p:nvGrpSpPr>
        <p:cNvPr id="1" name=""/>
        <p:cNvGrpSpPr/>
        <p:nvPr/>
      </p:nvGrpSpPr>
      <p:grpSpPr>
        <a:xfrm>
          <a:off x="0" y="0"/>
          <a:ext cx="0" cy="0"/>
          <a:chOff x="0" y="0"/>
          <a:chExt cx="0" cy="0"/>
        </a:xfrm>
      </p:grpSpPr>
      <p:sp>
        <p:nvSpPr>
          <p:cNvPr id="7" name="Rektangel 6"/>
          <p:cNvSpPr/>
          <p:nvPr userDrawn="1"/>
        </p:nvSpPr>
        <p:spPr>
          <a:xfrm>
            <a:off x="287999" y="288000"/>
            <a:ext cx="8568001" cy="1474889"/>
          </a:xfrm>
          <a:prstGeom prst="rect">
            <a:avLst/>
          </a:prstGeom>
          <a:solidFill>
            <a:srgbClr val="0072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9" name="Likebent trekant 8"/>
          <p:cNvSpPr/>
          <p:nvPr userDrawn="1"/>
        </p:nvSpPr>
        <p:spPr>
          <a:xfrm rot="10800000">
            <a:off x="714134" y="264119"/>
            <a:ext cx="361689" cy="17429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Plassholder for bilde 4"/>
          <p:cNvSpPr>
            <a:spLocks noGrp="1"/>
          </p:cNvSpPr>
          <p:nvPr>
            <p:ph type="pic" sz="quarter" idx="10"/>
          </p:nvPr>
        </p:nvSpPr>
        <p:spPr>
          <a:xfrm>
            <a:off x="287999" y="1854792"/>
            <a:ext cx="8568000" cy="2640156"/>
          </a:xfrm>
        </p:spPr>
        <p:txBody>
          <a:bodyPr/>
          <a:lstStyle/>
          <a:p>
            <a:r>
              <a:rPr lang="nb-NO" smtClean="0"/>
              <a:t>Klikk ikonet for å legge til et bilde</a:t>
            </a:r>
            <a:endParaRPr lang="nb-NO"/>
          </a:p>
        </p:txBody>
      </p:sp>
      <p:sp>
        <p:nvSpPr>
          <p:cNvPr id="15" name="Tittel 1"/>
          <p:cNvSpPr>
            <a:spLocks noGrp="1"/>
          </p:cNvSpPr>
          <p:nvPr>
            <p:ph type="title"/>
          </p:nvPr>
        </p:nvSpPr>
        <p:spPr>
          <a:xfrm>
            <a:off x="714134" y="544298"/>
            <a:ext cx="7743126" cy="984885"/>
          </a:xfrm>
        </p:spPr>
        <p:txBody>
          <a:bodyPr anchor="t">
            <a:noAutofit/>
          </a:bodyPr>
          <a:lstStyle>
            <a:lvl1pPr>
              <a:defRPr/>
            </a:lvl1pPr>
          </a:lstStyle>
          <a:p>
            <a:r>
              <a:rPr lang="nb-NO" smtClean="0"/>
              <a:t>Klikk for å redigere tittelstil</a:t>
            </a:r>
            <a:endParaRPr lang="nb-NO" dirty="0"/>
          </a:p>
        </p:txBody>
      </p:sp>
      <p:sp>
        <p:nvSpPr>
          <p:cNvPr id="8" name="Plassholder for tekst 3"/>
          <p:cNvSpPr>
            <a:spLocks noGrp="1"/>
          </p:cNvSpPr>
          <p:nvPr>
            <p:ph type="body" sz="quarter" idx="12" hasCustomPrompt="1"/>
          </p:nvPr>
        </p:nvSpPr>
        <p:spPr>
          <a:xfrm>
            <a:off x="288000" y="4604400"/>
            <a:ext cx="6602400" cy="313200"/>
          </a:xfrm>
        </p:spPr>
        <p:txBody>
          <a:bodyPr>
            <a:normAutofit/>
          </a:bodyPr>
          <a:lstStyle>
            <a:lvl1pPr marL="0" indent="0">
              <a:buNone/>
              <a:defRPr sz="1000" baseline="0">
                <a:solidFill>
                  <a:srgbClr val="595959"/>
                </a:solidFill>
              </a:defRPr>
            </a:lvl1pPr>
          </a:lstStyle>
          <a:p>
            <a:pPr lvl="0"/>
            <a:r>
              <a:rPr lang="nb-NO" dirty="0" smtClean="0">
                <a:solidFill>
                  <a:schemeClr val="tx1">
                    <a:lumMod val="65000"/>
                    <a:lumOff val="35000"/>
                  </a:schemeClr>
                </a:solidFill>
              </a:rPr>
              <a:t>Bildetekst. Foto:</a:t>
            </a:r>
            <a:endParaRPr lang="nb-NO" dirty="0">
              <a:solidFill>
                <a:schemeClr val="tx1">
                  <a:lumMod val="65000"/>
                  <a:lumOff val="35000"/>
                </a:schemeClr>
              </a:solidFill>
            </a:endParaRPr>
          </a:p>
        </p:txBody>
      </p:sp>
    </p:spTree>
    <p:extLst>
      <p:ext uri="{BB962C8B-B14F-4D97-AF65-F5344CB8AC3E}">
        <p14:creationId xmlns:p14="http://schemas.microsoft.com/office/powerpoint/2010/main" val="204792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deside #1">
    <p:spTree>
      <p:nvGrpSpPr>
        <p:cNvPr id="1" name=""/>
        <p:cNvGrpSpPr/>
        <p:nvPr/>
      </p:nvGrpSpPr>
      <p:grpSpPr>
        <a:xfrm>
          <a:off x="0" y="0"/>
          <a:ext cx="0" cy="0"/>
          <a:chOff x="0" y="0"/>
          <a:chExt cx="0" cy="0"/>
        </a:xfrm>
      </p:grpSpPr>
      <p:pic>
        <p:nvPicPr>
          <p:cNvPr id="6" name="Bilde 5" descr="Fjellrev Foto Nils Kristian Gronvik_2.jpg"/>
          <p:cNvPicPr>
            <a:picLocks noChangeAspect="1"/>
          </p:cNvPicPr>
          <p:nvPr userDrawn="1"/>
        </p:nvPicPr>
        <p:blipFill rotWithShape="1">
          <a:blip r:embed="rId2" cstate="print">
            <a:extLst>
              <a:ext uri="{28A0092B-C50C-407E-A947-70E740481C1C}">
                <a14:useLocalDpi xmlns:a14="http://schemas.microsoft.com/office/drawing/2010/main"/>
              </a:ext>
            </a:extLst>
          </a:blip>
          <a:srcRect l="-1" r="-1"/>
          <a:stretch/>
        </p:blipFill>
        <p:spPr>
          <a:xfrm>
            <a:off x="287999" y="301893"/>
            <a:ext cx="8568001" cy="4193055"/>
          </a:xfrm>
          <a:prstGeom prst="rect">
            <a:avLst/>
          </a:prstGeom>
        </p:spPr>
      </p:pic>
      <p:pic>
        <p:nvPicPr>
          <p:cNvPr id="7" name="Bilde 6" descr="Mdir_logo_sekundaer_pos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8" name="Likebent trekant 7"/>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8156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side #2">
    <p:spTree>
      <p:nvGrpSpPr>
        <p:cNvPr id="1" name=""/>
        <p:cNvGrpSpPr/>
        <p:nvPr/>
      </p:nvGrpSpPr>
      <p:grpSpPr>
        <a:xfrm>
          <a:off x="0" y="0"/>
          <a:ext cx="0" cy="0"/>
          <a:chOff x="0" y="0"/>
          <a:chExt cx="0" cy="0"/>
        </a:xfrm>
      </p:grpSpPr>
      <p:pic>
        <p:nvPicPr>
          <p:cNvPr id="6" name="Bilde 5" descr="Forurensning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70386"/>
            <a:ext cx="8568001" cy="4224561"/>
          </a:xfrm>
          <a:prstGeom prst="rect">
            <a:avLst/>
          </a:prstGeom>
        </p:spPr>
      </p:pic>
      <p:pic>
        <p:nvPicPr>
          <p:cNvPr id="7" name="Bilde 6" descr="Mdir_logo_sekundaer_pos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8" name="Likebent trekant 7"/>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2757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side #3">
    <p:spTree>
      <p:nvGrpSpPr>
        <p:cNvPr id="1" name=""/>
        <p:cNvGrpSpPr/>
        <p:nvPr/>
      </p:nvGrpSpPr>
      <p:grpSpPr>
        <a:xfrm>
          <a:off x="0" y="0"/>
          <a:ext cx="0" cy="0"/>
          <a:chOff x="0" y="0"/>
          <a:chExt cx="0" cy="0"/>
        </a:xfrm>
      </p:grpSpPr>
      <p:pic>
        <p:nvPicPr>
          <p:cNvPr id="2" name="Bilde 1" descr="Friluftsliv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8000"/>
            <a:ext cx="8568001" cy="4206948"/>
          </a:xfrm>
          <a:prstGeom prst="rect">
            <a:avLst/>
          </a:prstGeom>
        </p:spPr>
      </p:pic>
      <p:pic>
        <p:nvPicPr>
          <p:cNvPr id="3" name="Bilde 2" descr="Mdir_logo_sekundaer_pos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4" name="Likebent trekant 3"/>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4764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pic>
        <p:nvPicPr>
          <p:cNvPr id="9" name="Bilde 8" descr="Fjellrev Foto Nils Kristian Gronvik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65342"/>
            <a:ext cx="8568001" cy="1990158"/>
          </a:xfrm>
          <a:prstGeom prst="rect">
            <a:avLst/>
          </a:prstGeom>
        </p:spPr>
      </p:pic>
      <p:sp>
        <p:nvSpPr>
          <p:cNvPr id="8" name="Likebent trekant 7"/>
          <p:cNvSpPr/>
          <p:nvPr userDrawn="1"/>
        </p:nvSpPr>
        <p:spPr>
          <a:xfrm rot="10800000">
            <a:off x="892868" y="2863253"/>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287999" y="1353398"/>
            <a:ext cx="8424000" cy="1062342"/>
          </a:xfrm>
        </p:spPr>
        <p:txBody>
          <a:bodyPr wrap="square" lIns="0" tIns="0" rIns="0" bIns="0" anchor="t" anchorCtr="0">
            <a:spAutoFit/>
          </a:bodyPr>
          <a:lstStyle>
            <a:lvl1pPr algn="l">
              <a:defRPr sz="38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2463891"/>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3">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4214485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deside #4">
    <p:spTree>
      <p:nvGrpSpPr>
        <p:cNvPr id="1" name=""/>
        <p:cNvGrpSpPr/>
        <p:nvPr/>
      </p:nvGrpSpPr>
      <p:grpSpPr>
        <a:xfrm>
          <a:off x="0" y="0"/>
          <a:ext cx="0" cy="0"/>
          <a:chOff x="0" y="0"/>
          <a:chExt cx="0" cy="0"/>
        </a:xfrm>
      </p:grpSpPr>
      <p:pic>
        <p:nvPicPr>
          <p:cNvPr id="2" name="Bilde 1" descr="Ilabekken_mot Bymarka_Foto Marianne Gjorv_2010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8000"/>
            <a:ext cx="8568001" cy="4206948"/>
          </a:xfrm>
          <a:prstGeom prst="rect">
            <a:avLst/>
          </a:prstGeom>
        </p:spPr>
      </p:pic>
      <p:pic>
        <p:nvPicPr>
          <p:cNvPr id="3" name="Bilde 2" descr="Mdir_logo_sekundaer_pos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4" name="Likebent trekant 3"/>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3236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ldeside #5">
    <p:spTree>
      <p:nvGrpSpPr>
        <p:cNvPr id="1" name=""/>
        <p:cNvGrpSpPr/>
        <p:nvPr/>
      </p:nvGrpSpPr>
      <p:grpSpPr>
        <a:xfrm>
          <a:off x="0" y="0"/>
          <a:ext cx="0" cy="0"/>
          <a:chOff x="0" y="0"/>
          <a:chExt cx="0" cy="0"/>
        </a:xfrm>
      </p:grpSpPr>
      <p:pic>
        <p:nvPicPr>
          <p:cNvPr id="2" name="Bilde 1" descr="Klima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8000"/>
            <a:ext cx="8568001" cy="4206948"/>
          </a:xfrm>
          <a:prstGeom prst="rect">
            <a:avLst/>
          </a:prstGeom>
        </p:spPr>
      </p:pic>
      <p:pic>
        <p:nvPicPr>
          <p:cNvPr id="3" name="Bilde 2" descr="Mdir_logo_sekundaer_pos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4" name="Likebent trekant 3"/>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65024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ldeside #6">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8000"/>
            <a:ext cx="8460161" cy="4206948"/>
          </a:xfrm>
          <a:prstGeom prst="rect">
            <a:avLst/>
          </a:prstGeom>
        </p:spPr>
      </p:pic>
      <p:pic>
        <p:nvPicPr>
          <p:cNvPr id="3" name="Bilde 2" descr="Mdir_logo_sekundaer_pos_RGB.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4" name="Likebent trekant 3"/>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17876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side med eget bilde">
    <p:spTree>
      <p:nvGrpSpPr>
        <p:cNvPr id="1" name=""/>
        <p:cNvGrpSpPr/>
        <p:nvPr/>
      </p:nvGrpSpPr>
      <p:grpSpPr>
        <a:xfrm>
          <a:off x="0" y="0"/>
          <a:ext cx="0" cy="0"/>
          <a:chOff x="0" y="0"/>
          <a:chExt cx="0" cy="0"/>
        </a:xfrm>
      </p:grpSpPr>
      <p:sp>
        <p:nvSpPr>
          <p:cNvPr id="8" name="Plassholder for bilde 7"/>
          <p:cNvSpPr>
            <a:spLocks noGrp="1"/>
          </p:cNvSpPr>
          <p:nvPr>
            <p:ph type="pic" sz="quarter" idx="10"/>
          </p:nvPr>
        </p:nvSpPr>
        <p:spPr>
          <a:xfrm>
            <a:off x="287999" y="288000"/>
            <a:ext cx="8460161" cy="4206948"/>
          </a:xfrm>
          <a:custGeom>
            <a:avLst/>
            <a:gdLst>
              <a:gd name="connsiteX0" fmla="*/ 0 w 8460161"/>
              <a:gd name="connsiteY0" fmla="*/ 0 h 4206948"/>
              <a:gd name="connsiteX1" fmla="*/ 1072202 w 8460161"/>
              <a:gd name="connsiteY1" fmla="*/ 0 h 4206948"/>
              <a:gd name="connsiteX2" fmla="*/ 1539535 w 8460161"/>
              <a:gd name="connsiteY2" fmla="*/ 450405 h 4206948"/>
              <a:gd name="connsiteX3" fmla="*/ 2006868 w 8460161"/>
              <a:gd name="connsiteY3" fmla="*/ 0 h 4206948"/>
              <a:gd name="connsiteX4" fmla="*/ 8460161 w 8460161"/>
              <a:gd name="connsiteY4" fmla="*/ 0 h 4206948"/>
              <a:gd name="connsiteX5" fmla="*/ 8460161 w 8460161"/>
              <a:gd name="connsiteY5" fmla="*/ 4206948 h 4206948"/>
              <a:gd name="connsiteX6" fmla="*/ 0 w 8460161"/>
              <a:gd name="connsiteY6" fmla="*/ 4206948 h 420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0161" h="4206948">
                <a:moveTo>
                  <a:pt x="0" y="0"/>
                </a:moveTo>
                <a:lnTo>
                  <a:pt x="1072202" y="0"/>
                </a:lnTo>
                <a:lnTo>
                  <a:pt x="1539535" y="450405"/>
                </a:lnTo>
                <a:lnTo>
                  <a:pt x="2006868" y="0"/>
                </a:lnTo>
                <a:lnTo>
                  <a:pt x="8460161" y="0"/>
                </a:lnTo>
                <a:lnTo>
                  <a:pt x="8460161" y="4206948"/>
                </a:lnTo>
                <a:lnTo>
                  <a:pt x="0" y="4206948"/>
                </a:lnTo>
                <a:close/>
              </a:path>
            </a:pathLst>
          </a:custGeom>
        </p:spPr>
        <p:txBody>
          <a:bodyPr wrap="square">
            <a:noAutofit/>
          </a:bodyPr>
          <a:lstStyle/>
          <a:p>
            <a:r>
              <a:rPr lang="nb-NO" smtClean="0"/>
              <a:t>Klikk ikonet for å legge til et bilde</a:t>
            </a:r>
            <a:endParaRPr lang="nb-NO"/>
          </a:p>
        </p:txBody>
      </p:sp>
      <p:pic>
        <p:nvPicPr>
          <p:cNvPr id="3" name="Bilde 2" descr="Mdir_logo_sekundaer_pos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4" name="Plassholder for tekst 3"/>
          <p:cNvSpPr>
            <a:spLocks noGrp="1"/>
          </p:cNvSpPr>
          <p:nvPr>
            <p:ph type="body" sz="quarter" idx="12" hasCustomPrompt="1"/>
          </p:nvPr>
        </p:nvSpPr>
        <p:spPr>
          <a:xfrm>
            <a:off x="288000" y="4604400"/>
            <a:ext cx="6602400" cy="313200"/>
          </a:xfrm>
        </p:spPr>
        <p:txBody>
          <a:bodyPr>
            <a:normAutofit/>
          </a:bodyPr>
          <a:lstStyle>
            <a:lvl1pPr marL="0" indent="0">
              <a:buNone/>
              <a:defRPr sz="1000" baseline="0">
                <a:solidFill>
                  <a:srgbClr val="595959"/>
                </a:solidFill>
              </a:defRPr>
            </a:lvl1pPr>
          </a:lstStyle>
          <a:p>
            <a:pPr lvl="0"/>
            <a:r>
              <a:rPr lang="nb-NO" dirty="0" smtClean="0">
                <a:solidFill>
                  <a:schemeClr val="tx1">
                    <a:lumMod val="65000"/>
                    <a:lumOff val="35000"/>
                  </a:schemeClr>
                </a:solidFill>
              </a:rPr>
              <a:t>Bildetekst. Foto:</a:t>
            </a:r>
            <a:endParaRPr lang="nb-NO" dirty="0">
              <a:solidFill>
                <a:schemeClr val="tx1">
                  <a:lumMod val="65000"/>
                  <a:lumOff val="35000"/>
                </a:schemeClr>
              </a:solidFill>
            </a:endParaRPr>
          </a:p>
        </p:txBody>
      </p:sp>
    </p:spTree>
    <p:extLst>
      <p:ext uri="{BB962C8B-B14F-4D97-AF65-F5344CB8AC3E}">
        <p14:creationId xmlns:p14="http://schemas.microsoft.com/office/powerpoint/2010/main" val="605199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ktangel 2"/>
          <p:cNvSpPr/>
          <p:nvPr userDrawn="1"/>
        </p:nvSpPr>
        <p:spPr>
          <a:xfrm>
            <a:off x="287999" y="288000"/>
            <a:ext cx="8568001" cy="4585500"/>
          </a:xfrm>
          <a:prstGeom prst="rect">
            <a:avLst/>
          </a:prstGeom>
          <a:solidFill>
            <a:srgbClr val="0072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4" name="Bilde 3" descr="Mdir_logo_hoved_neg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14733" y="935622"/>
            <a:ext cx="3283966" cy="3285744"/>
          </a:xfrm>
          <a:prstGeom prst="rect">
            <a:avLst/>
          </a:prstGeom>
        </p:spPr>
      </p:pic>
      <p:sp>
        <p:nvSpPr>
          <p:cNvPr id="5" name="TekstSylinder 4"/>
          <p:cNvSpPr txBox="1"/>
          <p:nvPr userDrawn="1"/>
        </p:nvSpPr>
        <p:spPr>
          <a:xfrm>
            <a:off x="0" y="3974549"/>
            <a:ext cx="9144000" cy="338554"/>
          </a:xfrm>
          <a:prstGeom prst="rect">
            <a:avLst/>
          </a:prstGeom>
          <a:noFill/>
        </p:spPr>
        <p:txBody>
          <a:bodyPr wrap="square" rtlCol="0">
            <a:spAutoFit/>
          </a:bodyPr>
          <a:lstStyle/>
          <a:p>
            <a:pPr algn="ctr"/>
            <a:r>
              <a:rPr lang="nb-NO" sz="1600" spc="60" dirty="0" err="1" smtClean="0">
                <a:solidFill>
                  <a:schemeClr val="bg1"/>
                </a:solidFill>
                <a:latin typeface="Palatino"/>
                <a:cs typeface="Palatino"/>
              </a:rPr>
              <a:t>www.miljødirektoratet.no</a:t>
            </a:r>
            <a:endParaRPr lang="nb-NO" sz="1600" spc="60" dirty="0">
              <a:solidFill>
                <a:schemeClr val="bg1"/>
              </a:solidFill>
              <a:latin typeface="Palatino"/>
              <a:cs typeface="Palatino"/>
            </a:endParaRPr>
          </a:p>
        </p:txBody>
      </p:sp>
    </p:spTree>
    <p:extLst>
      <p:ext uri="{BB962C8B-B14F-4D97-AF65-F5344CB8AC3E}">
        <p14:creationId xmlns:p14="http://schemas.microsoft.com/office/powerpoint/2010/main" val="942052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9" name="Bilde 8" descr="Forurensning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8" y="2871607"/>
            <a:ext cx="8568002" cy="1968840"/>
          </a:xfrm>
          <a:prstGeom prst="rect">
            <a:avLst/>
          </a:prstGeom>
        </p:spPr>
      </p:pic>
      <p:sp>
        <p:nvSpPr>
          <p:cNvPr id="8" name="Likebent trekant 7"/>
          <p:cNvSpPr/>
          <p:nvPr userDrawn="1"/>
        </p:nvSpPr>
        <p:spPr>
          <a:xfrm rot="10800000">
            <a:off x="892868" y="2863253"/>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287999" y="1353398"/>
            <a:ext cx="8424000" cy="1062342"/>
          </a:xfrm>
        </p:spPr>
        <p:txBody>
          <a:bodyPr wrap="square" lIns="0" tIns="0" rIns="0" bIns="0" anchor="t" anchorCtr="0">
            <a:spAutoFit/>
          </a:bodyPr>
          <a:lstStyle>
            <a:lvl1pPr algn="l">
              <a:defRPr sz="38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2463891"/>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3">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259224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4">
    <p:spTree>
      <p:nvGrpSpPr>
        <p:cNvPr id="1" name=""/>
        <p:cNvGrpSpPr/>
        <p:nvPr/>
      </p:nvGrpSpPr>
      <p:grpSpPr>
        <a:xfrm>
          <a:off x="0" y="0"/>
          <a:ext cx="0" cy="0"/>
          <a:chOff x="0" y="0"/>
          <a:chExt cx="0" cy="0"/>
        </a:xfrm>
      </p:grpSpPr>
      <p:pic>
        <p:nvPicPr>
          <p:cNvPr id="9" name="Bilde 8" descr="Friluftsliv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71608"/>
            <a:ext cx="8568001" cy="1968472"/>
          </a:xfrm>
          <a:prstGeom prst="rect">
            <a:avLst/>
          </a:prstGeom>
        </p:spPr>
      </p:pic>
      <p:sp>
        <p:nvSpPr>
          <p:cNvPr id="8" name="Likebent trekant 7"/>
          <p:cNvSpPr/>
          <p:nvPr userDrawn="1"/>
        </p:nvSpPr>
        <p:spPr>
          <a:xfrm rot="10800000">
            <a:off x="892868" y="2863253"/>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287999" y="1353398"/>
            <a:ext cx="8424000" cy="1062342"/>
          </a:xfrm>
        </p:spPr>
        <p:txBody>
          <a:bodyPr wrap="square" lIns="0" tIns="0" rIns="0" bIns="0" anchor="t" anchorCtr="0">
            <a:spAutoFit/>
          </a:bodyPr>
          <a:lstStyle>
            <a:lvl1pPr algn="l">
              <a:defRPr sz="38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2463891"/>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3">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261499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5">
    <p:spTree>
      <p:nvGrpSpPr>
        <p:cNvPr id="1" name=""/>
        <p:cNvGrpSpPr/>
        <p:nvPr/>
      </p:nvGrpSpPr>
      <p:grpSpPr>
        <a:xfrm>
          <a:off x="0" y="0"/>
          <a:ext cx="0" cy="0"/>
          <a:chOff x="0" y="0"/>
          <a:chExt cx="0" cy="0"/>
        </a:xfrm>
      </p:grpSpPr>
      <p:pic>
        <p:nvPicPr>
          <p:cNvPr id="9" name="Bilde 8" descr="Ilabekken_mot Bymarka_Foto Marianne Gjorv_2010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8" y="2871608"/>
            <a:ext cx="8568001" cy="1968471"/>
          </a:xfrm>
          <a:prstGeom prst="rect">
            <a:avLst/>
          </a:prstGeom>
        </p:spPr>
      </p:pic>
      <p:sp>
        <p:nvSpPr>
          <p:cNvPr id="8" name="Likebent trekant 7"/>
          <p:cNvSpPr/>
          <p:nvPr userDrawn="1"/>
        </p:nvSpPr>
        <p:spPr>
          <a:xfrm rot="10800000">
            <a:off x="892868" y="2863253"/>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287999" y="1353398"/>
            <a:ext cx="8424000" cy="1062342"/>
          </a:xfrm>
        </p:spPr>
        <p:txBody>
          <a:bodyPr wrap="square" lIns="0" tIns="0" rIns="0" bIns="0" anchor="t" anchorCtr="0">
            <a:spAutoFit/>
          </a:bodyPr>
          <a:lstStyle>
            <a:lvl1pPr algn="l">
              <a:defRPr sz="38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2463891"/>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3">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261559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6">
    <p:spTree>
      <p:nvGrpSpPr>
        <p:cNvPr id="1" name=""/>
        <p:cNvGrpSpPr/>
        <p:nvPr/>
      </p:nvGrpSpPr>
      <p:grpSpPr>
        <a:xfrm>
          <a:off x="0" y="0"/>
          <a:ext cx="0" cy="0"/>
          <a:chOff x="0" y="0"/>
          <a:chExt cx="0" cy="0"/>
        </a:xfrm>
      </p:grpSpPr>
      <p:pic>
        <p:nvPicPr>
          <p:cNvPr id="9" name="Bilde 8" descr="Klima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9" y="2871608"/>
            <a:ext cx="8568001" cy="1968471"/>
          </a:xfrm>
          <a:prstGeom prst="rect">
            <a:avLst/>
          </a:prstGeom>
        </p:spPr>
      </p:pic>
      <p:sp>
        <p:nvSpPr>
          <p:cNvPr id="8" name="Likebent trekant 7"/>
          <p:cNvSpPr/>
          <p:nvPr userDrawn="1"/>
        </p:nvSpPr>
        <p:spPr>
          <a:xfrm rot="10800000">
            <a:off x="892868" y="2863253"/>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287999" y="1353398"/>
            <a:ext cx="8424000" cy="1062342"/>
          </a:xfrm>
        </p:spPr>
        <p:txBody>
          <a:bodyPr wrap="square" lIns="0" tIns="0" rIns="0" bIns="0" anchor="t" anchorCtr="0">
            <a:spAutoFit/>
          </a:bodyPr>
          <a:lstStyle>
            <a:lvl1pPr algn="l">
              <a:defRPr sz="38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2463891"/>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3">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401063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7">
    <p:spTree>
      <p:nvGrpSpPr>
        <p:cNvPr id="1" name=""/>
        <p:cNvGrpSpPr/>
        <p:nvPr/>
      </p:nvGrpSpPr>
      <p:grpSpPr>
        <a:xfrm>
          <a:off x="0" y="0"/>
          <a:ext cx="0" cy="0"/>
          <a:chOff x="0" y="0"/>
          <a:chExt cx="0" cy="0"/>
        </a:xfrm>
      </p:grpSpPr>
      <p:pic>
        <p:nvPicPr>
          <p:cNvPr id="9" name="Bilde 8" descr="Miljodirektoratet_frise_original_duotone_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87998" y="2865342"/>
            <a:ext cx="8568001" cy="1974738"/>
          </a:xfrm>
          <a:prstGeom prst="rect">
            <a:avLst/>
          </a:prstGeom>
        </p:spPr>
      </p:pic>
      <p:sp>
        <p:nvSpPr>
          <p:cNvPr id="8" name="Likebent trekant 7"/>
          <p:cNvSpPr/>
          <p:nvPr userDrawn="1"/>
        </p:nvSpPr>
        <p:spPr>
          <a:xfrm rot="10800000">
            <a:off x="892868" y="2863253"/>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ctrTitle"/>
          </p:nvPr>
        </p:nvSpPr>
        <p:spPr>
          <a:xfrm>
            <a:off x="287999" y="1353398"/>
            <a:ext cx="8424000" cy="1062342"/>
          </a:xfrm>
        </p:spPr>
        <p:txBody>
          <a:bodyPr wrap="square" lIns="0" tIns="0" rIns="0" bIns="0" anchor="t" anchorCtr="0">
            <a:spAutoFit/>
          </a:bodyPr>
          <a:lstStyle>
            <a:lvl1pPr algn="l">
              <a:defRPr sz="38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2463891"/>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3">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81890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kun tekst">
    <p:spTree>
      <p:nvGrpSpPr>
        <p:cNvPr id="1" name=""/>
        <p:cNvGrpSpPr/>
        <p:nvPr/>
      </p:nvGrpSpPr>
      <p:grpSpPr>
        <a:xfrm>
          <a:off x="0" y="0"/>
          <a:ext cx="0" cy="0"/>
          <a:chOff x="0" y="0"/>
          <a:chExt cx="0" cy="0"/>
        </a:xfrm>
      </p:grpSpPr>
      <p:sp>
        <p:nvSpPr>
          <p:cNvPr id="2" name="Tittel 1"/>
          <p:cNvSpPr>
            <a:spLocks noGrp="1"/>
          </p:cNvSpPr>
          <p:nvPr>
            <p:ph type="ctrTitle"/>
          </p:nvPr>
        </p:nvSpPr>
        <p:spPr>
          <a:xfrm>
            <a:off x="287999" y="1530000"/>
            <a:ext cx="8424000" cy="1723549"/>
          </a:xfrm>
        </p:spPr>
        <p:txBody>
          <a:bodyPr wrap="square" lIns="0" tIns="0" rIns="0" bIns="0" anchor="t" anchorCtr="0">
            <a:spAutoFit/>
          </a:bodyPr>
          <a:lstStyle>
            <a:lvl1pPr algn="l">
              <a:defRPr sz="5600" b="1">
                <a:solidFill>
                  <a:schemeClr val="tx2"/>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287999" y="4410000"/>
            <a:ext cx="8424000" cy="307777"/>
          </a:xfrm>
          <a:prstGeom prst="rect">
            <a:avLst/>
          </a:prstGeom>
        </p:spPr>
        <p:txBody>
          <a:bodyPr wrap="square" lIns="0" tIns="0" rIns="0" bIns="0">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5" name="Bilde 14"/>
          <p:cNvPicPr>
            <a:picLocks noChangeAspect="1"/>
          </p:cNvPicPr>
          <p:nvPr userDrawn="1"/>
        </p:nvPicPr>
        <p:blipFill rotWithShape="1">
          <a:blip r:embed="rId2">
            <a:extLst>
              <a:ext uri="{28A0092B-C50C-407E-A947-70E740481C1C}">
                <a14:useLocalDpi xmlns:a14="http://schemas.microsoft.com/office/drawing/2010/main" val="0"/>
              </a:ext>
            </a:extLst>
          </a:blip>
          <a:srcRect l="3299" t="5343" b="1"/>
          <a:stretch/>
        </p:blipFill>
        <p:spPr>
          <a:xfrm>
            <a:off x="0" y="30956"/>
            <a:ext cx="1538698" cy="1506182"/>
          </a:xfrm>
          <a:prstGeom prst="rect">
            <a:avLst/>
          </a:prstGeom>
        </p:spPr>
      </p:pic>
    </p:spTree>
    <p:extLst>
      <p:ext uri="{BB962C8B-B14F-4D97-AF65-F5344CB8AC3E}">
        <p14:creationId xmlns:p14="http://schemas.microsoft.com/office/powerpoint/2010/main" val="423133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delingsoverskrift">
    <p:spTree>
      <p:nvGrpSpPr>
        <p:cNvPr id="1" name=""/>
        <p:cNvGrpSpPr/>
        <p:nvPr/>
      </p:nvGrpSpPr>
      <p:grpSpPr>
        <a:xfrm>
          <a:off x="0" y="0"/>
          <a:ext cx="0" cy="0"/>
          <a:chOff x="0" y="0"/>
          <a:chExt cx="0" cy="0"/>
        </a:xfrm>
      </p:grpSpPr>
      <p:sp>
        <p:nvSpPr>
          <p:cNvPr id="7" name="Rektangel 6"/>
          <p:cNvSpPr/>
          <p:nvPr userDrawn="1"/>
        </p:nvSpPr>
        <p:spPr>
          <a:xfrm>
            <a:off x="287999" y="287999"/>
            <a:ext cx="8568001" cy="4206949"/>
          </a:xfrm>
          <a:prstGeom prst="rect">
            <a:avLst/>
          </a:prstGeom>
          <a:solidFill>
            <a:srgbClr val="0072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9" name="Bilde 8" descr="Mdir_logo_sekundaer_pos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10" name="Likebent trekant 9"/>
          <p:cNvSpPr/>
          <p:nvPr userDrawn="1"/>
        </p:nvSpPr>
        <p:spPr>
          <a:xfrm rot="10800000">
            <a:off x="1360201" y="264119"/>
            <a:ext cx="934666" cy="450405"/>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331915" y="1672068"/>
            <a:ext cx="5715297" cy="584775"/>
          </a:xfrm>
        </p:spPr>
        <p:txBody>
          <a:bodyPr anchor="t">
            <a:noAutofit/>
          </a:bodyPr>
          <a:lstStyle>
            <a:lvl1pPr algn="l">
              <a:defRPr sz="3200" b="0" cap="none" baseline="0">
                <a:solidFill>
                  <a:schemeClr val="bg1"/>
                </a:solidFill>
                <a:latin typeface="+mj-lt"/>
              </a:defRPr>
            </a:lvl1pPr>
          </a:lstStyle>
          <a:p>
            <a:r>
              <a:rPr lang="nb-NO" smtClean="0"/>
              <a:t>Klikk for å redigere tittelstil</a:t>
            </a:r>
            <a:endParaRPr lang="nb-NO"/>
          </a:p>
        </p:txBody>
      </p:sp>
    </p:spTree>
    <p:extLst>
      <p:ext uri="{BB962C8B-B14F-4D97-AF65-F5344CB8AC3E}">
        <p14:creationId xmlns:p14="http://schemas.microsoft.com/office/powerpoint/2010/main" val="260626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a:xfrm>
            <a:off x="287999" y="288000"/>
            <a:ext cx="8568001" cy="965239"/>
          </a:xfrm>
          <a:prstGeom prst="rect">
            <a:avLst/>
          </a:prstGeom>
          <a:solidFill>
            <a:srgbClr val="0072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Plassholder for tittel 1"/>
          <p:cNvSpPr>
            <a:spLocks noGrp="1"/>
          </p:cNvSpPr>
          <p:nvPr>
            <p:ph type="title"/>
          </p:nvPr>
        </p:nvSpPr>
        <p:spPr>
          <a:xfrm>
            <a:off x="714134" y="544298"/>
            <a:ext cx="7743126" cy="492443"/>
          </a:xfrm>
          <a:prstGeom prst="rect">
            <a:avLst/>
          </a:prstGeom>
        </p:spPr>
        <p:txBody>
          <a:bodyPr vert="horz" lIns="0" tIns="0" rIns="0" bIns="0" rtlCol="0" anchor="ctr">
            <a:noAutofit/>
          </a:bodyPr>
          <a:lstStyle/>
          <a:p>
            <a:r>
              <a:rPr lang="nb-NO" dirty="0" smtClean="0"/>
              <a:t>Klikk for å redigere tittelstil</a:t>
            </a:r>
            <a:endParaRPr lang="nb-NO" dirty="0"/>
          </a:p>
        </p:txBody>
      </p:sp>
      <p:sp>
        <p:nvSpPr>
          <p:cNvPr id="10" name="Likebent trekant 9"/>
          <p:cNvSpPr/>
          <p:nvPr userDrawn="1"/>
        </p:nvSpPr>
        <p:spPr>
          <a:xfrm rot="10800000">
            <a:off x="714134" y="264119"/>
            <a:ext cx="361689" cy="174294"/>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Bilde 10" descr="Mdir_logo_sekundaer_pos_RGB.png"/>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7607697" y="4494948"/>
            <a:ext cx="1331075" cy="461357"/>
          </a:xfrm>
          <a:prstGeom prst="rect">
            <a:avLst/>
          </a:prstGeom>
        </p:spPr>
      </p:pic>
      <p:sp>
        <p:nvSpPr>
          <p:cNvPr id="12" name="Plassholder for tekst 2"/>
          <p:cNvSpPr>
            <a:spLocks noGrp="1"/>
          </p:cNvSpPr>
          <p:nvPr>
            <p:ph type="body" idx="1"/>
          </p:nvPr>
        </p:nvSpPr>
        <p:spPr>
          <a:xfrm>
            <a:off x="714134" y="1508621"/>
            <a:ext cx="7743126" cy="2973634"/>
          </a:xfrm>
          <a:prstGeom prst="rect">
            <a:avLst/>
          </a:prstGeom>
        </p:spPr>
        <p:txBody>
          <a:bodyPr vert="horz" lIns="0" tIns="0" rIns="0" bIns="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94310413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80" r:id="rId8"/>
    <p:sldLayoutId id="2147483651" r:id="rId9"/>
    <p:sldLayoutId id="2147483672" r:id="rId10"/>
    <p:sldLayoutId id="2147483650" r:id="rId11"/>
    <p:sldLayoutId id="2147483673" r:id="rId12"/>
    <p:sldLayoutId id="2147483676" r:id="rId13"/>
    <p:sldLayoutId id="2147483652" r:id="rId14"/>
    <p:sldLayoutId id="2147483674" r:id="rId15"/>
    <p:sldLayoutId id="2147483675" r:id="rId16"/>
    <p:sldLayoutId id="2147483666" r:id="rId17"/>
    <p:sldLayoutId id="2147483667" r:id="rId18"/>
    <p:sldLayoutId id="2147483668" r:id="rId19"/>
    <p:sldLayoutId id="2147483669" r:id="rId20"/>
    <p:sldLayoutId id="2147483670" r:id="rId21"/>
    <p:sldLayoutId id="2147483671" r:id="rId22"/>
    <p:sldLayoutId id="2147483681" r:id="rId23"/>
    <p:sldLayoutId id="2147483677" r:id="rId2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2.jpg"/><Relationship Id="rId4" Type="http://schemas.openxmlformats.org/officeDocument/2006/relationships/image" Target="../media/image21.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87999" y="1353398"/>
            <a:ext cx="8424000" cy="584775"/>
          </a:xfrm>
        </p:spPr>
        <p:txBody>
          <a:bodyPr/>
          <a:lstStyle/>
          <a:p>
            <a:r>
              <a:rPr lang="nb-NO" dirty="0" smtClean="0"/>
              <a:t>Tiltakskostnader for elbil</a:t>
            </a:r>
            <a:endParaRPr lang="nb-NO" dirty="0"/>
          </a:p>
        </p:txBody>
      </p:sp>
      <p:sp>
        <p:nvSpPr>
          <p:cNvPr id="3" name="Undertittel 2"/>
          <p:cNvSpPr>
            <a:spLocks noGrp="1"/>
          </p:cNvSpPr>
          <p:nvPr>
            <p:ph type="subTitle" idx="1"/>
          </p:nvPr>
        </p:nvSpPr>
        <p:spPr/>
        <p:txBody>
          <a:bodyPr/>
          <a:lstStyle/>
          <a:p>
            <a:r>
              <a:rPr lang="nb-NO" dirty="0" smtClean="0"/>
              <a:t>Samfunnsøkonomiske kostnader ved innfasing av elbiler i personbilparken</a:t>
            </a:r>
            <a:endParaRPr lang="nb-NO" dirty="0"/>
          </a:p>
        </p:txBody>
      </p:sp>
    </p:spTree>
    <p:extLst>
      <p:ext uri="{BB962C8B-B14F-4D97-AF65-F5344CB8AC3E}">
        <p14:creationId xmlns:p14="http://schemas.microsoft.com/office/powerpoint/2010/main" val="31579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		Kostnader                     Nytte</a:t>
            </a:r>
            <a:endParaRPr lang="nb-NO" dirty="0"/>
          </a:p>
        </p:txBody>
      </p:sp>
      <p:sp>
        <p:nvSpPr>
          <p:cNvPr id="6" name="Plassholder for innhold 5"/>
          <p:cNvSpPr>
            <a:spLocks noGrp="1"/>
          </p:cNvSpPr>
          <p:nvPr>
            <p:ph idx="1"/>
          </p:nvPr>
        </p:nvSpPr>
        <p:spPr/>
        <p:txBody>
          <a:bodyPr>
            <a:normAutofit/>
          </a:bodyPr>
          <a:lstStyle/>
          <a:p>
            <a:r>
              <a:rPr lang="nb-NO" dirty="0"/>
              <a:t>Dyrere å produsere </a:t>
            </a:r>
          </a:p>
          <a:p>
            <a:r>
              <a:rPr lang="nb-NO" dirty="0"/>
              <a:t>Ladeinfrastruktur</a:t>
            </a:r>
          </a:p>
          <a:p>
            <a:r>
              <a:rPr lang="nb-NO" dirty="0"/>
              <a:t>Ulemper for bilistene</a:t>
            </a:r>
          </a:p>
          <a:p>
            <a:pPr>
              <a:lnSpc>
                <a:spcPct val="90000"/>
              </a:lnSpc>
            </a:pPr>
            <a:endParaRPr lang="nb-NO" sz="2000" dirty="0">
              <a:solidFill>
                <a:schemeClr val="tx1">
                  <a:lumMod val="50000"/>
                  <a:lumOff val="50000"/>
                </a:schemeClr>
              </a:solidFill>
            </a:endParaRPr>
          </a:p>
          <a:p>
            <a:pPr>
              <a:lnSpc>
                <a:spcPct val="90000"/>
              </a:lnSpc>
            </a:pPr>
            <a:r>
              <a:rPr lang="nb-NO" sz="2000" smtClean="0">
                <a:solidFill>
                  <a:schemeClr val="tx1">
                    <a:lumMod val="50000"/>
                    <a:lumOff val="50000"/>
                  </a:schemeClr>
                </a:solidFill>
              </a:rPr>
              <a:t>Eventuelle nettoppgraderinger </a:t>
            </a:r>
            <a:r>
              <a:rPr lang="nb-NO" sz="2000" dirty="0" smtClean="0">
                <a:solidFill>
                  <a:schemeClr val="tx1">
                    <a:lumMod val="50000"/>
                    <a:lumOff val="50000"/>
                  </a:schemeClr>
                </a:solidFill>
              </a:rPr>
              <a:t>utover nettleie</a:t>
            </a:r>
            <a:endParaRPr lang="nb-NO" sz="2000" dirty="0">
              <a:solidFill>
                <a:schemeClr val="tx1">
                  <a:lumMod val="50000"/>
                  <a:lumOff val="50000"/>
                </a:schemeClr>
              </a:solidFill>
            </a:endParaRPr>
          </a:p>
          <a:p>
            <a:pPr marL="0" indent="0">
              <a:buNone/>
            </a:pPr>
            <a:endParaRPr lang="nb-NO" dirty="0"/>
          </a:p>
          <a:p>
            <a:pPr marL="0" indent="0">
              <a:buNone/>
            </a:pPr>
            <a:endParaRPr lang="nb-NO" dirty="0"/>
          </a:p>
        </p:txBody>
      </p:sp>
      <p:sp>
        <p:nvSpPr>
          <p:cNvPr id="7" name="Plassholder for innhold 6"/>
          <p:cNvSpPr>
            <a:spLocks noGrp="1"/>
          </p:cNvSpPr>
          <p:nvPr>
            <p:ph idx="10"/>
          </p:nvPr>
        </p:nvSpPr>
        <p:spPr>
          <a:xfrm>
            <a:off x="4683907" y="1508621"/>
            <a:ext cx="4072387" cy="2973634"/>
          </a:xfrm>
        </p:spPr>
        <p:txBody>
          <a:bodyPr>
            <a:normAutofit fontScale="92500"/>
          </a:bodyPr>
          <a:lstStyle/>
          <a:p>
            <a:r>
              <a:rPr lang="nb-NO" dirty="0" smtClean="0"/>
              <a:t>Sparte driftskostnader</a:t>
            </a:r>
          </a:p>
          <a:p>
            <a:r>
              <a:rPr lang="nb-NO" dirty="0" smtClean="0"/>
              <a:t>Sparte vedlikeholdskostnader</a:t>
            </a:r>
          </a:p>
          <a:p>
            <a:r>
              <a:rPr lang="nb-NO" dirty="0" smtClean="0"/>
              <a:t>Helsegevinst ved reduserte partikkel- og NOx-utslipp</a:t>
            </a:r>
          </a:p>
          <a:p>
            <a:pPr>
              <a:buFont typeface="Trebuchet MS" panose="020B0603020202020204" pitchFamily="34" charset="0"/>
              <a:buChar char="+"/>
            </a:pPr>
            <a:endParaRPr lang="nb-NO" dirty="0"/>
          </a:p>
          <a:p>
            <a:r>
              <a:rPr lang="nb-NO" dirty="0" smtClean="0">
                <a:solidFill>
                  <a:schemeClr val="tx1">
                    <a:lumMod val="50000"/>
                    <a:lumOff val="50000"/>
                  </a:schemeClr>
                </a:solidFill>
              </a:rPr>
              <a:t>Redusert støy</a:t>
            </a:r>
          </a:p>
          <a:p>
            <a:r>
              <a:rPr lang="nb-NO" dirty="0" smtClean="0">
                <a:solidFill>
                  <a:schemeClr val="tx1">
                    <a:lumMod val="50000"/>
                    <a:lumOff val="50000"/>
                  </a:schemeClr>
                </a:solidFill>
              </a:rPr>
              <a:t>Redusert behov for infrastruktur for bensin/diesel</a:t>
            </a:r>
            <a:endParaRPr lang="nb-NO" dirty="0">
              <a:solidFill>
                <a:schemeClr val="tx1">
                  <a:lumMod val="50000"/>
                  <a:lumOff val="50000"/>
                </a:schemeClr>
              </a:solidFill>
            </a:endParaRPr>
          </a:p>
        </p:txBody>
      </p:sp>
    </p:spTree>
    <p:extLst>
      <p:ext uri="{BB962C8B-B14F-4D97-AF65-F5344CB8AC3E}">
        <p14:creationId xmlns:p14="http://schemas.microsoft.com/office/powerpoint/2010/main" val="10835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Batteriprisene</a:t>
            </a:r>
            <a:endParaRPr lang="nb-NO" dirty="0"/>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279904075"/>
              </p:ext>
            </p:extLst>
          </p:nvPr>
        </p:nvGraphicFramePr>
        <p:xfrm>
          <a:off x="714375" y="1508125"/>
          <a:ext cx="7742238" cy="297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1901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p:txBody>
          <a:bodyPr/>
          <a:lstStyle/>
          <a:p>
            <a:endParaRPr lang="nb-NO"/>
          </a:p>
        </p:txBody>
      </p:sp>
      <p:sp>
        <p:nvSpPr>
          <p:cNvPr id="5" name="Tittel 4"/>
          <p:cNvSpPr>
            <a:spLocks noGrp="1"/>
          </p:cNvSpPr>
          <p:nvPr>
            <p:ph type="title" idx="4294967295"/>
          </p:nvPr>
        </p:nvSpPr>
        <p:spPr>
          <a:xfrm>
            <a:off x="1401763" y="544513"/>
            <a:ext cx="7742237" cy="492125"/>
          </a:xfrm>
        </p:spPr>
        <p:txBody>
          <a:bodyPr/>
          <a:lstStyle/>
          <a:p>
            <a:r>
              <a:rPr lang="nb-NO" dirty="0" smtClean="0"/>
              <a:t>Nybilsalget i 2015</a:t>
            </a:r>
            <a:endParaRPr lang="nb-NO" dirty="0"/>
          </a:p>
        </p:txBody>
      </p:sp>
      <p:graphicFrame>
        <p:nvGraphicFramePr>
          <p:cNvPr id="6" name="Plassholder for bilde 5"/>
          <p:cNvGraphicFramePr>
            <a:graphicFrameLocks noGrp="1"/>
          </p:cNvGraphicFramePr>
          <p:nvPr>
            <p:ph type="pic" sz="quarter" idx="10"/>
            <p:extLst/>
          </p:nvPr>
        </p:nvGraphicFramePr>
        <p:xfrm>
          <a:off x="154715" y="393925"/>
          <a:ext cx="8461375"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1982780" y="72531"/>
            <a:ext cx="4759636"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nb-NO" dirty="0"/>
              <a:t>Merkostnad elbil </a:t>
            </a:r>
            <a:r>
              <a:rPr lang="nb-NO" dirty="0" smtClean="0"/>
              <a:t>vs. bensin- eller dieselbil (mindre </a:t>
            </a:r>
            <a:r>
              <a:rPr lang="nb-NO" dirty="0"/>
              <a:t>biler)</a:t>
            </a:r>
          </a:p>
        </p:txBody>
      </p:sp>
      <p:sp>
        <p:nvSpPr>
          <p:cNvPr id="2" name="Rektangel 1"/>
          <p:cNvSpPr/>
          <p:nvPr/>
        </p:nvSpPr>
        <p:spPr>
          <a:xfrm>
            <a:off x="1577591" y="2019720"/>
            <a:ext cx="6893169" cy="19594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5780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p:txBody>
          <a:bodyPr/>
          <a:lstStyle/>
          <a:p>
            <a:endParaRPr lang="nb-NO"/>
          </a:p>
        </p:txBody>
      </p:sp>
      <p:sp>
        <p:nvSpPr>
          <p:cNvPr id="5" name="Tittel 4"/>
          <p:cNvSpPr>
            <a:spLocks noGrp="1"/>
          </p:cNvSpPr>
          <p:nvPr>
            <p:ph type="title" idx="4294967295"/>
          </p:nvPr>
        </p:nvSpPr>
        <p:spPr>
          <a:xfrm>
            <a:off x="1401763" y="544513"/>
            <a:ext cx="7742237" cy="492125"/>
          </a:xfrm>
        </p:spPr>
        <p:txBody>
          <a:bodyPr/>
          <a:lstStyle/>
          <a:p>
            <a:r>
              <a:rPr lang="nb-NO" dirty="0" smtClean="0"/>
              <a:t>Nybilsalget i 2015</a:t>
            </a:r>
            <a:endParaRPr lang="nb-NO" dirty="0"/>
          </a:p>
        </p:txBody>
      </p:sp>
      <p:graphicFrame>
        <p:nvGraphicFramePr>
          <p:cNvPr id="6" name="Plassholder for bilde 5"/>
          <p:cNvGraphicFramePr>
            <a:graphicFrameLocks noGrp="1"/>
          </p:cNvGraphicFramePr>
          <p:nvPr>
            <p:ph type="pic" sz="quarter" idx="10"/>
            <p:extLst/>
          </p:nvPr>
        </p:nvGraphicFramePr>
        <p:xfrm>
          <a:off x="154715" y="393925"/>
          <a:ext cx="8461375" cy="4206875"/>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1821679" y="72531"/>
            <a:ext cx="5081840"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nb-NO"/>
              <a:t>Merkostnad </a:t>
            </a:r>
            <a:r>
              <a:rPr lang="nb-NO" dirty="0"/>
              <a:t>per</a:t>
            </a:r>
            <a:r>
              <a:rPr lang="nb-NO"/>
              <a:t> elbil </a:t>
            </a:r>
            <a:r>
              <a:rPr lang="nb-NO" dirty="0"/>
              <a:t>vs. bensin- eller dieselbil (mindre biler)</a:t>
            </a:r>
          </a:p>
        </p:txBody>
      </p:sp>
    </p:spTree>
    <p:extLst>
      <p:ext uri="{BB962C8B-B14F-4D97-AF65-F5344CB8AC3E}">
        <p14:creationId xmlns:p14="http://schemas.microsoft.com/office/powerpoint/2010/main" val="3752258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sz="quarter" idx="12"/>
          </p:nvPr>
        </p:nvSpPr>
        <p:spPr/>
        <p:txBody>
          <a:bodyPr/>
          <a:lstStyle/>
          <a:p>
            <a:endParaRPr lang="nb-NO"/>
          </a:p>
        </p:txBody>
      </p:sp>
      <p:sp>
        <p:nvSpPr>
          <p:cNvPr id="5" name="Tittel 4"/>
          <p:cNvSpPr>
            <a:spLocks noGrp="1"/>
          </p:cNvSpPr>
          <p:nvPr>
            <p:ph type="title" idx="4294967295"/>
          </p:nvPr>
        </p:nvSpPr>
        <p:spPr>
          <a:xfrm>
            <a:off x="1401763" y="544513"/>
            <a:ext cx="7742237" cy="492125"/>
          </a:xfrm>
        </p:spPr>
        <p:txBody>
          <a:bodyPr/>
          <a:lstStyle/>
          <a:p>
            <a:r>
              <a:rPr lang="nb-NO" dirty="0" smtClean="0"/>
              <a:t>Nybilsalget i 2015</a:t>
            </a:r>
            <a:endParaRPr lang="nb-NO" dirty="0"/>
          </a:p>
        </p:txBody>
      </p:sp>
      <p:graphicFrame>
        <p:nvGraphicFramePr>
          <p:cNvPr id="6" name="Diagram 5"/>
          <p:cNvGraphicFramePr/>
          <p:nvPr>
            <p:extLst>
              <p:ext uri="{D42A27DB-BD31-4B8C-83A1-F6EECF244321}">
                <p14:modId xmlns:p14="http://schemas.microsoft.com/office/powerpoint/2010/main" val="3034450447"/>
              </p:ext>
            </p:extLst>
          </p:nvPr>
        </p:nvGraphicFramePr>
        <p:xfrm>
          <a:off x="62821" y="382738"/>
          <a:ext cx="8514000" cy="4208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p:cNvSpPr/>
          <p:nvPr/>
        </p:nvSpPr>
        <p:spPr>
          <a:xfrm>
            <a:off x="1872499" y="74961"/>
            <a:ext cx="4673074"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nb-NO" dirty="0"/>
              <a:t>Merkostnad elbil </a:t>
            </a:r>
            <a:r>
              <a:rPr lang="nb-NO" dirty="0" smtClean="0"/>
              <a:t>vs. bensin- eller dieselbil (større biler)</a:t>
            </a:r>
            <a:endParaRPr lang="nb-NO" dirty="0"/>
          </a:p>
        </p:txBody>
      </p:sp>
    </p:spTree>
    <p:extLst>
      <p:ext uri="{BB962C8B-B14F-4D97-AF65-F5344CB8AC3E}">
        <p14:creationId xmlns:p14="http://schemas.microsoft.com/office/powerpoint/2010/main" val="2695045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Usikkerhet – to andre scenarier</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3921302735"/>
              </p:ext>
            </p:extLst>
          </p:nvPr>
        </p:nvGraphicFramePr>
        <p:xfrm>
          <a:off x="1758044" y="1362808"/>
          <a:ext cx="5421085" cy="3297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5305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Resultater I</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781318892"/>
              </p:ext>
            </p:extLst>
          </p:nvPr>
        </p:nvGraphicFramePr>
        <p:xfrm>
          <a:off x="714375" y="1508125"/>
          <a:ext cx="5123717"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p:cNvSpPr txBox="1"/>
          <p:nvPr/>
        </p:nvSpPr>
        <p:spPr>
          <a:xfrm>
            <a:off x="6129495" y="1708219"/>
            <a:ext cx="2441750" cy="1877437"/>
          </a:xfrm>
          <a:prstGeom prst="rect">
            <a:avLst/>
          </a:prstGeom>
          <a:noFill/>
        </p:spPr>
        <p:txBody>
          <a:bodyPr wrap="square" rtlCol="0">
            <a:spAutoFit/>
          </a:bodyPr>
          <a:lstStyle/>
          <a:p>
            <a:pPr fontAlgn="ctr"/>
            <a:r>
              <a:rPr lang="nb-NO" sz="1400" b="1" dirty="0" smtClean="0"/>
              <a:t>Utslippsreduksjoner </a:t>
            </a:r>
            <a:r>
              <a:rPr lang="nb-NO" sz="1400" b="1" dirty="0"/>
              <a:t>i </a:t>
            </a:r>
            <a:endParaRPr lang="nb-NO" sz="1400" b="1" dirty="0" smtClean="0"/>
          </a:p>
          <a:p>
            <a:pPr fontAlgn="ctr"/>
            <a:r>
              <a:rPr lang="nb-NO" sz="1400" b="1" dirty="0" smtClean="0"/>
              <a:t>tonn CO</a:t>
            </a:r>
            <a:r>
              <a:rPr lang="nb-NO" sz="1400" b="1" baseline="-25000" dirty="0" smtClean="0"/>
              <a:t>2</a:t>
            </a:r>
            <a:r>
              <a:rPr lang="nb-NO" sz="1400" b="1" dirty="0" smtClean="0"/>
              <a:t>-ekv</a:t>
            </a:r>
            <a:r>
              <a:rPr lang="nb-NO" sz="1400" dirty="0"/>
              <a:t> </a:t>
            </a:r>
            <a:r>
              <a:rPr lang="nb-NO" sz="1400" dirty="0" smtClean="0"/>
              <a:t>i 2030:</a:t>
            </a:r>
            <a:r>
              <a:rPr lang="nb-NO" sz="1400" dirty="0"/>
              <a:t> </a:t>
            </a:r>
          </a:p>
          <a:p>
            <a:pPr fontAlgn="t"/>
            <a:endParaRPr lang="nb-NO" sz="1400" dirty="0" smtClean="0"/>
          </a:p>
          <a:p>
            <a:pPr fontAlgn="t"/>
            <a:r>
              <a:rPr lang="nb-NO" sz="1400" dirty="0" smtClean="0"/>
              <a:t>Tiltak 1-   1,3 millioner </a:t>
            </a:r>
          </a:p>
          <a:p>
            <a:pPr fontAlgn="t"/>
            <a:r>
              <a:rPr lang="nb-NO" sz="1400" dirty="0" smtClean="0"/>
              <a:t>Tiltak 2-   2,0 millioner</a:t>
            </a:r>
          </a:p>
          <a:p>
            <a:pPr fontAlgn="t"/>
            <a:r>
              <a:rPr lang="nb-NO" sz="1400" dirty="0" smtClean="0"/>
              <a:t>Tiltak 3-   2,3 millioner</a:t>
            </a:r>
          </a:p>
          <a:p>
            <a:pPr fontAlgn="t"/>
            <a:r>
              <a:rPr lang="nb-NO" sz="1400" dirty="0" smtClean="0"/>
              <a:t>Tiltak 4-   2,1 millioner</a:t>
            </a:r>
          </a:p>
          <a:p>
            <a:endParaRPr lang="nb-NO" dirty="0"/>
          </a:p>
        </p:txBody>
      </p:sp>
    </p:spTree>
    <p:extLst>
      <p:ext uri="{BB962C8B-B14F-4D97-AF65-F5344CB8AC3E}">
        <p14:creationId xmlns:p14="http://schemas.microsoft.com/office/powerpoint/2010/main" val="412686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 II</a:t>
            </a:r>
            <a:endParaRPr lang="nb-NO" dirty="0"/>
          </a:p>
        </p:txBody>
      </p:sp>
      <p:graphicFrame>
        <p:nvGraphicFramePr>
          <p:cNvPr id="6" name="Plassholder for innhold 4"/>
          <p:cNvGraphicFramePr>
            <a:graphicFrameLocks/>
          </p:cNvGraphicFramePr>
          <p:nvPr>
            <p:extLst>
              <p:ext uri="{D42A27DB-BD31-4B8C-83A1-F6EECF244321}">
                <p14:modId xmlns:p14="http://schemas.microsoft.com/office/powerpoint/2010/main" val="1986662805"/>
              </p:ext>
            </p:extLst>
          </p:nvPr>
        </p:nvGraphicFramePr>
        <p:xfrm>
          <a:off x="714131" y="1799749"/>
          <a:ext cx="7600528" cy="1941830"/>
        </p:xfrm>
        <a:graphic>
          <a:graphicData uri="http://schemas.openxmlformats.org/drawingml/2006/table">
            <a:tbl>
              <a:tblPr firstRow="1" bandRow="1">
                <a:tableStyleId>{5C22544A-7EE6-4342-B048-85BDC9FD1C3A}</a:tableStyleId>
              </a:tblPr>
              <a:tblGrid>
                <a:gridCol w="1134766">
                  <a:extLst>
                    <a:ext uri="{9D8B030D-6E8A-4147-A177-3AD203B41FA5}">
                      <a16:colId xmlns:a16="http://schemas.microsoft.com/office/drawing/2014/main" val="1602036621"/>
                    </a:ext>
                  </a:extLst>
                </a:gridCol>
                <a:gridCol w="1698171">
                  <a:extLst>
                    <a:ext uri="{9D8B030D-6E8A-4147-A177-3AD203B41FA5}">
                      <a16:colId xmlns:a16="http://schemas.microsoft.com/office/drawing/2014/main" val="3133033769"/>
                    </a:ext>
                  </a:extLst>
                </a:gridCol>
                <a:gridCol w="1853587">
                  <a:extLst>
                    <a:ext uri="{9D8B030D-6E8A-4147-A177-3AD203B41FA5}">
                      <a16:colId xmlns:a16="http://schemas.microsoft.com/office/drawing/2014/main" val="3145669555"/>
                    </a:ext>
                  </a:extLst>
                </a:gridCol>
                <a:gridCol w="869516">
                  <a:extLst>
                    <a:ext uri="{9D8B030D-6E8A-4147-A177-3AD203B41FA5}">
                      <a16:colId xmlns:a16="http://schemas.microsoft.com/office/drawing/2014/main" val="3036839177"/>
                    </a:ext>
                  </a:extLst>
                </a:gridCol>
                <a:gridCol w="1085222">
                  <a:extLst>
                    <a:ext uri="{9D8B030D-6E8A-4147-A177-3AD203B41FA5}">
                      <a16:colId xmlns:a16="http://schemas.microsoft.com/office/drawing/2014/main" val="3032676966"/>
                    </a:ext>
                  </a:extLst>
                </a:gridCol>
                <a:gridCol w="959266">
                  <a:extLst>
                    <a:ext uri="{9D8B030D-6E8A-4147-A177-3AD203B41FA5}">
                      <a16:colId xmlns:a16="http://schemas.microsoft.com/office/drawing/2014/main" val="2566435754"/>
                    </a:ext>
                  </a:extLst>
                </a:gridCol>
              </a:tblGrid>
              <a:tr h="513080">
                <a:tc rowSpan="2">
                  <a:txBody>
                    <a:bodyPr/>
                    <a:lstStyle/>
                    <a:p>
                      <a:pPr marL="68580" algn="ctr">
                        <a:lnSpc>
                          <a:spcPts val="1400"/>
                        </a:lnSpc>
                        <a:spcAft>
                          <a:spcPts val="0"/>
                        </a:spcAft>
                      </a:pPr>
                      <a:r>
                        <a:rPr lang="nb-NO" sz="1200" kern="1200" dirty="0">
                          <a:effectLst/>
                        </a:rPr>
                        <a:t>Tiltak</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rowSpan="2">
                  <a:txBody>
                    <a:bodyPr/>
                    <a:lstStyle/>
                    <a:p>
                      <a:pPr marL="68580" algn="ctr">
                        <a:lnSpc>
                          <a:spcPts val="1400"/>
                        </a:lnSpc>
                        <a:spcAft>
                          <a:spcPts val="0"/>
                        </a:spcAft>
                      </a:pPr>
                      <a:r>
                        <a:rPr lang="nb-NO" sz="1200" kern="1200" dirty="0">
                          <a:effectLst/>
                        </a:rPr>
                        <a:t>Utslippsreduksjonen i tonn CO</a:t>
                      </a:r>
                      <a:r>
                        <a:rPr lang="nb-NO" sz="1200" kern="1200" baseline="-25000" dirty="0">
                          <a:effectLst/>
                        </a:rPr>
                        <a:t>2</a:t>
                      </a:r>
                      <a:r>
                        <a:rPr lang="nb-NO" sz="1200" kern="1200" dirty="0">
                          <a:effectLst/>
                        </a:rPr>
                        <a:t>-ekv i 2030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rowSpan="2">
                  <a:txBody>
                    <a:bodyPr/>
                    <a:lstStyle/>
                    <a:p>
                      <a:pPr marL="68580" algn="ctr">
                        <a:lnSpc>
                          <a:spcPts val="1400"/>
                        </a:lnSpc>
                        <a:spcAft>
                          <a:spcPts val="0"/>
                        </a:spcAft>
                      </a:pPr>
                      <a:r>
                        <a:rPr lang="nb-NO" sz="1200" kern="1200" dirty="0">
                          <a:effectLst/>
                        </a:rPr>
                        <a:t>Utslippsreduksjonen i tonn CO</a:t>
                      </a:r>
                      <a:r>
                        <a:rPr lang="nb-NO" sz="1200" kern="1200" baseline="-25000" dirty="0">
                          <a:effectLst/>
                        </a:rPr>
                        <a:t>2</a:t>
                      </a:r>
                      <a:r>
                        <a:rPr lang="nb-NO" sz="1200" kern="1200" dirty="0">
                          <a:effectLst/>
                        </a:rPr>
                        <a:t>-ekv</a:t>
                      </a:r>
                      <a:endParaRPr lang="nb-NO" sz="1000" dirty="0">
                        <a:effectLst/>
                      </a:endParaRPr>
                    </a:p>
                    <a:p>
                      <a:pPr marL="68580" algn="ctr">
                        <a:lnSpc>
                          <a:spcPts val="1400"/>
                        </a:lnSpc>
                        <a:spcAft>
                          <a:spcPts val="0"/>
                        </a:spcAft>
                      </a:pPr>
                      <a:r>
                        <a:rPr lang="nb-NO" sz="1200" kern="1200" dirty="0">
                          <a:effectLst/>
                        </a:rPr>
                        <a:t>2021-2030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gridSpan="3">
                  <a:txBody>
                    <a:bodyPr/>
                    <a:lstStyle/>
                    <a:p>
                      <a:pPr marL="68580" algn="ctr">
                        <a:lnSpc>
                          <a:spcPts val="1400"/>
                        </a:lnSpc>
                        <a:spcAft>
                          <a:spcPts val="0"/>
                        </a:spcAft>
                      </a:pPr>
                      <a:r>
                        <a:rPr lang="nb-NO" sz="1200" kern="1200">
                          <a:effectLst/>
                        </a:rPr>
                        <a:t>Tiltakskostnad i kr/tonn CO</a:t>
                      </a:r>
                      <a:r>
                        <a:rPr lang="nb-NO" sz="1200" kern="1200" baseline="-25000">
                          <a:effectLst/>
                        </a:rPr>
                        <a:t>2</a:t>
                      </a:r>
                      <a:r>
                        <a:rPr lang="nb-NO" sz="1200" kern="1200">
                          <a:effectLst/>
                        </a:rPr>
                        <a:t>-ekv</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497354763"/>
                  </a:ext>
                </a:extLst>
              </a:tr>
              <a:tr h="179705">
                <a:tc vMerge="1">
                  <a:txBody>
                    <a:bodyPr/>
                    <a:lstStyle/>
                    <a:p>
                      <a:endParaRPr lang="nb-NO"/>
                    </a:p>
                  </a:txBody>
                  <a:tcPr/>
                </a:tc>
                <a:tc vMerge="1">
                  <a:txBody>
                    <a:bodyPr/>
                    <a:lstStyle/>
                    <a:p>
                      <a:endParaRPr lang="nb-NO"/>
                    </a:p>
                  </a:txBody>
                  <a:tcPr/>
                </a:tc>
                <a:tc vMerge="1">
                  <a:txBody>
                    <a:bodyPr/>
                    <a:lstStyle/>
                    <a:p>
                      <a:pPr marL="68580" algn="ctr">
                        <a:lnSpc>
                          <a:spcPts val="1400"/>
                        </a:lnSpc>
                        <a:spcAft>
                          <a:spcPts val="0"/>
                        </a:spcAft>
                      </a:pP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tc>
                  <a:txBody>
                    <a:bodyPr/>
                    <a:lstStyle/>
                    <a:p>
                      <a:pPr marL="68580" algn="ctr">
                        <a:lnSpc>
                          <a:spcPts val="1400"/>
                        </a:lnSpc>
                        <a:spcAft>
                          <a:spcPts val="0"/>
                        </a:spcAft>
                      </a:pPr>
                      <a:r>
                        <a:rPr lang="nb-NO" sz="1200" kern="1200" dirty="0">
                          <a:solidFill>
                            <a:schemeClr val="bg1"/>
                          </a:solidFill>
                          <a:effectLst/>
                        </a:rPr>
                        <a:t>Basis</a:t>
                      </a:r>
                      <a:endParaRPr lang="nb-NO" sz="1000" dirty="0">
                        <a:solidFill>
                          <a:schemeClr val="bg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tc>
                  <a:txBody>
                    <a:bodyPr/>
                    <a:lstStyle/>
                    <a:p>
                      <a:pPr marL="68580" algn="ctr">
                        <a:lnSpc>
                          <a:spcPts val="1400"/>
                        </a:lnSpc>
                        <a:spcAft>
                          <a:spcPts val="0"/>
                        </a:spcAft>
                      </a:pPr>
                      <a:r>
                        <a:rPr lang="nb-NO" sz="1200" kern="1200" dirty="0">
                          <a:solidFill>
                            <a:schemeClr val="bg1"/>
                          </a:solidFill>
                          <a:effectLst/>
                        </a:rPr>
                        <a:t>Mer pessimistisk</a:t>
                      </a:r>
                      <a:endParaRPr lang="nb-NO" sz="1000" dirty="0">
                        <a:solidFill>
                          <a:schemeClr val="bg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tc>
                  <a:txBody>
                    <a:bodyPr/>
                    <a:lstStyle/>
                    <a:p>
                      <a:pPr marL="68580" algn="ctr">
                        <a:lnSpc>
                          <a:spcPts val="1400"/>
                        </a:lnSpc>
                        <a:spcAft>
                          <a:spcPts val="0"/>
                        </a:spcAft>
                      </a:pPr>
                      <a:r>
                        <a:rPr lang="nb-NO" sz="1200" kern="1200" dirty="0">
                          <a:solidFill>
                            <a:schemeClr val="bg1"/>
                          </a:solidFill>
                          <a:effectLst/>
                        </a:rPr>
                        <a:t>Mer optimistisk</a:t>
                      </a:r>
                      <a:endParaRPr lang="nb-NO" sz="1000" dirty="0">
                        <a:solidFill>
                          <a:schemeClr val="bg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extLst>
                  <a:ext uri="{0D108BD9-81ED-4DB2-BD59-A6C34878D82A}">
                    <a16:rowId xmlns:a16="http://schemas.microsoft.com/office/drawing/2014/main" val="3536515880"/>
                  </a:ext>
                </a:extLst>
              </a:tr>
              <a:tr h="179705">
                <a:tc>
                  <a:txBody>
                    <a:bodyPr/>
                    <a:lstStyle/>
                    <a:p>
                      <a:pPr marL="68580" algn="ctr">
                        <a:lnSpc>
                          <a:spcPts val="1400"/>
                        </a:lnSpc>
                        <a:spcAft>
                          <a:spcPts val="0"/>
                        </a:spcAft>
                      </a:pPr>
                      <a:r>
                        <a:rPr lang="nb-NO" sz="1200" kern="1200">
                          <a:effectLst/>
                        </a:rPr>
                        <a:t>Tiltak 1</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a:effectLst/>
                        </a:rPr>
                        <a:t>1,3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a:effectLst/>
                        </a:rPr>
                        <a:t>7,0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a:effectLst/>
                        </a:rPr>
                        <a:t>574</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874</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-800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3594078051"/>
                  </a:ext>
                </a:extLst>
              </a:tr>
              <a:tr h="179705">
                <a:tc>
                  <a:txBody>
                    <a:bodyPr/>
                    <a:lstStyle/>
                    <a:p>
                      <a:pPr marL="68580" algn="ctr">
                        <a:lnSpc>
                          <a:spcPts val="1400"/>
                        </a:lnSpc>
                        <a:spcAft>
                          <a:spcPts val="0"/>
                        </a:spcAft>
                      </a:pPr>
                      <a:r>
                        <a:rPr lang="nb-NO" sz="1200" kern="1200">
                          <a:effectLst/>
                        </a:rPr>
                        <a:t>Tiltak 2</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a:effectLst/>
                        </a:rPr>
                        <a:t>2,0 millioner </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a:effectLst/>
                        </a:rPr>
                        <a:t>11,0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a:effectLst/>
                        </a:rPr>
                        <a:t>1 035</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1 556</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-590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831631574"/>
                  </a:ext>
                </a:extLst>
              </a:tr>
              <a:tr h="179705">
                <a:tc>
                  <a:txBody>
                    <a:bodyPr/>
                    <a:lstStyle/>
                    <a:p>
                      <a:pPr marL="68580" algn="ctr">
                        <a:lnSpc>
                          <a:spcPts val="1400"/>
                        </a:lnSpc>
                        <a:spcAft>
                          <a:spcPts val="0"/>
                        </a:spcAft>
                      </a:pPr>
                      <a:r>
                        <a:rPr lang="nb-NO" sz="1200" kern="1200">
                          <a:effectLst/>
                        </a:rPr>
                        <a:t>Tiltak 3</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a:effectLst/>
                        </a:rPr>
                        <a:t>2,3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a:effectLst/>
                        </a:rPr>
                        <a:t>12,1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a:effectLst/>
                        </a:rPr>
                        <a:t>1 104</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1 837</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-553</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960319987"/>
                  </a:ext>
                </a:extLst>
              </a:tr>
              <a:tr h="179705">
                <a:tc>
                  <a:txBody>
                    <a:bodyPr/>
                    <a:lstStyle/>
                    <a:p>
                      <a:pPr marL="68580" algn="ctr">
                        <a:lnSpc>
                          <a:spcPts val="1400"/>
                        </a:lnSpc>
                        <a:spcAft>
                          <a:spcPts val="0"/>
                        </a:spcAft>
                      </a:pPr>
                      <a:r>
                        <a:rPr lang="nb-NO" sz="1200" kern="1200">
                          <a:effectLst/>
                        </a:rPr>
                        <a:t>Tiltak 4</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dirty="0">
                          <a:effectLst/>
                        </a:rPr>
                        <a:t>2,1 millioner</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dirty="0">
                          <a:effectLst/>
                        </a:rPr>
                        <a:t>10,1 millioner</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717</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1494</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-936</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691079050"/>
                  </a:ext>
                </a:extLst>
              </a:tr>
            </a:tbl>
          </a:graphicData>
        </a:graphic>
      </p:graphicFrame>
      <p:sp>
        <p:nvSpPr>
          <p:cNvPr id="4" name="TekstSylinder 3"/>
          <p:cNvSpPr txBox="1"/>
          <p:nvPr/>
        </p:nvSpPr>
        <p:spPr>
          <a:xfrm>
            <a:off x="6270171" y="2335696"/>
            <a:ext cx="2044488" cy="1583683"/>
          </a:xfrm>
          <a:prstGeom prst="rect">
            <a:avLst/>
          </a:prstGeom>
          <a:solidFill>
            <a:schemeClr val="bg1"/>
          </a:solidFill>
        </p:spPr>
        <p:txBody>
          <a:bodyPr wrap="square" rtlCol="0">
            <a:spAutoFit/>
          </a:bodyPr>
          <a:lstStyle/>
          <a:p>
            <a:endParaRPr lang="nb-NO" dirty="0"/>
          </a:p>
        </p:txBody>
      </p:sp>
    </p:spTree>
    <p:extLst>
      <p:ext uri="{BB962C8B-B14F-4D97-AF65-F5344CB8AC3E}">
        <p14:creationId xmlns:p14="http://schemas.microsoft.com/office/powerpoint/2010/main" val="2122068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Resultater II</a:t>
            </a:r>
            <a:endParaRPr lang="nb-NO" dirty="0"/>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494492065"/>
              </p:ext>
            </p:extLst>
          </p:nvPr>
        </p:nvGraphicFramePr>
        <p:xfrm>
          <a:off x="714131" y="1799749"/>
          <a:ext cx="7600528" cy="1941830"/>
        </p:xfrm>
        <a:graphic>
          <a:graphicData uri="http://schemas.openxmlformats.org/drawingml/2006/table">
            <a:tbl>
              <a:tblPr firstRow="1" bandRow="1">
                <a:tableStyleId>{5C22544A-7EE6-4342-B048-85BDC9FD1C3A}</a:tableStyleId>
              </a:tblPr>
              <a:tblGrid>
                <a:gridCol w="1134766">
                  <a:extLst>
                    <a:ext uri="{9D8B030D-6E8A-4147-A177-3AD203B41FA5}">
                      <a16:colId xmlns:a16="http://schemas.microsoft.com/office/drawing/2014/main" val="1602036621"/>
                    </a:ext>
                  </a:extLst>
                </a:gridCol>
                <a:gridCol w="1698171">
                  <a:extLst>
                    <a:ext uri="{9D8B030D-6E8A-4147-A177-3AD203B41FA5}">
                      <a16:colId xmlns:a16="http://schemas.microsoft.com/office/drawing/2014/main" val="3133033769"/>
                    </a:ext>
                  </a:extLst>
                </a:gridCol>
                <a:gridCol w="1853587">
                  <a:extLst>
                    <a:ext uri="{9D8B030D-6E8A-4147-A177-3AD203B41FA5}">
                      <a16:colId xmlns:a16="http://schemas.microsoft.com/office/drawing/2014/main" val="3145669555"/>
                    </a:ext>
                  </a:extLst>
                </a:gridCol>
                <a:gridCol w="869516">
                  <a:extLst>
                    <a:ext uri="{9D8B030D-6E8A-4147-A177-3AD203B41FA5}">
                      <a16:colId xmlns:a16="http://schemas.microsoft.com/office/drawing/2014/main" val="3036839177"/>
                    </a:ext>
                  </a:extLst>
                </a:gridCol>
                <a:gridCol w="1085222">
                  <a:extLst>
                    <a:ext uri="{9D8B030D-6E8A-4147-A177-3AD203B41FA5}">
                      <a16:colId xmlns:a16="http://schemas.microsoft.com/office/drawing/2014/main" val="3032676966"/>
                    </a:ext>
                  </a:extLst>
                </a:gridCol>
                <a:gridCol w="959266">
                  <a:extLst>
                    <a:ext uri="{9D8B030D-6E8A-4147-A177-3AD203B41FA5}">
                      <a16:colId xmlns:a16="http://schemas.microsoft.com/office/drawing/2014/main" val="2566435754"/>
                    </a:ext>
                  </a:extLst>
                </a:gridCol>
              </a:tblGrid>
              <a:tr h="513080">
                <a:tc rowSpan="2">
                  <a:txBody>
                    <a:bodyPr/>
                    <a:lstStyle/>
                    <a:p>
                      <a:pPr marL="68580" algn="ctr">
                        <a:lnSpc>
                          <a:spcPts val="1400"/>
                        </a:lnSpc>
                        <a:spcAft>
                          <a:spcPts val="0"/>
                        </a:spcAft>
                      </a:pPr>
                      <a:r>
                        <a:rPr lang="nb-NO" sz="1200" kern="1200" dirty="0">
                          <a:effectLst/>
                        </a:rPr>
                        <a:t>Tiltak</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rowSpan="2">
                  <a:txBody>
                    <a:bodyPr/>
                    <a:lstStyle/>
                    <a:p>
                      <a:pPr marL="68580" algn="ctr">
                        <a:lnSpc>
                          <a:spcPts val="1400"/>
                        </a:lnSpc>
                        <a:spcAft>
                          <a:spcPts val="0"/>
                        </a:spcAft>
                      </a:pPr>
                      <a:r>
                        <a:rPr lang="nb-NO" sz="1200" kern="1200" dirty="0">
                          <a:effectLst/>
                        </a:rPr>
                        <a:t>Utslippsreduksjonen i tonn CO</a:t>
                      </a:r>
                      <a:r>
                        <a:rPr lang="nb-NO" sz="1200" kern="1200" baseline="-25000" dirty="0">
                          <a:effectLst/>
                        </a:rPr>
                        <a:t>2</a:t>
                      </a:r>
                      <a:r>
                        <a:rPr lang="nb-NO" sz="1200" kern="1200" dirty="0">
                          <a:effectLst/>
                        </a:rPr>
                        <a:t>-ekv i 2030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rowSpan="2">
                  <a:txBody>
                    <a:bodyPr/>
                    <a:lstStyle/>
                    <a:p>
                      <a:pPr marL="68580" algn="ctr">
                        <a:lnSpc>
                          <a:spcPts val="1400"/>
                        </a:lnSpc>
                        <a:spcAft>
                          <a:spcPts val="0"/>
                        </a:spcAft>
                      </a:pPr>
                      <a:r>
                        <a:rPr lang="nb-NO" sz="1200" kern="1200" dirty="0">
                          <a:effectLst/>
                        </a:rPr>
                        <a:t>Utslippsreduksjonen i tonn CO</a:t>
                      </a:r>
                      <a:r>
                        <a:rPr lang="nb-NO" sz="1200" kern="1200" baseline="-25000" dirty="0">
                          <a:effectLst/>
                        </a:rPr>
                        <a:t>2</a:t>
                      </a:r>
                      <a:r>
                        <a:rPr lang="nb-NO" sz="1200" kern="1200" dirty="0">
                          <a:effectLst/>
                        </a:rPr>
                        <a:t>-ekv</a:t>
                      </a:r>
                      <a:endParaRPr lang="nb-NO" sz="1000" dirty="0">
                        <a:effectLst/>
                      </a:endParaRPr>
                    </a:p>
                    <a:p>
                      <a:pPr marL="68580" algn="ctr">
                        <a:lnSpc>
                          <a:spcPts val="1400"/>
                        </a:lnSpc>
                        <a:spcAft>
                          <a:spcPts val="0"/>
                        </a:spcAft>
                      </a:pPr>
                      <a:r>
                        <a:rPr lang="nb-NO" sz="1200" kern="1200" dirty="0">
                          <a:effectLst/>
                        </a:rPr>
                        <a:t>2021-2030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gridSpan="3">
                  <a:txBody>
                    <a:bodyPr/>
                    <a:lstStyle/>
                    <a:p>
                      <a:pPr marL="68580" algn="ctr">
                        <a:lnSpc>
                          <a:spcPts val="1400"/>
                        </a:lnSpc>
                        <a:spcAft>
                          <a:spcPts val="0"/>
                        </a:spcAft>
                      </a:pPr>
                      <a:r>
                        <a:rPr lang="nb-NO" sz="1200" kern="1200">
                          <a:effectLst/>
                        </a:rPr>
                        <a:t>Tiltakskostnad i kr/tonn CO</a:t>
                      </a:r>
                      <a:r>
                        <a:rPr lang="nb-NO" sz="1200" kern="1200" baseline="-25000">
                          <a:effectLst/>
                        </a:rPr>
                        <a:t>2</a:t>
                      </a:r>
                      <a:r>
                        <a:rPr lang="nb-NO" sz="1200" kern="1200">
                          <a:effectLst/>
                        </a:rPr>
                        <a:t>-ekv</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497354763"/>
                  </a:ext>
                </a:extLst>
              </a:tr>
              <a:tr h="179705">
                <a:tc vMerge="1">
                  <a:txBody>
                    <a:bodyPr/>
                    <a:lstStyle/>
                    <a:p>
                      <a:endParaRPr lang="nb-NO"/>
                    </a:p>
                  </a:txBody>
                  <a:tcPr/>
                </a:tc>
                <a:tc vMerge="1">
                  <a:txBody>
                    <a:bodyPr/>
                    <a:lstStyle/>
                    <a:p>
                      <a:endParaRPr lang="nb-NO"/>
                    </a:p>
                  </a:txBody>
                  <a:tcPr/>
                </a:tc>
                <a:tc vMerge="1">
                  <a:txBody>
                    <a:bodyPr/>
                    <a:lstStyle/>
                    <a:p>
                      <a:pPr marL="68580" algn="ctr">
                        <a:lnSpc>
                          <a:spcPts val="1400"/>
                        </a:lnSpc>
                        <a:spcAft>
                          <a:spcPts val="0"/>
                        </a:spcAft>
                      </a:pP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tc>
                  <a:txBody>
                    <a:bodyPr/>
                    <a:lstStyle/>
                    <a:p>
                      <a:pPr marL="68580" algn="ctr">
                        <a:lnSpc>
                          <a:spcPts val="1400"/>
                        </a:lnSpc>
                        <a:spcAft>
                          <a:spcPts val="0"/>
                        </a:spcAft>
                      </a:pPr>
                      <a:r>
                        <a:rPr lang="nb-NO" sz="1200" kern="1200" dirty="0">
                          <a:solidFill>
                            <a:schemeClr val="bg1"/>
                          </a:solidFill>
                          <a:effectLst/>
                        </a:rPr>
                        <a:t>Basis</a:t>
                      </a:r>
                      <a:endParaRPr lang="nb-NO" sz="1000" dirty="0">
                        <a:solidFill>
                          <a:schemeClr val="bg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tc>
                  <a:txBody>
                    <a:bodyPr/>
                    <a:lstStyle/>
                    <a:p>
                      <a:pPr marL="68580" algn="ctr">
                        <a:lnSpc>
                          <a:spcPts val="1400"/>
                        </a:lnSpc>
                        <a:spcAft>
                          <a:spcPts val="0"/>
                        </a:spcAft>
                      </a:pPr>
                      <a:r>
                        <a:rPr lang="nb-NO" sz="1200" kern="1200" dirty="0">
                          <a:solidFill>
                            <a:schemeClr val="bg1"/>
                          </a:solidFill>
                          <a:effectLst/>
                        </a:rPr>
                        <a:t>Mer pessimistisk</a:t>
                      </a:r>
                      <a:endParaRPr lang="nb-NO" sz="1000" dirty="0">
                        <a:solidFill>
                          <a:schemeClr val="bg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tc>
                  <a:txBody>
                    <a:bodyPr/>
                    <a:lstStyle/>
                    <a:p>
                      <a:pPr marL="68580" algn="ctr">
                        <a:lnSpc>
                          <a:spcPts val="1400"/>
                        </a:lnSpc>
                        <a:spcAft>
                          <a:spcPts val="0"/>
                        </a:spcAft>
                      </a:pPr>
                      <a:r>
                        <a:rPr lang="nb-NO" sz="1200" kern="1200" dirty="0">
                          <a:solidFill>
                            <a:schemeClr val="bg1"/>
                          </a:solidFill>
                          <a:effectLst/>
                        </a:rPr>
                        <a:t>Mer optimistisk</a:t>
                      </a:r>
                      <a:endParaRPr lang="nb-NO" sz="1000" dirty="0">
                        <a:solidFill>
                          <a:schemeClr val="bg1"/>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solidFill>
                      <a:schemeClr val="tx2"/>
                    </a:solidFill>
                  </a:tcPr>
                </a:tc>
                <a:extLst>
                  <a:ext uri="{0D108BD9-81ED-4DB2-BD59-A6C34878D82A}">
                    <a16:rowId xmlns:a16="http://schemas.microsoft.com/office/drawing/2014/main" val="3536515880"/>
                  </a:ext>
                </a:extLst>
              </a:tr>
              <a:tr h="179705">
                <a:tc>
                  <a:txBody>
                    <a:bodyPr/>
                    <a:lstStyle/>
                    <a:p>
                      <a:pPr marL="68580" algn="ctr">
                        <a:lnSpc>
                          <a:spcPts val="1400"/>
                        </a:lnSpc>
                        <a:spcAft>
                          <a:spcPts val="0"/>
                        </a:spcAft>
                      </a:pPr>
                      <a:r>
                        <a:rPr lang="nb-NO" sz="1200" kern="1200">
                          <a:effectLst/>
                        </a:rPr>
                        <a:t>Tiltak 1</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a:effectLst/>
                        </a:rPr>
                        <a:t>1,3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a:effectLst/>
                        </a:rPr>
                        <a:t>7,0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a:effectLst/>
                        </a:rPr>
                        <a:t>574</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874</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-800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3594078051"/>
                  </a:ext>
                </a:extLst>
              </a:tr>
              <a:tr h="179705">
                <a:tc>
                  <a:txBody>
                    <a:bodyPr/>
                    <a:lstStyle/>
                    <a:p>
                      <a:pPr marL="68580" algn="ctr">
                        <a:lnSpc>
                          <a:spcPts val="1400"/>
                        </a:lnSpc>
                        <a:spcAft>
                          <a:spcPts val="0"/>
                        </a:spcAft>
                      </a:pPr>
                      <a:r>
                        <a:rPr lang="nb-NO" sz="1200" kern="1200">
                          <a:effectLst/>
                        </a:rPr>
                        <a:t>Tiltak 2</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a:effectLst/>
                        </a:rPr>
                        <a:t>2,0 millioner </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a:effectLst/>
                        </a:rPr>
                        <a:t>11,0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a:effectLst/>
                        </a:rPr>
                        <a:t>1 035</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1 556</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-590</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831631574"/>
                  </a:ext>
                </a:extLst>
              </a:tr>
              <a:tr h="179705">
                <a:tc>
                  <a:txBody>
                    <a:bodyPr/>
                    <a:lstStyle/>
                    <a:p>
                      <a:pPr marL="68580" algn="ctr">
                        <a:lnSpc>
                          <a:spcPts val="1400"/>
                        </a:lnSpc>
                        <a:spcAft>
                          <a:spcPts val="0"/>
                        </a:spcAft>
                      </a:pPr>
                      <a:r>
                        <a:rPr lang="nb-NO" sz="1200" kern="1200">
                          <a:effectLst/>
                        </a:rPr>
                        <a:t>Tiltak 3</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a:effectLst/>
                        </a:rPr>
                        <a:t>2,3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a:effectLst/>
                        </a:rPr>
                        <a:t>12,1 millioner</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a:effectLst/>
                        </a:rPr>
                        <a:t>1 104</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1 837</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-553</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960319987"/>
                  </a:ext>
                </a:extLst>
              </a:tr>
              <a:tr h="179705">
                <a:tc>
                  <a:txBody>
                    <a:bodyPr/>
                    <a:lstStyle/>
                    <a:p>
                      <a:pPr marL="68580" algn="ctr">
                        <a:lnSpc>
                          <a:spcPts val="1400"/>
                        </a:lnSpc>
                        <a:spcAft>
                          <a:spcPts val="0"/>
                        </a:spcAft>
                      </a:pPr>
                      <a:r>
                        <a:rPr lang="nb-NO" sz="1200" kern="1200">
                          <a:effectLst/>
                        </a:rPr>
                        <a:t>Tiltak 4</a:t>
                      </a:r>
                      <a:endParaRPr lang="nb-NO" sz="100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dirty="0">
                          <a:effectLst/>
                        </a:rPr>
                        <a:t>2,1 millioner</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000" kern="1200" dirty="0">
                          <a:effectLst/>
                        </a:rPr>
                        <a:t>10,1 millioner</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717</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1494</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tc>
                  <a:txBody>
                    <a:bodyPr/>
                    <a:lstStyle/>
                    <a:p>
                      <a:pPr marL="68580" algn="ctr">
                        <a:lnSpc>
                          <a:spcPts val="1400"/>
                        </a:lnSpc>
                        <a:spcAft>
                          <a:spcPts val="0"/>
                        </a:spcAft>
                      </a:pPr>
                      <a:r>
                        <a:rPr lang="nb-NO" sz="1200" kern="1200" dirty="0">
                          <a:effectLst/>
                        </a:rPr>
                        <a:t>-936</a:t>
                      </a:r>
                      <a:endParaRPr lang="nb-NO" sz="1000" dirty="0">
                        <a:effectLst/>
                        <a:latin typeface="Trebuchet MS" panose="020B0603020202020204" pitchFamily="34" charset="0"/>
                        <a:ea typeface="Trebuchet MS" panose="020B060302020202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2691079050"/>
                  </a:ext>
                </a:extLst>
              </a:tr>
            </a:tbl>
          </a:graphicData>
        </a:graphic>
      </p:graphicFrame>
    </p:spTree>
    <p:extLst>
      <p:ext uri="{BB962C8B-B14F-4D97-AF65-F5344CB8AC3E}">
        <p14:creationId xmlns:p14="http://schemas.microsoft.com/office/powerpoint/2010/main" val="2051437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Takk!</a:t>
            </a:r>
            <a:endParaRPr lang="nb-NO" dirty="0"/>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2140" y="2366683"/>
            <a:ext cx="4611420" cy="2030306"/>
          </a:xfr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11" y="1964453"/>
            <a:ext cx="3234978" cy="2148227"/>
          </a:xfrm>
          <a:prstGeom prst="rect">
            <a:avLst/>
          </a:prstGeom>
        </p:spPr>
      </p:pic>
      <p:sp>
        <p:nvSpPr>
          <p:cNvPr id="8" name="TekstSylinder 7"/>
          <p:cNvSpPr txBox="1"/>
          <p:nvPr/>
        </p:nvSpPr>
        <p:spPr>
          <a:xfrm>
            <a:off x="2093900" y="4112680"/>
            <a:ext cx="858953" cy="215444"/>
          </a:xfrm>
          <a:prstGeom prst="rect">
            <a:avLst/>
          </a:prstGeom>
          <a:noFill/>
        </p:spPr>
        <p:txBody>
          <a:bodyPr wrap="square" rtlCol="0">
            <a:spAutoFit/>
          </a:bodyPr>
          <a:lstStyle/>
          <a:p>
            <a:r>
              <a:rPr lang="nb-NO" sz="800" dirty="0" smtClean="0"/>
              <a:t>Foto</a:t>
            </a:r>
            <a:r>
              <a:rPr lang="nb-NO" sz="800" dirty="0"/>
              <a:t>: </a:t>
            </a:r>
            <a:r>
              <a:rPr lang="nb-NO" sz="800" dirty="0" err="1" smtClean="0"/>
              <a:t>iStock</a:t>
            </a:r>
            <a:r>
              <a:rPr lang="nb-NO" sz="800" dirty="0" smtClean="0"/>
              <a:t> </a:t>
            </a:r>
            <a:endParaRPr lang="nb-NO" sz="800" dirty="0"/>
          </a:p>
        </p:txBody>
      </p:sp>
      <p:sp>
        <p:nvSpPr>
          <p:cNvPr id="9" name="TekstSylinder 8"/>
          <p:cNvSpPr txBox="1"/>
          <p:nvPr/>
        </p:nvSpPr>
        <p:spPr>
          <a:xfrm>
            <a:off x="7464557" y="4112680"/>
            <a:ext cx="858953" cy="215444"/>
          </a:xfrm>
          <a:prstGeom prst="rect">
            <a:avLst/>
          </a:prstGeom>
          <a:noFill/>
        </p:spPr>
        <p:txBody>
          <a:bodyPr wrap="square" rtlCol="0">
            <a:spAutoFit/>
          </a:bodyPr>
          <a:lstStyle/>
          <a:p>
            <a:r>
              <a:rPr lang="nb-NO" sz="800" dirty="0" smtClean="0"/>
              <a:t>Foto</a:t>
            </a:r>
            <a:r>
              <a:rPr lang="nb-NO" sz="800" dirty="0"/>
              <a:t>: </a:t>
            </a:r>
            <a:r>
              <a:rPr lang="nb-NO" sz="800" dirty="0" smtClean="0"/>
              <a:t>Tesla</a:t>
            </a:r>
            <a:endParaRPr lang="nb-NO" sz="800" dirty="0"/>
          </a:p>
        </p:txBody>
      </p:sp>
    </p:spTree>
    <p:extLst>
      <p:ext uri="{BB962C8B-B14F-4D97-AF65-F5344CB8AC3E}">
        <p14:creationId xmlns:p14="http://schemas.microsoft.com/office/powerpoint/2010/main" val="184717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40" y="1313970"/>
            <a:ext cx="3855375" cy="3678793"/>
          </a:xfrm>
          <a:prstGeom prst="rect">
            <a:avLst/>
          </a:prstGeom>
        </p:spPr>
      </p:pic>
      <p:sp>
        <p:nvSpPr>
          <p:cNvPr id="2" name="Tittel 1"/>
          <p:cNvSpPr>
            <a:spLocks noGrp="1"/>
          </p:cNvSpPr>
          <p:nvPr>
            <p:ph type="title"/>
          </p:nvPr>
        </p:nvSpPr>
        <p:spPr/>
        <p:txBody>
          <a:bodyPr>
            <a:noAutofit/>
          </a:bodyPr>
          <a:lstStyle/>
          <a:p>
            <a:r>
              <a:rPr lang="nb-NO" sz="2800" dirty="0" smtClean="0"/>
              <a:t>Norges utslipp av klimagasser</a:t>
            </a:r>
            <a:endParaRPr lang="nb-NO" sz="2800" dirty="0"/>
          </a:p>
        </p:txBody>
      </p:sp>
      <p:sp>
        <p:nvSpPr>
          <p:cNvPr id="10" name="Plassholder for innhold 2"/>
          <p:cNvSpPr>
            <a:spLocks noGrp="1"/>
          </p:cNvSpPr>
          <p:nvPr>
            <p:ph idx="1"/>
          </p:nvPr>
        </p:nvSpPr>
        <p:spPr>
          <a:xfrm>
            <a:off x="4919663" y="1612330"/>
            <a:ext cx="3665311" cy="2840400"/>
          </a:xfrm>
        </p:spPr>
        <p:txBody>
          <a:bodyPr>
            <a:normAutofit/>
          </a:bodyPr>
          <a:lstStyle/>
          <a:p>
            <a:r>
              <a:rPr lang="nb-NO" sz="1800" dirty="0" smtClean="0"/>
              <a:t>Norge har utslipp på rundt 54 millioner tonn CO</a:t>
            </a:r>
            <a:r>
              <a:rPr lang="nb-NO" sz="1800" baseline="-25000" dirty="0" smtClean="0"/>
              <a:t>2</a:t>
            </a:r>
            <a:r>
              <a:rPr lang="nb-NO" sz="1800" dirty="0" smtClean="0"/>
              <a:t>-ekvivalenter per år</a:t>
            </a:r>
          </a:p>
          <a:p>
            <a:endParaRPr lang="nb-NO" sz="1800" dirty="0" smtClean="0"/>
          </a:p>
          <a:p>
            <a:r>
              <a:rPr lang="nb-NO" sz="1800" dirty="0" smtClean="0"/>
              <a:t>Transport er den største utslippskilden</a:t>
            </a:r>
          </a:p>
          <a:p>
            <a:endParaRPr lang="nb-NO" sz="1800" dirty="0" smtClean="0"/>
          </a:p>
          <a:p>
            <a:endParaRPr lang="nb-NO" sz="1800" dirty="0"/>
          </a:p>
        </p:txBody>
      </p:sp>
    </p:spTree>
    <p:extLst>
      <p:ext uri="{BB962C8B-B14F-4D97-AF65-F5344CB8AC3E}">
        <p14:creationId xmlns:p14="http://schemas.microsoft.com/office/powerpoint/2010/main" val="248587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4133" y="544298"/>
            <a:ext cx="8127007" cy="492443"/>
          </a:xfrm>
        </p:spPr>
        <p:txBody>
          <a:bodyPr/>
          <a:lstStyle/>
          <a:p>
            <a:r>
              <a:rPr lang="nb-NO" sz="2800" dirty="0" smtClean="0"/>
              <a:t>Utslippene har økt med 30 % siden 1990</a:t>
            </a:r>
            <a:endParaRPr lang="nb-NO" sz="2800" dirty="0"/>
          </a:p>
        </p:txBody>
      </p:sp>
      <p:pic>
        <p:nvPicPr>
          <p:cNvPr id="7" name="Bilde 6"/>
          <p:cNvPicPr>
            <a:picLocks noChangeAspect="1"/>
          </p:cNvPicPr>
          <p:nvPr/>
        </p:nvPicPr>
        <p:blipFill rotWithShape="1">
          <a:blip r:embed="rId3"/>
          <a:srcRect l="51814" b="3421"/>
          <a:stretch/>
        </p:blipFill>
        <p:spPr>
          <a:xfrm>
            <a:off x="1821812" y="1287814"/>
            <a:ext cx="4912142" cy="3496837"/>
          </a:xfrm>
          <a:prstGeom prst="rect">
            <a:avLst/>
          </a:prstGeom>
        </p:spPr>
      </p:pic>
    </p:spTree>
    <p:extLst>
      <p:ext uri="{BB962C8B-B14F-4D97-AF65-F5344CB8AC3E}">
        <p14:creationId xmlns:p14="http://schemas.microsoft.com/office/powerpoint/2010/main" val="2085614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4133" y="544298"/>
            <a:ext cx="8127007" cy="492443"/>
          </a:xfrm>
        </p:spPr>
        <p:txBody>
          <a:bodyPr/>
          <a:lstStyle/>
          <a:p>
            <a:r>
              <a:rPr lang="nb-NO" sz="2800" dirty="0"/>
              <a:t>T</a:t>
            </a:r>
            <a:r>
              <a:rPr lang="nb-NO" sz="2800" dirty="0" smtClean="0"/>
              <a:t>ransportsektoren står for 1/3 av norske utslipp </a:t>
            </a:r>
            <a:endParaRPr lang="nb-NO" sz="2800" dirty="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792" y="1422401"/>
            <a:ext cx="4191758" cy="3106290"/>
          </a:xfrm>
          <a:prstGeom prst="rect">
            <a:avLst/>
          </a:prstGeom>
        </p:spPr>
      </p:pic>
    </p:spTree>
    <p:extLst>
      <p:ext uri="{BB962C8B-B14F-4D97-AF65-F5344CB8AC3E}">
        <p14:creationId xmlns:p14="http://schemas.microsoft.com/office/powerpoint/2010/main" val="4221591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smtClean="0"/>
              <a:t>Rask </a:t>
            </a:r>
            <a:r>
              <a:rPr lang="nb-NO" dirty="0"/>
              <a:t>utvikling av </a:t>
            </a:r>
            <a:r>
              <a:rPr lang="nb-NO" dirty="0" smtClean="0"/>
              <a:t>elbilen</a:t>
            </a:r>
            <a:endParaRPr lang="nb-NO" dirty="0"/>
          </a:p>
        </p:txBody>
      </p:sp>
      <p:cxnSp>
        <p:nvCxnSpPr>
          <p:cNvPr id="7" name="Rett pilkobling 6"/>
          <p:cNvCxnSpPr/>
          <p:nvPr/>
        </p:nvCxnSpPr>
        <p:spPr>
          <a:xfrm>
            <a:off x="1240971" y="1688297"/>
            <a:ext cx="211908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Rett pilkobling 7"/>
          <p:cNvCxnSpPr/>
          <p:nvPr/>
        </p:nvCxnSpPr>
        <p:spPr>
          <a:xfrm>
            <a:off x="5188857" y="1688297"/>
            <a:ext cx="211908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kstSylinder 8"/>
          <p:cNvSpPr txBox="1"/>
          <p:nvPr/>
        </p:nvSpPr>
        <p:spPr>
          <a:xfrm>
            <a:off x="7491392" y="4364532"/>
            <a:ext cx="1313543" cy="215444"/>
          </a:xfrm>
          <a:prstGeom prst="rect">
            <a:avLst/>
          </a:prstGeom>
          <a:noFill/>
        </p:spPr>
        <p:txBody>
          <a:bodyPr wrap="square" rtlCol="0">
            <a:spAutoFit/>
          </a:bodyPr>
          <a:lstStyle/>
          <a:p>
            <a:r>
              <a:rPr lang="nb-NO" sz="800" dirty="0" smtClean="0"/>
              <a:t>Foto</a:t>
            </a:r>
            <a:r>
              <a:rPr lang="nb-NO" sz="800" dirty="0"/>
              <a:t>: </a:t>
            </a:r>
            <a:r>
              <a:rPr lang="nb-NO" sz="800" dirty="0" smtClean="0"/>
              <a:t>Miljødirektoratet </a:t>
            </a:r>
            <a:endParaRPr lang="nb-NO" sz="800" dirty="0"/>
          </a:p>
        </p:txBody>
      </p:sp>
      <p:pic>
        <p:nvPicPr>
          <p:cNvPr id="10" name="Bilde 9"/>
          <p:cNvPicPr>
            <a:picLocks/>
          </p:cNvPicPr>
          <p:nvPr/>
        </p:nvPicPr>
        <p:blipFill rotWithShape="1">
          <a:blip r:embed="rId3">
            <a:extLst>
              <a:ext uri="{28A0092B-C50C-407E-A947-70E740481C1C}">
                <a14:useLocalDpi xmlns:a14="http://schemas.microsoft.com/office/drawing/2010/main" val="0"/>
              </a:ext>
            </a:extLst>
          </a:blip>
          <a:srcRect l="14830" t="144" r="19362" b="3581"/>
          <a:stretch/>
        </p:blipFill>
        <p:spPr>
          <a:xfrm>
            <a:off x="430306" y="2420472"/>
            <a:ext cx="1991866" cy="1944058"/>
          </a:xfrm>
          <a:prstGeom prst="rect">
            <a:avLst/>
          </a:prstGeom>
        </p:spPr>
      </p:pic>
      <p:sp>
        <p:nvSpPr>
          <p:cNvPr id="12" name="TekstSylinder 11"/>
          <p:cNvSpPr txBox="1"/>
          <p:nvPr/>
        </p:nvSpPr>
        <p:spPr>
          <a:xfrm>
            <a:off x="430306" y="1498387"/>
            <a:ext cx="810665" cy="400110"/>
          </a:xfrm>
          <a:prstGeom prst="rect">
            <a:avLst/>
          </a:prstGeom>
          <a:noFill/>
        </p:spPr>
        <p:txBody>
          <a:bodyPr wrap="square" rtlCol="0">
            <a:spAutoFit/>
          </a:bodyPr>
          <a:lstStyle/>
          <a:p>
            <a:r>
              <a:rPr lang="nb-NO" sz="2000" dirty="0" smtClean="0"/>
              <a:t>2005</a:t>
            </a:r>
            <a:endParaRPr lang="nb-NO" sz="2000" dirty="0"/>
          </a:p>
        </p:txBody>
      </p:sp>
      <p:sp>
        <p:nvSpPr>
          <p:cNvPr id="14" name="TekstSylinder 13"/>
          <p:cNvSpPr txBox="1"/>
          <p:nvPr/>
        </p:nvSpPr>
        <p:spPr>
          <a:xfrm>
            <a:off x="3940628" y="1498387"/>
            <a:ext cx="810665" cy="400110"/>
          </a:xfrm>
          <a:prstGeom prst="rect">
            <a:avLst/>
          </a:prstGeom>
          <a:noFill/>
        </p:spPr>
        <p:txBody>
          <a:bodyPr wrap="square" rtlCol="0">
            <a:spAutoFit/>
          </a:bodyPr>
          <a:lstStyle/>
          <a:p>
            <a:r>
              <a:rPr lang="nb-NO" sz="2000" dirty="0" smtClean="0"/>
              <a:t>2011</a:t>
            </a:r>
            <a:endParaRPr lang="nb-NO" sz="2000" dirty="0"/>
          </a:p>
        </p:txBody>
      </p:sp>
      <p:pic>
        <p:nvPicPr>
          <p:cNvPr id="15" name="Bilde 14"/>
          <p:cNvPicPr>
            <a:picLocks noChangeAspect="1"/>
          </p:cNvPicPr>
          <p:nvPr/>
        </p:nvPicPr>
        <p:blipFill rotWithShape="1">
          <a:blip r:embed="rId4">
            <a:extLst>
              <a:ext uri="{28A0092B-C50C-407E-A947-70E740481C1C}">
                <a14:useLocalDpi xmlns:a14="http://schemas.microsoft.com/office/drawing/2010/main" val="0"/>
              </a:ext>
            </a:extLst>
          </a:blip>
          <a:srcRect l="7779" t="10566" r="8747" b="1005"/>
          <a:stretch/>
        </p:blipFill>
        <p:spPr>
          <a:xfrm>
            <a:off x="2458892" y="2420472"/>
            <a:ext cx="2752649" cy="1944060"/>
          </a:xfrm>
          <a:prstGeom prst="rect">
            <a:avLst/>
          </a:prstGeom>
        </p:spPr>
      </p:pic>
      <p:pic>
        <p:nvPicPr>
          <p:cNvPr id="19" name="Bilde 18"/>
          <p:cNvPicPr>
            <a:picLocks/>
          </p:cNvPicPr>
          <p:nvPr/>
        </p:nvPicPr>
        <p:blipFill rotWithShape="1">
          <a:blip r:embed="rId5">
            <a:extLst>
              <a:ext uri="{28A0092B-C50C-407E-A947-70E740481C1C}">
                <a14:useLocalDpi xmlns:a14="http://schemas.microsoft.com/office/drawing/2010/main" val="0"/>
              </a:ext>
            </a:extLst>
          </a:blip>
          <a:srcRect l="7587" t="14154" b="18613"/>
          <a:stretch/>
        </p:blipFill>
        <p:spPr>
          <a:xfrm>
            <a:off x="5242056" y="2420472"/>
            <a:ext cx="3562879" cy="1944058"/>
          </a:xfrm>
          <a:prstGeom prst="rect">
            <a:avLst/>
          </a:prstGeom>
        </p:spPr>
      </p:pic>
      <p:sp>
        <p:nvSpPr>
          <p:cNvPr id="20" name="TekstSylinder 19"/>
          <p:cNvSpPr txBox="1"/>
          <p:nvPr/>
        </p:nvSpPr>
        <p:spPr>
          <a:xfrm>
            <a:off x="7725015" y="1503881"/>
            <a:ext cx="810665" cy="400110"/>
          </a:xfrm>
          <a:prstGeom prst="rect">
            <a:avLst/>
          </a:prstGeom>
          <a:noFill/>
        </p:spPr>
        <p:txBody>
          <a:bodyPr wrap="square" rtlCol="0">
            <a:spAutoFit/>
          </a:bodyPr>
          <a:lstStyle/>
          <a:p>
            <a:r>
              <a:rPr lang="nb-NO" sz="2000" dirty="0" smtClean="0"/>
              <a:t>2015</a:t>
            </a:r>
            <a:endParaRPr lang="nb-NO" sz="2000" dirty="0"/>
          </a:p>
        </p:txBody>
      </p:sp>
      <p:sp>
        <p:nvSpPr>
          <p:cNvPr id="21" name="TekstSylinder 20"/>
          <p:cNvSpPr txBox="1"/>
          <p:nvPr/>
        </p:nvSpPr>
        <p:spPr>
          <a:xfrm>
            <a:off x="3940628" y="4364530"/>
            <a:ext cx="1249558" cy="215444"/>
          </a:xfrm>
          <a:prstGeom prst="rect">
            <a:avLst/>
          </a:prstGeom>
          <a:noFill/>
        </p:spPr>
        <p:txBody>
          <a:bodyPr wrap="square" rtlCol="0">
            <a:spAutoFit/>
          </a:bodyPr>
          <a:lstStyle/>
          <a:p>
            <a:r>
              <a:rPr lang="nb-NO" sz="800" dirty="0" smtClean="0"/>
              <a:t>Foto</a:t>
            </a:r>
            <a:r>
              <a:rPr lang="nb-NO" sz="800" dirty="0"/>
              <a:t>: </a:t>
            </a:r>
            <a:r>
              <a:rPr lang="nb-NO" sz="800" dirty="0" smtClean="0"/>
              <a:t>Miljødirektoratet </a:t>
            </a:r>
            <a:endParaRPr lang="nb-NO" sz="800" dirty="0"/>
          </a:p>
        </p:txBody>
      </p:sp>
      <p:sp>
        <p:nvSpPr>
          <p:cNvPr id="22" name="TekstSylinder 21"/>
          <p:cNvSpPr txBox="1"/>
          <p:nvPr/>
        </p:nvSpPr>
        <p:spPr>
          <a:xfrm>
            <a:off x="1563219" y="4364529"/>
            <a:ext cx="858953" cy="215444"/>
          </a:xfrm>
          <a:prstGeom prst="rect">
            <a:avLst/>
          </a:prstGeom>
          <a:noFill/>
        </p:spPr>
        <p:txBody>
          <a:bodyPr wrap="square" rtlCol="0">
            <a:spAutoFit/>
          </a:bodyPr>
          <a:lstStyle/>
          <a:p>
            <a:r>
              <a:rPr lang="nb-NO" sz="800" dirty="0" smtClean="0"/>
              <a:t>Foto</a:t>
            </a:r>
            <a:r>
              <a:rPr lang="nb-NO" sz="800" dirty="0"/>
              <a:t>: </a:t>
            </a:r>
            <a:r>
              <a:rPr lang="nb-NO" sz="800" dirty="0" smtClean="0"/>
              <a:t>Scanpix </a:t>
            </a:r>
            <a:endParaRPr lang="nb-NO" sz="800" dirty="0"/>
          </a:p>
        </p:txBody>
      </p:sp>
    </p:spTree>
    <p:extLst>
      <p:ext uri="{BB962C8B-B14F-4D97-AF65-F5344CB8AC3E}">
        <p14:creationId xmlns:p14="http://schemas.microsoft.com/office/powerpoint/2010/main" val="326766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Tiltakene - innfasing </a:t>
            </a:r>
            <a:r>
              <a:rPr lang="nb-NO" dirty="0" smtClean="0"/>
              <a:t>via </a:t>
            </a:r>
            <a:r>
              <a:rPr lang="nb-NO" dirty="0" smtClean="0"/>
              <a:t>nybilsalg</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63249247"/>
              </p:ext>
            </p:extLst>
          </p:nvPr>
        </p:nvGraphicFramePr>
        <p:xfrm>
          <a:off x="714375" y="1508125"/>
          <a:ext cx="7742238" cy="297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3201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Tiltakene - innfasing via nybilsalg</a:t>
            </a:r>
            <a:endParaRPr lang="nb-NO" dirty="0"/>
          </a:p>
        </p:txBody>
      </p:sp>
      <p:graphicFrame>
        <p:nvGraphicFramePr>
          <p:cNvPr id="4" name="Plassholder for innhold 3"/>
          <p:cNvGraphicFramePr>
            <a:graphicFrameLocks noGrp="1"/>
          </p:cNvGraphicFramePr>
          <p:nvPr>
            <p:ph idx="1"/>
            <p:extLst/>
          </p:nvPr>
        </p:nvGraphicFramePr>
        <p:xfrm>
          <a:off x="714375" y="1508125"/>
          <a:ext cx="7742238" cy="2973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1332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Hva </a:t>
            </a:r>
            <a:r>
              <a:rPr lang="nb-NO" dirty="0"/>
              <a:t>slags</a:t>
            </a:r>
            <a:r>
              <a:rPr lang="nb-NO"/>
              <a:t> </a:t>
            </a:r>
            <a:r>
              <a:rPr lang="nb-NO" dirty="0"/>
              <a:t>kostnader</a:t>
            </a:r>
            <a:r>
              <a:rPr lang="nb-NO"/>
              <a:t> har vi beregnet?</a:t>
            </a:r>
            <a:endParaRPr lang="nb-NO" dirty="0"/>
          </a:p>
        </p:txBody>
      </p:sp>
      <mc:AlternateContent xmlns:mc="http://schemas.openxmlformats.org/markup-compatibility/2006">
        <mc:Choice xmlns:a14="http://schemas.microsoft.com/office/drawing/2010/main" Requires="a14">
          <p:sp>
            <p:nvSpPr>
              <p:cNvPr id="3" name="Plassholder for innhold 2"/>
              <p:cNvSpPr>
                <a:spLocks noGrp="1"/>
              </p:cNvSpPr>
              <p:nvPr>
                <p:ph idx="1"/>
              </p:nvPr>
            </p:nvSpPr>
            <p:spPr/>
            <p:txBody>
              <a:bodyPr>
                <a:normAutofit/>
              </a:bodyPr>
              <a:lstStyle/>
              <a:p>
                <a:r>
                  <a:rPr lang="nb-NO" dirty="0" smtClean="0"/>
                  <a:t>Samfunnsøkonomisk </a:t>
                </a:r>
                <a:r>
                  <a:rPr lang="nb-NO" dirty="0" smtClean="0"/>
                  <a:t>kostnader og besparelser</a:t>
                </a:r>
                <a:r>
                  <a:rPr lang="nb-NO" dirty="0" smtClean="0"/>
                  <a:t> </a:t>
                </a:r>
                <a:r>
                  <a:rPr lang="nb-NO" dirty="0"/>
                  <a:t>for økt innfasing av </a:t>
                </a:r>
                <a:r>
                  <a:rPr lang="nb-NO" dirty="0" smtClean="0"/>
                  <a:t>elbiler over perioden 2016-2047</a:t>
                </a:r>
              </a:p>
              <a:p>
                <a:endParaRPr lang="nb-NO" dirty="0"/>
              </a:p>
              <a:p>
                <a14:m>
                  <m:oMath xmlns:m="http://schemas.openxmlformats.org/officeDocument/2006/math">
                    <m:f>
                      <m:fPr>
                        <m:ctrlPr>
                          <a:rPr lang="nb-NO" b="1" i="1" smtClean="0">
                            <a:latin typeface="Cambria Math" panose="02040503050406030204" pitchFamily="18" charset="0"/>
                          </a:rPr>
                        </m:ctrlPr>
                      </m:fPr>
                      <m:num>
                        <m:r>
                          <a:rPr lang="nb-NO" b="1" i="1" smtClean="0">
                            <a:latin typeface="Cambria Math" panose="02040503050406030204" pitchFamily="18" charset="0"/>
                          </a:rPr>
                          <m:t>𝑲𝒐𝒔𝒕𝒏𝒂𝒅𝒆𝒓</m:t>
                        </m:r>
                        <m:r>
                          <a:rPr lang="nb-NO" b="1" i="1" smtClean="0">
                            <a:latin typeface="Cambria Math" panose="02040503050406030204" pitchFamily="18" charset="0"/>
                          </a:rPr>
                          <m:t> (</m:t>
                        </m:r>
                        <m:r>
                          <a:rPr lang="nb-NO" b="1" i="1" smtClean="0">
                            <a:latin typeface="Cambria Math" panose="02040503050406030204" pitchFamily="18" charset="0"/>
                          </a:rPr>
                          <m:t>𝒌𝒓𝒐𝒏𝒆𝒓</m:t>
                        </m:r>
                        <m:r>
                          <a:rPr lang="nb-NO" b="1" i="1" smtClean="0">
                            <a:latin typeface="Cambria Math" panose="02040503050406030204" pitchFamily="18" charset="0"/>
                          </a:rPr>
                          <m:t>) −</m:t>
                        </m:r>
                        <m:r>
                          <a:rPr lang="nb-NO" b="1" i="1" smtClean="0">
                            <a:latin typeface="Cambria Math" panose="02040503050406030204" pitchFamily="18" charset="0"/>
                          </a:rPr>
                          <m:t>𝒃𝒆𝒔𝒑𝒂𝒓𝒆𝒍𝒔𝒆𝒓</m:t>
                        </m:r>
                        <m:r>
                          <a:rPr lang="nb-NO" b="1" i="1" smtClean="0">
                            <a:latin typeface="Cambria Math" panose="02040503050406030204" pitchFamily="18" charset="0"/>
                          </a:rPr>
                          <m:t> (</m:t>
                        </m:r>
                        <m:r>
                          <a:rPr lang="nb-NO" b="1" i="1" smtClean="0">
                            <a:latin typeface="Cambria Math" panose="02040503050406030204" pitchFamily="18" charset="0"/>
                          </a:rPr>
                          <m:t>𝒌𝒓𝒐𝒏𝒆𝒓</m:t>
                        </m:r>
                        <m:r>
                          <a:rPr lang="nb-NO" b="1" i="1" smtClean="0">
                            <a:latin typeface="Cambria Math" panose="02040503050406030204" pitchFamily="18" charset="0"/>
                          </a:rPr>
                          <m:t>)</m:t>
                        </m:r>
                      </m:num>
                      <m:den>
                        <m:r>
                          <a:rPr lang="nb-NO" b="1" i="1" smtClean="0">
                            <a:latin typeface="Cambria Math" panose="02040503050406030204" pitchFamily="18" charset="0"/>
                          </a:rPr>
                          <m:t>𝑨𝒏𝒕𝒂𝒍𝒍</m:t>
                        </m:r>
                        <m:r>
                          <a:rPr lang="nb-NO" b="1" i="1" smtClean="0">
                            <a:latin typeface="Cambria Math" panose="02040503050406030204" pitchFamily="18" charset="0"/>
                          </a:rPr>
                          <m:t> </m:t>
                        </m:r>
                        <m:r>
                          <a:rPr lang="nb-NO" b="1" i="1" smtClean="0">
                            <a:latin typeface="Cambria Math" panose="02040503050406030204" pitchFamily="18" charset="0"/>
                          </a:rPr>
                          <m:t>𝒕𝒐𝒏𝒏</m:t>
                        </m:r>
                        <m:r>
                          <a:rPr lang="nb-NO" b="1" i="1" smtClean="0">
                            <a:latin typeface="Cambria Math" panose="02040503050406030204" pitchFamily="18" charset="0"/>
                          </a:rPr>
                          <m:t> </m:t>
                        </m:r>
                        <m:r>
                          <a:rPr lang="nb-NO" b="1" i="1" smtClean="0">
                            <a:latin typeface="Cambria Math" panose="02040503050406030204" pitchFamily="18" charset="0"/>
                          </a:rPr>
                          <m:t>𝑪𝑶</m:t>
                        </m:r>
                        <m:r>
                          <a:rPr lang="nb-NO" b="1" i="1" smtClean="0">
                            <a:latin typeface="Cambria Math" panose="02040503050406030204" pitchFamily="18" charset="0"/>
                          </a:rPr>
                          <m:t>𝟐</m:t>
                        </m:r>
                        <m:r>
                          <a:rPr lang="nb-NO" b="1" i="1" smtClean="0">
                            <a:latin typeface="Cambria Math" panose="02040503050406030204" pitchFamily="18" charset="0"/>
                          </a:rPr>
                          <m:t> </m:t>
                        </m:r>
                        <m:r>
                          <a:rPr lang="nb-NO" b="1" i="1" smtClean="0">
                            <a:latin typeface="Cambria Math" panose="02040503050406030204" pitchFamily="18" charset="0"/>
                          </a:rPr>
                          <m:t>𝒓𝒆𝒅𝒖𝒔𝒆𝒓𝒕</m:t>
                        </m:r>
                      </m:den>
                    </m:f>
                  </m:oMath>
                </a14:m>
                <a:r>
                  <a:rPr lang="nb-NO" b="1" dirty="0"/>
                  <a:t>= </a:t>
                </a:r>
                <a:r>
                  <a:rPr lang="nb-NO" sz="2000" i="1" dirty="0"/>
                  <a:t>Kroner per tonn </a:t>
                </a:r>
                <a:r>
                  <a:rPr lang="nb-NO" sz="2000" i="1" dirty="0" smtClean="0"/>
                  <a:t>CO2</a:t>
                </a:r>
              </a:p>
              <a:p>
                <a:endParaRPr lang="nb-NO" dirty="0" smtClean="0"/>
              </a:p>
              <a:p>
                <a:endParaRPr lang="nb-NO" dirty="0"/>
              </a:p>
              <a:p>
                <a:endParaRPr lang="nb-NO" dirty="0"/>
              </a:p>
              <a:p>
                <a:endParaRPr lang="nb-NO" dirty="0"/>
              </a:p>
            </p:txBody>
          </p:sp>
        </mc:Choice>
        <mc:Fallback>
          <p:sp>
            <p:nvSpPr>
              <p:cNvPr id="3" name="Plassholder for innhold 2"/>
              <p:cNvSpPr>
                <a:spLocks noGrp="1" noRot="1" noChangeAspect="1" noMove="1" noResize="1" noEditPoints="1" noAdjustHandles="1" noChangeArrowheads="1" noChangeShapeType="1" noTextEdit="1"/>
              </p:cNvSpPr>
              <p:nvPr>
                <p:ph idx="1"/>
              </p:nvPr>
            </p:nvSpPr>
            <p:spPr>
              <a:blipFill>
                <a:blip r:embed="rId3"/>
                <a:stretch>
                  <a:fillRect l="-2047" t="-3074"/>
                </a:stretch>
              </a:blipFill>
            </p:spPr>
            <p:txBody>
              <a:bodyPr/>
              <a:lstStyle/>
              <a:p>
                <a:r>
                  <a:rPr lang="nb-NO">
                    <a:noFill/>
                  </a:rPr>
                  <a:t> </a:t>
                </a:r>
              </a:p>
            </p:txBody>
          </p:sp>
        </mc:Fallback>
      </mc:AlternateContent>
    </p:spTree>
    <p:extLst>
      <p:ext uri="{BB962C8B-B14F-4D97-AF65-F5344CB8AC3E}">
        <p14:creationId xmlns:p14="http://schemas.microsoft.com/office/powerpoint/2010/main" val="42176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6"/>
          <p:cNvGraphicFramePr>
            <a:graphicFrameLocks/>
          </p:cNvGraphicFramePr>
          <p:nvPr>
            <p:extLst>
              <p:ext uri="{D42A27DB-BD31-4B8C-83A1-F6EECF244321}">
                <p14:modId xmlns:p14="http://schemas.microsoft.com/office/powerpoint/2010/main" val="3048589929"/>
              </p:ext>
            </p:extLst>
          </p:nvPr>
        </p:nvGraphicFramePr>
        <p:xfrm>
          <a:off x="715022" y="1508125"/>
          <a:ext cx="7742238"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tel 4"/>
          <p:cNvSpPr>
            <a:spLocks noGrp="1"/>
          </p:cNvSpPr>
          <p:nvPr>
            <p:ph type="title"/>
          </p:nvPr>
        </p:nvSpPr>
        <p:spPr/>
        <p:txBody>
          <a:bodyPr/>
          <a:lstStyle/>
          <a:p>
            <a:r>
              <a:rPr lang="nb-NO" dirty="0" smtClean="0"/>
              <a:t>Delt bilmarkedet i to</a:t>
            </a:r>
            <a:endParaRPr lang="nb-NO" dirty="0"/>
          </a:p>
        </p:txBody>
      </p:sp>
      <p:sp>
        <p:nvSpPr>
          <p:cNvPr id="2" name="TekstSylinder 1"/>
          <p:cNvSpPr txBox="1"/>
          <p:nvPr/>
        </p:nvSpPr>
        <p:spPr>
          <a:xfrm>
            <a:off x="6886930" y="1508125"/>
            <a:ext cx="1688712" cy="923330"/>
          </a:xfrm>
          <a:prstGeom prst="rect">
            <a:avLst/>
          </a:prstGeom>
          <a:noFill/>
        </p:spPr>
        <p:txBody>
          <a:bodyPr wrap="square" rtlCol="0">
            <a:spAutoFit/>
          </a:bodyPr>
          <a:lstStyle/>
          <a:p>
            <a:r>
              <a:rPr lang="nb-NO" dirty="0" smtClean="0"/>
              <a:t>e-Golf </a:t>
            </a:r>
          </a:p>
          <a:p>
            <a:r>
              <a:rPr lang="nb-NO" dirty="0"/>
              <a:t>  </a:t>
            </a:r>
            <a:r>
              <a:rPr lang="nb-NO" dirty="0" err="1" smtClean="0"/>
              <a:t>vs</a:t>
            </a:r>
            <a:endParaRPr lang="nb-NO" dirty="0" smtClean="0"/>
          </a:p>
          <a:p>
            <a:r>
              <a:rPr lang="nb-NO" dirty="0" smtClean="0"/>
              <a:t>Golf</a:t>
            </a:r>
            <a:endParaRPr lang="nb-NO" dirty="0"/>
          </a:p>
        </p:txBody>
      </p:sp>
    </p:spTree>
    <p:extLst>
      <p:ext uri="{BB962C8B-B14F-4D97-AF65-F5344CB8AC3E}">
        <p14:creationId xmlns:p14="http://schemas.microsoft.com/office/powerpoint/2010/main" val="153805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Lst>
  </p:timing>
</p:sld>
</file>

<file path=ppt/theme/theme1.xml><?xml version="1.0" encoding="utf-8"?>
<a:theme xmlns:a="http://schemas.openxmlformats.org/drawingml/2006/main" name="Office-tema">
  <a:themeElements>
    <a:clrScheme name="Miljødirektoratet">
      <a:dk1>
        <a:sysClr val="windowText" lastClr="000000"/>
      </a:dk1>
      <a:lt1>
        <a:sysClr val="window" lastClr="FFFFFF"/>
      </a:lt1>
      <a:dk2>
        <a:srgbClr val="006964"/>
      </a:dk2>
      <a:lt2>
        <a:srgbClr val="FF7D00"/>
      </a:lt2>
      <a:accent1>
        <a:srgbClr val="006964"/>
      </a:accent1>
      <a:accent2>
        <a:srgbClr val="FF7D00"/>
      </a:accent2>
      <a:accent3>
        <a:srgbClr val="746B93"/>
      </a:accent3>
      <a:accent4>
        <a:srgbClr val="8B9742"/>
      </a:accent4>
      <a:accent5>
        <a:srgbClr val="A57082"/>
      </a:accent5>
      <a:accent6>
        <a:srgbClr val="D4A504"/>
      </a:accent6>
      <a:hlink>
        <a:srgbClr val="2B6EAA"/>
      </a:hlink>
      <a:folHlink>
        <a:srgbClr val="2B6EAA"/>
      </a:folHlink>
    </a:clrScheme>
    <a:fontScheme name="Miljødirektoratet">
      <a:majorFont>
        <a:latin typeface="Palatino Linotype"/>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l_024" id="{15D44EB5-213C-4FE6-94B6-F2E51B5AB0A9}" vid="{C1625D3E-3D36-4B67-B8A9-47FD9ED63BA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049A6552B20994891F0309F9137DB84" ma:contentTypeVersion="0" ma:contentTypeDescription="Opprett et nytt dokument." ma:contentTypeScope="" ma:versionID="e95dc92d32017c3c26cf03edc5eb09f9">
  <xsd:schema xmlns:xsd="http://www.w3.org/2001/XMLSchema" xmlns:xs="http://www.w3.org/2001/XMLSchema" xmlns:p="http://schemas.microsoft.com/office/2006/metadata/properties" targetNamespace="http://schemas.microsoft.com/office/2006/metadata/properties" ma:root="true" ma:fieldsID="5eb6cd67344829d3a956a36ab89737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64DE53-8D5D-401D-B2FC-15726CEEDB38}">
  <ds:schemaRefs>
    <ds:schemaRef ds:uri="http://schemas.microsoft.com/sharepoint/v3/contenttype/forms"/>
  </ds:schemaRefs>
</ds:datastoreItem>
</file>

<file path=customXml/itemProps2.xml><?xml version="1.0" encoding="utf-8"?>
<ds:datastoreItem xmlns:ds="http://schemas.openxmlformats.org/officeDocument/2006/customXml" ds:itemID="{F0CC6B23-456C-4B7D-9B9B-A1D0A2C98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AB0F6BE-2E4D-4293-B8C6-A57AB4F3060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Miljødirektoratet</Template>
  <TotalTime>7048</TotalTime>
  <Words>3036</Words>
  <Application>Microsoft Office PowerPoint</Application>
  <PresentationFormat>Skjermfremvisning (16:9)</PresentationFormat>
  <Paragraphs>301</Paragraphs>
  <Slides>19</Slides>
  <Notes>19</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19</vt:i4>
      </vt:variant>
    </vt:vector>
  </HeadingPairs>
  <TitlesOfParts>
    <vt:vector size="28" baseType="lpstr">
      <vt:lpstr>Arial</vt:lpstr>
      <vt:lpstr>Calibri</vt:lpstr>
      <vt:lpstr>Cambria Math</vt:lpstr>
      <vt:lpstr>Palatino</vt:lpstr>
      <vt:lpstr>Palatino Linotype</vt:lpstr>
      <vt:lpstr>Times New Roman</vt:lpstr>
      <vt:lpstr>Trebuchet MS</vt:lpstr>
      <vt:lpstr>Wingdings</vt:lpstr>
      <vt:lpstr>Office-tema</vt:lpstr>
      <vt:lpstr>Tiltakskostnader for elbil</vt:lpstr>
      <vt:lpstr>Norges utslipp av klimagasser</vt:lpstr>
      <vt:lpstr>Utslippene har økt med 30 % siden 1990</vt:lpstr>
      <vt:lpstr>Transportsektoren står for 1/3 av norske utslipp </vt:lpstr>
      <vt:lpstr>Rask utvikling av elbilen</vt:lpstr>
      <vt:lpstr>Tiltakene - innfasing via nybilsalg</vt:lpstr>
      <vt:lpstr>Tiltakene - innfasing via nybilsalg</vt:lpstr>
      <vt:lpstr>Hva slags kostnader har vi beregnet?</vt:lpstr>
      <vt:lpstr>Delt bilmarkedet i to</vt:lpstr>
      <vt:lpstr>  Kostnader                     Nytte</vt:lpstr>
      <vt:lpstr>Batteriprisene</vt:lpstr>
      <vt:lpstr>Nybilsalget i 2015</vt:lpstr>
      <vt:lpstr>Nybilsalget i 2015</vt:lpstr>
      <vt:lpstr>Nybilsalget i 2015</vt:lpstr>
      <vt:lpstr>Usikkerhet – to andre scenarier</vt:lpstr>
      <vt:lpstr>Resultater I</vt:lpstr>
      <vt:lpstr>Resultater II</vt:lpstr>
      <vt:lpstr>Resultater II</vt:lpstr>
      <vt:lpstr>Takk!</vt:lpstr>
    </vt:vector>
  </TitlesOfParts>
  <Company>Miljødirektoratet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Elektrifisering av personbilparken</dc:title>
  <dc:creator>Kenneth Birkeli</dc:creator>
  <cp:lastModifiedBy>Kenneth Birkeli</cp:lastModifiedBy>
  <cp:revision>141</cp:revision>
  <cp:lastPrinted>2016-10-14T11:32:09Z</cp:lastPrinted>
  <dcterms:created xsi:type="dcterms:W3CDTF">2016-08-25T08:10:15Z</dcterms:created>
  <dcterms:modified xsi:type="dcterms:W3CDTF">2016-12-08T06:52:47Z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0x0101006049A6552B20994891F0309F9137DB84</vt:lpwstr>
  </property>
</Properties>
</file>