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78" r:id="rId6"/>
    <p:sldId id="382" r:id="rId7"/>
    <p:sldId id="380" r:id="rId8"/>
    <p:sldId id="381" r:id="rId9"/>
    <p:sldId id="385" r:id="rId10"/>
    <p:sldId id="384" r:id="rId11"/>
    <p:sldId id="383" r:id="rId12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32437" initials="i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3" autoAdjust="0"/>
    <p:restoredTop sz="78273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-1434" y="-84"/>
      </p:cViewPr>
      <p:guideLst>
        <p:guide orient="horz" pos="3385"/>
        <p:guide orient="horz" pos="565"/>
        <p:guide orient="horz" pos="2183"/>
        <p:guide pos="5486"/>
        <p:guide pos="274"/>
        <p:guide pos="47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36" d="100"/>
          <a:sy n="136" d="100"/>
        </p:scale>
        <p:origin x="-465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A2CB-6339-4543-ADFD-8B03086E862B}" type="datetimeFigureOut">
              <a:rPr lang="en-US" sz="1000" smtClean="0"/>
              <a:pPr/>
              <a:t>12/8/2016</a:t>
            </a:fld>
            <a:endParaRPr lang="en-US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19A6-3B51-4749-8262-104C6DE8CA64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6AB4B41-2594-914F-982C-E8D1F5D910F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smtClean="0"/>
              <a:t>Click to edit Master text styles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smtClean="0"/>
              <a:t>Fourth level</a:t>
            </a:r>
          </a:p>
          <a:p>
            <a:pPr lvl="4"/>
            <a:r>
              <a:rPr lang="nb-NO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1BE41BEC-07AB-7146-9F1F-70C99F495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4572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457200" rtl="0" eaLnBrk="1" latinLnBrk="0" hangingPunct="1">
      <a:buFont typeface="Arial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457200" rtl="0" eaLnBrk="1" latinLnBrk="0" hangingPunct="1">
      <a:buFont typeface="Arial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457200" rtl="0" eaLnBrk="1" latinLnBrk="0" hangingPunct="1">
      <a:buFont typeface="Arial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1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Marianne Holmen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6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896938"/>
            <a:ext cx="5349692" cy="2562579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3572688"/>
            <a:ext cx="5349692" cy="97331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4" y="217344"/>
            <a:ext cx="3470042" cy="112735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0017" y="5184888"/>
            <a:ext cx="2055737" cy="291463"/>
            <a:chOff x="500449" y="5134756"/>
            <a:chExt cx="1837552" cy="260529"/>
          </a:xfrm>
        </p:grpSpPr>
        <p:pic>
          <p:nvPicPr>
            <p:cNvPr id="14" name="Picture 4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449" y="5134756"/>
              <a:ext cx="871073" cy="26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430" y="5178983"/>
              <a:ext cx="802571" cy="19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ir - 6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788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19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18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27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522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9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192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>
            <a:grpSpLocks noChangeAspect="1"/>
          </p:cNvGrpSpPr>
          <p:nvPr userDrawn="1"/>
        </p:nvGrpSpPr>
        <p:grpSpPr>
          <a:xfrm>
            <a:off x="448102" y="4455323"/>
            <a:ext cx="1540442" cy="283143"/>
            <a:chOff x="804863" y="446088"/>
            <a:chExt cx="6823075" cy="1254125"/>
          </a:xfrm>
          <a:solidFill>
            <a:schemeClr val="accent3"/>
          </a:solidFill>
        </p:grpSpPr>
        <p:sp>
          <p:nvSpPr>
            <p:cNvPr id="68" name="Freeform 33"/>
            <p:cNvSpPr>
              <a:spLocks noEditPoints="1"/>
            </p:cNvSpPr>
            <p:nvPr userDrawn="1"/>
          </p:nvSpPr>
          <p:spPr bwMode="auto">
            <a:xfrm>
              <a:off x="804863" y="446088"/>
              <a:ext cx="6823075" cy="1254125"/>
            </a:xfrm>
            <a:custGeom>
              <a:avLst/>
              <a:gdLst>
                <a:gd name="T0" fmla="*/ 140 w 4298"/>
                <a:gd name="T1" fmla="*/ 0 h 790"/>
                <a:gd name="T2" fmla="*/ 125 w 4298"/>
                <a:gd name="T3" fmla="*/ 0 h 790"/>
                <a:gd name="T4" fmla="*/ 98 w 4298"/>
                <a:gd name="T5" fmla="*/ 6 h 790"/>
                <a:gd name="T6" fmla="*/ 74 w 4298"/>
                <a:gd name="T7" fmla="*/ 18 h 790"/>
                <a:gd name="T8" fmla="*/ 51 w 4298"/>
                <a:gd name="T9" fmla="*/ 32 h 790"/>
                <a:gd name="T10" fmla="*/ 32 w 4298"/>
                <a:gd name="T11" fmla="*/ 51 h 790"/>
                <a:gd name="T12" fmla="*/ 16 w 4298"/>
                <a:gd name="T13" fmla="*/ 74 h 790"/>
                <a:gd name="T14" fmla="*/ 6 w 4298"/>
                <a:gd name="T15" fmla="*/ 99 h 790"/>
                <a:gd name="T16" fmla="*/ 0 w 4298"/>
                <a:gd name="T17" fmla="*/ 127 h 790"/>
                <a:gd name="T18" fmla="*/ 0 w 4298"/>
                <a:gd name="T19" fmla="*/ 649 h 790"/>
                <a:gd name="T20" fmla="*/ 0 w 4298"/>
                <a:gd name="T21" fmla="*/ 664 h 790"/>
                <a:gd name="T22" fmla="*/ 6 w 4298"/>
                <a:gd name="T23" fmla="*/ 691 h 790"/>
                <a:gd name="T24" fmla="*/ 16 w 4298"/>
                <a:gd name="T25" fmla="*/ 717 h 790"/>
                <a:gd name="T26" fmla="*/ 32 w 4298"/>
                <a:gd name="T27" fmla="*/ 739 h 790"/>
                <a:gd name="T28" fmla="*/ 51 w 4298"/>
                <a:gd name="T29" fmla="*/ 758 h 790"/>
                <a:gd name="T30" fmla="*/ 74 w 4298"/>
                <a:gd name="T31" fmla="*/ 773 h 790"/>
                <a:gd name="T32" fmla="*/ 98 w 4298"/>
                <a:gd name="T33" fmla="*/ 784 h 790"/>
                <a:gd name="T34" fmla="*/ 125 w 4298"/>
                <a:gd name="T35" fmla="*/ 789 h 790"/>
                <a:gd name="T36" fmla="*/ 4156 w 4298"/>
                <a:gd name="T37" fmla="*/ 790 h 790"/>
                <a:gd name="T38" fmla="*/ 4171 w 4298"/>
                <a:gd name="T39" fmla="*/ 789 h 790"/>
                <a:gd name="T40" fmla="*/ 4198 w 4298"/>
                <a:gd name="T41" fmla="*/ 784 h 790"/>
                <a:gd name="T42" fmla="*/ 4224 w 4298"/>
                <a:gd name="T43" fmla="*/ 773 h 790"/>
                <a:gd name="T44" fmla="*/ 4246 w 4298"/>
                <a:gd name="T45" fmla="*/ 758 h 790"/>
                <a:gd name="T46" fmla="*/ 4266 w 4298"/>
                <a:gd name="T47" fmla="*/ 739 h 790"/>
                <a:gd name="T48" fmla="*/ 4280 w 4298"/>
                <a:gd name="T49" fmla="*/ 717 h 790"/>
                <a:gd name="T50" fmla="*/ 4291 w 4298"/>
                <a:gd name="T51" fmla="*/ 691 h 790"/>
                <a:gd name="T52" fmla="*/ 4296 w 4298"/>
                <a:gd name="T53" fmla="*/ 664 h 790"/>
                <a:gd name="T54" fmla="*/ 4298 w 4298"/>
                <a:gd name="T55" fmla="*/ 141 h 790"/>
                <a:gd name="T56" fmla="*/ 4296 w 4298"/>
                <a:gd name="T57" fmla="*/ 127 h 790"/>
                <a:gd name="T58" fmla="*/ 4291 w 4298"/>
                <a:gd name="T59" fmla="*/ 99 h 790"/>
                <a:gd name="T60" fmla="*/ 4280 w 4298"/>
                <a:gd name="T61" fmla="*/ 74 h 790"/>
                <a:gd name="T62" fmla="*/ 4266 w 4298"/>
                <a:gd name="T63" fmla="*/ 51 h 790"/>
                <a:gd name="T64" fmla="*/ 4246 w 4298"/>
                <a:gd name="T65" fmla="*/ 32 h 790"/>
                <a:gd name="T66" fmla="*/ 4224 w 4298"/>
                <a:gd name="T67" fmla="*/ 18 h 790"/>
                <a:gd name="T68" fmla="*/ 4198 w 4298"/>
                <a:gd name="T69" fmla="*/ 6 h 790"/>
                <a:gd name="T70" fmla="*/ 4171 w 4298"/>
                <a:gd name="T71" fmla="*/ 0 h 790"/>
                <a:gd name="T72" fmla="*/ 4156 w 4298"/>
                <a:gd name="T73" fmla="*/ 0 h 790"/>
                <a:gd name="T74" fmla="*/ 4224 w 4298"/>
                <a:gd name="T75" fmla="*/ 649 h 790"/>
                <a:gd name="T76" fmla="*/ 4217 w 4298"/>
                <a:gd name="T77" fmla="*/ 677 h 790"/>
                <a:gd name="T78" fmla="*/ 4203 w 4298"/>
                <a:gd name="T79" fmla="*/ 699 h 790"/>
                <a:gd name="T80" fmla="*/ 4181 w 4298"/>
                <a:gd name="T81" fmla="*/ 715 h 790"/>
                <a:gd name="T82" fmla="*/ 4153 w 4298"/>
                <a:gd name="T83" fmla="*/ 720 h 790"/>
                <a:gd name="T84" fmla="*/ 144 w 4298"/>
                <a:gd name="T85" fmla="*/ 720 h 790"/>
                <a:gd name="T86" fmla="*/ 117 w 4298"/>
                <a:gd name="T87" fmla="*/ 715 h 790"/>
                <a:gd name="T88" fmla="*/ 95 w 4298"/>
                <a:gd name="T89" fmla="*/ 699 h 790"/>
                <a:gd name="T90" fmla="*/ 79 w 4298"/>
                <a:gd name="T91" fmla="*/ 677 h 790"/>
                <a:gd name="T92" fmla="*/ 74 w 4298"/>
                <a:gd name="T93" fmla="*/ 649 h 790"/>
                <a:gd name="T94" fmla="*/ 74 w 4298"/>
                <a:gd name="T95" fmla="*/ 141 h 790"/>
                <a:gd name="T96" fmla="*/ 79 w 4298"/>
                <a:gd name="T97" fmla="*/ 114 h 790"/>
                <a:gd name="T98" fmla="*/ 95 w 4298"/>
                <a:gd name="T99" fmla="*/ 91 h 790"/>
                <a:gd name="T100" fmla="*/ 117 w 4298"/>
                <a:gd name="T101" fmla="*/ 75 h 790"/>
                <a:gd name="T102" fmla="*/ 144 w 4298"/>
                <a:gd name="T103" fmla="*/ 71 h 790"/>
                <a:gd name="T104" fmla="*/ 4153 w 4298"/>
                <a:gd name="T105" fmla="*/ 71 h 790"/>
                <a:gd name="T106" fmla="*/ 4181 w 4298"/>
                <a:gd name="T107" fmla="*/ 75 h 790"/>
                <a:gd name="T108" fmla="*/ 4203 w 4298"/>
                <a:gd name="T109" fmla="*/ 91 h 790"/>
                <a:gd name="T110" fmla="*/ 4217 w 4298"/>
                <a:gd name="T111" fmla="*/ 114 h 790"/>
                <a:gd name="T112" fmla="*/ 4224 w 4298"/>
                <a:gd name="T113" fmla="*/ 14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8" h="790">
                  <a:moveTo>
                    <a:pt x="4156" y="0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12" y="3"/>
                  </a:lnTo>
                  <a:lnTo>
                    <a:pt x="98" y="6"/>
                  </a:lnTo>
                  <a:lnTo>
                    <a:pt x="85" y="11"/>
                  </a:lnTo>
                  <a:lnTo>
                    <a:pt x="74" y="18"/>
                  </a:lnTo>
                  <a:lnTo>
                    <a:pt x="61" y="24"/>
                  </a:lnTo>
                  <a:lnTo>
                    <a:pt x="51" y="32"/>
                  </a:lnTo>
                  <a:lnTo>
                    <a:pt x="40" y="42"/>
                  </a:lnTo>
                  <a:lnTo>
                    <a:pt x="32" y="51"/>
                  </a:lnTo>
                  <a:lnTo>
                    <a:pt x="24" y="63"/>
                  </a:lnTo>
                  <a:lnTo>
                    <a:pt x="16" y="74"/>
                  </a:lnTo>
                  <a:lnTo>
                    <a:pt x="11" y="87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7"/>
                  </a:lnTo>
                  <a:lnTo>
                    <a:pt x="0" y="141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64"/>
                  </a:lnTo>
                  <a:lnTo>
                    <a:pt x="3" y="678"/>
                  </a:lnTo>
                  <a:lnTo>
                    <a:pt x="6" y="691"/>
                  </a:lnTo>
                  <a:lnTo>
                    <a:pt x="11" y="704"/>
                  </a:lnTo>
                  <a:lnTo>
                    <a:pt x="16" y="717"/>
                  </a:lnTo>
                  <a:lnTo>
                    <a:pt x="24" y="728"/>
                  </a:lnTo>
                  <a:lnTo>
                    <a:pt x="32" y="739"/>
                  </a:lnTo>
                  <a:lnTo>
                    <a:pt x="40" y="749"/>
                  </a:lnTo>
                  <a:lnTo>
                    <a:pt x="51" y="758"/>
                  </a:lnTo>
                  <a:lnTo>
                    <a:pt x="61" y="766"/>
                  </a:lnTo>
                  <a:lnTo>
                    <a:pt x="74" y="773"/>
                  </a:lnTo>
                  <a:lnTo>
                    <a:pt x="85" y="779"/>
                  </a:lnTo>
                  <a:lnTo>
                    <a:pt x="98" y="784"/>
                  </a:lnTo>
                  <a:lnTo>
                    <a:pt x="112" y="787"/>
                  </a:lnTo>
                  <a:lnTo>
                    <a:pt x="125" y="789"/>
                  </a:lnTo>
                  <a:lnTo>
                    <a:pt x="140" y="790"/>
                  </a:lnTo>
                  <a:lnTo>
                    <a:pt x="4156" y="790"/>
                  </a:lnTo>
                  <a:lnTo>
                    <a:pt x="4156" y="790"/>
                  </a:lnTo>
                  <a:lnTo>
                    <a:pt x="4171" y="789"/>
                  </a:lnTo>
                  <a:lnTo>
                    <a:pt x="4185" y="787"/>
                  </a:lnTo>
                  <a:lnTo>
                    <a:pt x="4198" y="784"/>
                  </a:lnTo>
                  <a:lnTo>
                    <a:pt x="4211" y="779"/>
                  </a:lnTo>
                  <a:lnTo>
                    <a:pt x="4224" y="773"/>
                  </a:lnTo>
                  <a:lnTo>
                    <a:pt x="4235" y="766"/>
                  </a:lnTo>
                  <a:lnTo>
                    <a:pt x="4246" y="758"/>
                  </a:lnTo>
                  <a:lnTo>
                    <a:pt x="4256" y="749"/>
                  </a:lnTo>
                  <a:lnTo>
                    <a:pt x="4266" y="739"/>
                  </a:lnTo>
                  <a:lnTo>
                    <a:pt x="4274" y="728"/>
                  </a:lnTo>
                  <a:lnTo>
                    <a:pt x="4280" y="717"/>
                  </a:lnTo>
                  <a:lnTo>
                    <a:pt x="4286" y="704"/>
                  </a:lnTo>
                  <a:lnTo>
                    <a:pt x="4291" y="691"/>
                  </a:lnTo>
                  <a:lnTo>
                    <a:pt x="4294" y="678"/>
                  </a:lnTo>
                  <a:lnTo>
                    <a:pt x="4296" y="664"/>
                  </a:lnTo>
                  <a:lnTo>
                    <a:pt x="4298" y="649"/>
                  </a:lnTo>
                  <a:lnTo>
                    <a:pt x="4298" y="141"/>
                  </a:lnTo>
                  <a:lnTo>
                    <a:pt x="4298" y="141"/>
                  </a:lnTo>
                  <a:lnTo>
                    <a:pt x="4296" y="127"/>
                  </a:lnTo>
                  <a:lnTo>
                    <a:pt x="4294" y="112"/>
                  </a:lnTo>
                  <a:lnTo>
                    <a:pt x="4291" y="99"/>
                  </a:lnTo>
                  <a:lnTo>
                    <a:pt x="4286" y="87"/>
                  </a:lnTo>
                  <a:lnTo>
                    <a:pt x="4280" y="74"/>
                  </a:lnTo>
                  <a:lnTo>
                    <a:pt x="4274" y="63"/>
                  </a:lnTo>
                  <a:lnTo>
                    <a:pt x="4266" y="51"/>
                  </a:lnTo>
                  <a:lnTo>
                    <a:pt x="4256" y="42"/>
                  </a:lnTo>
                  <a:lnTo>
                    <a:pt x="4246" y="32"/>
                  </a:lnTo>
                  <a:lnTo>
                    <a:pt x="4235" y="24"/>
                  </a:lnTo>
                  <a:lnTo>
                    <a:pt x="4224" y="18"/>
                  </a:lnTo>
                  <a:lnTo>
                    <a:pt x="4211" y="11"/>
                  </a:lnTo>
                  <a:lnTo>
                    <a:pt x="4198" y="6"/>
                  </a:lnTo>
                  <a:lnTo>
                    <a:pt x="4185" y="3"/>
                  </a:lnTo>
                  <a:lnTo>
                    <a:pt x="4171" y="0"/>
                  </a:lnTo>
                  <a:lnTo>
                    <a:pt x="4156" y="0"/>
                  </a:lnTo>
                  <a:lnTo>
                    <a:pt x="4156" y="0"/>
                  </a:lnTo>
                  <a:close/>
                  <a:moveTo>
                    <a:pt x="4224" y="649"/>
                  </a:moveTo>
                  <a:lnTo>
                    <a:pt x="4224" y="649"/>
                  </a:lnTo>
                  <a:lnTo>
                    <a:pt x="4222" y="664"/>
                  </a:lnTo>
                  <a:lnTo>
                    <a:pt x="4217" y="677"/>
                  </a:lnTo>
                  <a:lnTo>
                    <a:pt x="4211" y="689"/>
                  </a:lnTo>
                  <a:lnTo>
                    <a:pt x="4203" y="699"/>
                  </a:lnTo>
                  <a:lnTo>
                    <a:pt x="4193" y="709"/>
                  </a:lnTo>
                  <a:lnTo>
                    <a:pt x="4181" y="715"/>
                  </a:lnTo>
                  <a:lnTo>
                    <a:pt x="4168" y="718"/>
                  </a:lnTo>
                  <a:lnTo>
                    <a:pt x="4153" y="720"/>
                  </a:lnTo>
                  <a:lnTo>
                    <a:pt x="144" y="720"/>
                  </a:lnTo>
                  <a:lnTo>
                    <a:pt x="144" y="720"/>
                  </a:lnTo>
                  <a:lnTo>
                    <a:pt x="130" y="718"/>
                  </a:lnTo>
                  <a:lnTo>
                    <a:pt x="117" y="715"/>
                  </a:lnTo>
                  <a:lnTo>
                    <a:pt x="104" y="709"/>
                  </a:lnTo>
                  <a:lnTo>
                    <a:pt x="95" y="699"/>
                  </a:lnTo>
                  <a:lnTo>
                    <a:pt x="85" y="689"/>
                  </a:lnTo>
                  <a:lnTo>
                    <a:pt x="79" y="677"/>
                  </a:lnTo>
                  <a:lnTo>
                    <a:pt x="75" y="664"/>
                  </a:lnTo>
                  <a:lnTo>
                    <a:pt x="74" y="64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5" y="127"/>
                  </a:lnTo>
                  <a:lnTo>
                    <a:pt x="79" y="114"/>
                  </a:lnTo>
                  <a:lnTo>
                    <a:pt x="85" y="101"/>
                  </a:lnTo>
                  <a:lnTo>
                    <a:pt x="95" y="91"/>
                  </a:lnTo>
                  <a:lnTo>
                    <a:pt x="104" y="82"/>
                  </a:lnTo>
                  <a:lnTo>
                    <a:pt x="117" y="75"/>
                  </a:lnTo>
                  <a:lnTo>
                    <a:pt x="130" y="72"/>
                  </a:lnTo>
                  <a:lnTo>
                    <a:pt x="144" y="71"/>
                  </a:lnTo>
                  <a:lnTo>
                    <a:pt x="4153" y="71"/>
                  </a:lnTo>
                  <a:lnTo>
                    <a:pt x="4153" y="71"/>
                  </a:lnTo>
                  <a:lnTo>
                    <a:pt x="4168" y="72"/>
                  </a:lnTo>
                  <a:lnTo>
                    <a:pt x="4181" y="75"/>
                  </a:lnTo>
                  <a:lnTo>
                    <a:pt x="4193" y="82"/>
                  </a:lnTo>
                  <a:lnTo>
                    <a:pt x="4203" y="91"/>
                  </a:lnTo>
                  <a:lnTo>
                    <a:pt x="4211" y="101"/>
                  </a:lnTo>
                  <a:lnTo>
                    <a:pt x="4217" y="114"/>
                  </a:lnTo>
                  <a:lnTo>
                    <a:pt x="4222" y="127"/>
                  </a:lnTo>
                  <a:lnTo>
                    <a:pt x="4224" y="141"/>
                  </a:lnTo>
                  <a:lnTo>
                    <a:pt x="4224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"/>
            <p:cNvSpPr>
              <a:spLocks/>
            </p:cNvSpPr>
            <p:nvPr userDrawn="1"/>
          </p:nvSpPr>
          <p:spPr bwMode="auto">
            <a:xfrm>
              <a:off x="1130301" y="749301"/>
              <a:ext cx="544513" cy="655638"/>
            </a:xfrm>
            <a:custGeom>
              <a:avLst/>
              <a:gdLst>
                <a:gd name="T0" fmla="*/ 244 w 343"/>
                <a:gd name="T1" fmla="*/ 162 h 413"/>
                <a:gd name="T2" fmla="*/ 241 w 343"/>
                <a:gd name="T3" fmla="*/ 130 h 413"/>
                <a:gd name="T4" fmla="*/ 230 w 343"/>
                <a:gd name="T5" fmla="*/ 102 h 413"/>
                <a:gd name="T6" fmla="*/ 215 w 343"/>
                <a:gd name="T7" fmla="*/ 86 h 413"/>
                <a:gd name="T8" fmla="*/ 202 w 343"/>
                <a:gd name="T9" fmla="*/ 80 h 413"/>
                <a:gd name="T10" fmla="*/ 186 w 343"/>
                <a:gd name="T11" fmla="*/ 75 h 413"/>
                <a:gd name="T12" fmla="*/ 177 w 343"/>
                <a:gd name="T13" fmla="*/ 75 h 413"/>
                <a:gd name="T14" fmla="*/ 156 w 343"/>
                <a:gd name="T15" fmla="*/ 80 h 413"/>
                <a:gd name="T16" fmla="*/ 138 w 343"/>
                <a:gd name="T17" fmla="*/ 90 h 413"/>
                <a:gd name="T18" fmla="*/ 125 w 343"/>
                <a:gd name="T19" fmla="*/ 106 h 413"/>
                <a:gd name="T20" fmla="*/ 116 w 343"/>
                <a:gd name="T21" fmla="*/ 125 h 413"/>
                <a:gd name="T22" fmla="*/ 106 w 343"/>
                <a:gd name="T23" fmla="*/ 170 h 413"/>
                <a:gd name="T24" fmla="*/ 104 w 343"/>
                <a:gd name="T25" fmla="*/ 211 h 413"/>
                <a:gd name="T26" fmla="*/ 104 w 343"/>
                <a:gd name="T27" fmla="*/ 232 h 413"/>
                <a:gd name="T28" fmla="*/ 111 w 343"/>
                <a:gd name="T29" fmla="*/ 276 h 413"/>
                <a:gd name="T30" fmla="*/ 121 w 343"/>
                <a:gd name="T31" fmla="*/ 303 h 413"/>
                <a:gd name="T32" fmla="*/ 132 w 343"/>
                <a:gd name="T33" fmla="*/ 319 h 413"/>
                <a:gd name="T34" fmla="*/ 148 w 343"/>
                <a:gd name="T35" fmla="*/ 330 h 413"/>
                <a:gd name="T36" fmla="*/ 169 w 343"/>
                <a:gd name="T37" fmla="*/ 336 h 413"/>
                <a:gd name="T38" fmla="*/ 181 w 343"/>
                <a:gd name="T39" fmla="*/ 336 h 413"/>
                <a:gd name="T40" fmla="*/ 210 w 343"/>
                <a:gd name="T41" fmla="*/ 330 h 413"/>
                <a:gd name="T42" fmla="*/ 231 w 343"/>
                <a:gd name="T43" fmla="*/ 314 h 413"/>
                <a:gd name="T44" fmla="*/ 244 w 343"/>
                <a:gd name="T45" fmla="*/ 290 h 413"/>
                <a:gd name="T46" fmla="*/ 252 w 343"/>
                <a:gd name="T47" fmla="*/ 261 h 413"/>
                <a:gd name="T48" fmla="*/ 343 w 343"/>
                <a:gd name="T49" fmla="*/ 268 h 413"/>
                <a:gd name="T50" fmla="*/ 337 w 343"/>
                <a:gd name="T51" fmla="*/ 300 h 413"/>
                <a:gd name="T52" fmla="*/ 326 w 343"/>
                <a:gd name="T53" fmla="*/ 328 h 413"/>
                <a:gd name="T54" fmla="*/ 311 w 343"/>
                <a:gd name="T55" fmla="*/ 354 h 413"/>
                <a:gd name="T56" fmla="*/ 291 w 343"/>
                <a:gd name="T57" fmla="*/ 375 h 413"/>
                <a:gd name="T58" fmla="*/ 268 w 343"/>
                <a:gd name="T59" fmla="*/ 391 h 413"/>
                <a:gd name="T60" fmla="*/ 241 w 343"/>
                <a:gd name="T61" fmla="*/ 404 h 413"/>
                <a:gd name="T62" fmla="*/ 210 w 343"/>
                <a:gd name="T63" fmla="*/ 410 h 413"/>
                <a:gd name="T64" fmla="*/ 177 w 343"/>
                <a:gd name="T65" fmla="*/ 413 h 413"/>
                <a:gd name="T66" fmla="*/ 156 w 343"/>
                <a:gd name="T67" fmla="*/ 412 h 413"/>
                <a:gd name="T68" fmla="*/ 116 w 343"/>
                <a:gd name="T69" fmla="*/ 404 h 413"/>
                <a:gd name="T70" fmla="*/ 84 w 343"/>
                <a:gd name="T71" fmla="*/ 388 h 413"/>
                <a:gd name="T72" fmla="*/ 55 w 343"/>
                <a:gd name="T73" fmla="*/ 365 h 413"/>
                <a:gd name="T74" fmla="*/ 34 w 343"/>
                <a:gd name="T75" fmla="*/ 336 h 413"/>
                <a:gd name="T76" fmla="*/ 16 w 343"/>
                <a:gd name="T77" fmla="*/ 303 h 413"/>
                <a:gd name="T78" fmla="*/ 5 w 343"/>
                <a:gd name="T79" fmla="*/ 266 h 413"/>
                <a:gd name="T80" fmla="*/ 0 w 343"/>
                <a:gd name="T81" fmla="*/ 227 h 413"/>
                <a:gd name="T82" fmla="*/ 0 w 343"/>
                <a:gd name="T83" fmla="*/ 207 h 413"/>
                <a:gd name="T84" fmla="*/ 2 w 343"/>
                <a:gd name="T85" fmla="*/ 167 h 413"/>
                <a:gd name="T86" fmla="*/ 11 w 343"/>
                <a:gd name="T87" fmla="*/ 128 h 413"/>
                <a:gd name="T88" fmla="*/ 24 w 343"/>
                <a:gd name="T89" fmla="*/ 93 h 413"/>
                <a:gd name="T90" fmla="*/ 45 w 343"/>
                <a:gd name="T91" fmla="*/ 61 h 413"/>
                <a:gd name="T92" fmla="*/ 69 w 343"/>
                <a:gd name="T93" fmla="*/ 35 h 413"/>
                <a:gd name="T94" fmla="*/ 101 w 343"/>
                <a:gd name="T95" fmla="*/ 16 h 413"/>
                <a:gd name="T96" fmla="*/ 138 w 343"/>
                <a:gd name="T97" fmla="*/ 5 h 413"/>
                <a:gd name="T98" fmla="*/ 180 w 343"/>
                <a:gd name="T99" fmla="*/ 0 h 413"/>
                <a:gd name="T100" fmla="*/ 199 w 343"/>
                <a:gd name="T101" fmla="*/ 0 h 413"/>
                <a:gd name="T102" fmla="*/ 231 w 343"/>
                <a:gd name="T103" fmla="*/ 6 h 413"/>
                <a:gd name="T104" fmla="*/ 260 w 343"/>
                <a:gd name="T105" fmla="*/ 16 h 413"/>
                <a:gd name="T106" fmla="*/ 284 w 343"/>
                <a:gd name="T107" fmla="*/ 32 h 413"/>
                <a:gd name="T108" fmla="*/ 305 w 343"/>
                <a:gd name="T109" fmla="*/ 51 h 413"/>
                <a:gd name="T110" fmla="*/ 321 w 343"/>
                <a:gd name="T111" fmla="*/ 77 h 413"/>
                <a:gd name="T112" fmla="*/ 332 w 343"/>
                <a:gd name="T113" fmla="*/ 106 h 413"/>
                <a:gd name="T114" fmla="*/ 340 w 343"/>
                <a:gd name="T115" fmla="*/ 138 h 413"/>
                <a:gd name="T116" fmla="*/ 244 w 343"/>
                <a:gd name="T117" fmla="*/ 16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3" h="413">
                  <a:moveTo>
                    <a:pt x="244" y="162"/>
                  </a:moveTo>
                  <a:lnTo>
                    <a:pt x="244" y="162"/>
                  </a:lnTo>
                  <a:lnTo>
                    <a:pt x="244" y="146"/>
                  </a:lnTo>
                  <a:lnTo>
                    <a:pt x="241" y="130"/>
                  </a:lnTo>
                  <a:lnTo>
                    <a:pt x="236" y="115"/>
                  </a:lnTo>
                  <a:lnTo>
                    <a:pt x="230" y="102"/>
                  </a:lnTo>
                  <a:lnTo>
                    <a:pt x="222" y="91"/>
                  </a:lnTo>
                  <a:lnTo>
                    <a:pt x="215" y="86"/>
                  </a:lnTo>
                  <a:lnTo>
                    <a:pt x="209" y="83"/>
                  </a:lnTo>
                  <a:lnTo>
                    <a:pt x="202" y="80"/>
                  </a:lnTo>
                  <a:lnTo>
                    <a:pt x="194" y="77"/>
                  </a:lnTo>
                  <a:lnTo>
                    <a:pt x="186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65" y="77"/>
                  </a:lnTo>
                  <a:lnTo>
                    <a:pt x="156" y="80"/>
                  </a:lnTo>
                  <a:lnTo>
                    <a:pt x="146" y="83"/>
                  </a:lnTo>
                  <a:lnTo>
                    <a:pt x="138" y="90"/>
                  </a:lnTo>
                  <a:lnTo>
                    <a:pt x="132" y="98"/>
                  </a:lnTo>
                  <a:lnTo>
                    <a:pt x="125" y="106"/>
                  </a:lnTo>
                  <a:lnTo>
                    <a:pt x="121" y="115"/>
                  </a:lnTo>
                  <a:lnTo>
                    <a:pt x="116" y="125"/>
                  </a:lnTo>
                  <a:lnTo>
                    <a:pt x="109" y="147"/>
                  </a:lnTo>
                  <a:lnTo>
                    <a:pt x="106" y="170"/>
                  </a:lnTo>
                  <a:lnTo>
                    <a:pt x="104" y="19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32"/>
                  </a:lnTo>
                  <a:lnTo>
                    <a:pt x="106" y="253"/>
                  </a:lnTo>
                  <a:lnTo>
                    <a:pt x="111" y="276"/>
                  </a:lnTo>
                  <a:lnTo>
                    <a:pt x="117" y="295"/>
                  </a:lnTo>
                  <a:lnTo>
                    <a:pt x="121" y="303"/>
                  </a:lnTo>
                  <a:lnTo>
                    <a:pt x="127" y="311"/>
                  </a:lnTo>
                  <a:lnTo>
                    <a:pt x="132" y="319"/>
                  </a:lnTo>
                  <a:lnTo>
                    <a:pt x="140" y="325"/>
                  </a:lnTo>
                  <a:lnTo>
                    <a:pt x="148" y="330"/>
                  </a:lnTo>
                  <a:lnTo>
                    <a:pt x="157" y="333"/>
                  </a:lnTo>
                  <a:lnTo>
                    <a:pt x="169" y="3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97" y="335"/>
                  </a:lnTo>
                  <a:lnTo>
                    <a:pt x="210" y="330"/>
                  </a:lnTo>
                  <a:lnTo>
                    <a:pt x="222" y="324"/>
                  </a:lnTo>
                  <a:lnTo>
                    <a:pt x="231" y="314"/>
                  </a:lnTo>
                  <a:lnTo>
                    <a:pt x="239" y="303"/>
                  </a:lnTo>
                  <a:lnTo>
                    <a:pt x="244" y="290"/>
                  </a:lnTo>
                  <a:lnTo>
                    <a:pt x="249" y="276"/>
                  </a:lnTo>
                  <a:lnTo>
                    <a:pt x="252" y="261"/>
                  </a:lnTo>
                  <a:lnTo>
                    <a:pt x="343" y="268"/>
                  </a:lnTo>
                  <a:lnTo>
                    <a:pt x="343" y="268"/>
                  </a:lnTo>
                  <a:lnTo>
                    <a:pt x="340" y="284"/>
                  </a:lnTo>
                  <a:lnTo>
                    <a:pt x="337" y="300"/>
                  </a:lnTo>
                  <a:lnTo>
                    <a:pt x="332" y="314"/>
                  </a:lnTo>
                  <a:lnTo>
                    <a:pt x="326" y="328"/>
                  </a:lnTo>
                  <a:lnTo>
                    <a:pt x="319" y="341"/>
                  </a:lnTo>
                  <a:lnTo>
                    <a:pt x="311" y="354"/>
                  </a:lnTo>
                  <a:lnTo>
                    <a:pt x="302" y="365"/>
                  </a:lnTo>
                  <a:lnTo>
                    <a:pt x="291" y="375"/>
                  </a:lnTo>
                  <a:lnTo>
                    <a:pt x="279" y="383"/>
                  </a:lnTo>
                  <a:lnTo>
                    <a:pt x="268" y="391"/>
                  </a:lnTo>
                  <a:lnTo>
                    <a:pt x="255" y="397"/>
                  </a:lnTo>
                  <a:lnTo>
                    <a:pt x="241" y="404"/>
                  </a:lnTo>
                  <a:lnTo>
                    <a:pt x="226" y="407"/>
                  </a:lnTo>
                  <a:lnTo>
                    <a:pt x="210" y="410"/>
                  </a:lnTo>
                  <a:lnTo>
                    <a:pt x="194" y="413"/>
                  </a:lnTo>
                  <a:lnTo>
                    <a:pt x="177" y="413"/>
                  </a:lnTo>
                  <a:lnTo>
                    <a:pt x="177" y="413"/>
                  </a:lnTo>
                  <a:lnTo>
                    <a:pt x="156" y="412"/>
                  </a:lnTo>
                  <a:lnTo>
                    <a:pt x="135" y="409"/>
                  </a:lnTo>
                  <a:lnTo>
                    <a:pt x="116" y="404"/>
                  </a:lnTo>
                  <a:lnTo>
                    <a:pt x="100" y="396"/>
                  </a:lnTo>
                  <a:lnTo>
                    <a:pt x="84" y="388"/>
                  </a:lnTo>
                  <a:lnTo>
                    <a:pt x="69" y="377"/>
                  </a:lnTo>
                  <a:lnTo>
                    <a:pt x="55" y="365"/>
                  </a:lnTo>
                  <a:lnTo>
                    <a:pt x="44" y="351"/>
                  </a:lnTo>
                  <a:lnTo>
                    <a:pt x="34" y="336"/>
                  </a:lnTo>
                  <a:lnTo>
                    <a:pt x="24" y="320"/>
                  </a:lnTo>
                  <a:lnTo>
                    <a:pt x="16" y="303"/>
                  </a:lnTo>
                  <a:lnTo>
                    <a:pt x="10" y="285"/>
                  </a:lnTo>
                  <a:lnTo>
                    <a:pt x="5" y="266"/>
                  </a:lnTo>
                  <a:lnTo>
                    <a:pt x="2" y="247"/>
                  </a:lnTo>
                  <a:lnTo>
                    <a:pt x="0" y="22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186"/>
                  </a:lnTo>
                  <a:lnTo>
                    <a:pt x="2" y="167"/>
                  </a:lnTo>
                  <a:lnTo>
                    <a:pt x="7" y="146"/>
                  </a:lnTo>
                  <a:lnTo>
                    <a:pt x="11" y="128"/>
                  </a:lnTo>
                  <a:lnTo>
                    <a:pt x="18" y="109"/>
                  </a:lnTo>
                  <a:lnTo>
                    <a:pt x="24" y="93"/>
                  </a:lnTo>
                  <a:lnTo>
                    <a:pt x="34" y="77"/>
                  </a:lnTo>
                  <a:lnTo>
                    <a:pt x="45" y="61"/>
                  </a:lnTo>
                  <a:lnTo>
                    <a:pt x="56" y="48"/>
                  </a:lnTo>
                  <a:lnTo>
                    <a:pt x="69" y="35"/>
                  </a:lnTo>
                  <a:lnTo>
                    <a:pt x="85" y="25"/>
                  </a:lnTo>
                  <a:lnTo>
                    <a:pt x="101" y="16"/>
                  </a:lnTo>
                  <a:lnTo>
                    <a:pt x="119" y="9"/>
                  </a:lnTo>
                  <a:lnTo>
                    <a:pt x="138" y="5"/>
                  </a:lnTo>
                  <a:lnTo>
                    <a:pt x="157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99" y="0"/>
                  </a:lnTo>
                  <a:lnTo>
                    <a:pt x="215" y="3"/>
                  </a:lnTo>
                  <a:lnTo>
                    <a:pt x="231" y="6"/>
                  </a:lnTo>
                  <a:lnTo>
                    <a:pt x="247" y="11"/>
                  </a:lnTo>
                  <a:lnTo>
                    <a:pt x="260" y="16"/>
                  </a:lnTo>
                  <a:lnTo>
                    <a:pt x="273" y="24"/>
                  </a:lnTo>
                  <a:lnTo>
                    <a:pt x="284" y="32"/>
                  </a:lnTo>
                  <a:lnTo>
                    <a:pt x="295" y="41"/>
                  </a:lnTo>
                  <a:lnTo>
                    <a:pt x="305" y="51"/>
                  </a:lnTo>
                  <a:lnTo>
                    <a:pt x="313" y="64"/>
                  </a:lnTo>
                  <a:lnTo>
                    <a:pt x="321" y="77"/>
                  </a:lnTo>
                  <a:lnTo>
                    <a:pt x="327" y="90"/>
                  </a:lnTo>
                  <a:lnTo>
                    <a:pt x="332" y="106"/>
                  </a:lnTo>
                  <a:lnTo>
                    <a:pt x="337" y="120"/>
                  </a:lnTo>
                  <a:lnTo>
                    <a:pt x="340" y="138"/>
                  </a:lnTo>
                  <a:lnTo>
                    <a:pt x="343" y="155"/>
                  </a:lnTo>
                  <a:lnTo>
                    <a:pt x="244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5"/>
            <p:cNvSpPr>
              <a:spLocks noEditPoints="1"/>
            </p:cNvSpPr>
            <p:nvPr userDrawn="1"/>
          </p:nvSpPr>
          <p:spPr bwMode="auto">
            <a:xfrm>
              <a:off x="1744663" y="749301"/>
              <a:ext cx="544513" cy="655638"/>
            </a:xfrm>
            <a:custGeom>
              <a:avLst/>
              <a:gdLst>
                <a:gd name="T0" fmla="*/ 32 w 343"/>
                <a:gd name="T1" fmla="*/ 333 h 413"/>
                <a:gd name="T2" fmla="*/ 11 w 343"/>
                <a:gd name="T3" fmla="*/ 282 h 413"/>
                <a:gd name="T4" fmla="*/ 1 w 343"/>
                <a:gd name="T5" fmla="*/ 224 h 413"/>
                <a:gd name="T6" fmla="*/ 1 w 343"/>
                <a:gd name="T7" fmla="*/ 186 h 413"/>
                <a:gd name="T8" fmla="*/ 11 w 343"/>
                <a:gd name="T9" fmla="*/ 128 h 413"/>
                <a:gd name="T10" fmla="*/ 32 w 343"/>
                <a:gd name="T11" fmla="*/ 78 h 413"/>
                <a:gd name="T12" fmla="*/ 65 w 343"/>
                <a:gd name="T13" fmla="*/ 37 h 413"/>
                <a:gd name="T14" fmla="*/ 112 w 343"/>
                <a:gd name="T15" fmla="*/ 9 h 413"/>
                <a:gd name="T16" fmla="*/ 173 w 343"/>
                <a:gd name="T17" fmla="*/ 0 h 413"/>
                <a:gd name="T18" fmla="*/ 210 w 343"/>
                <a:gd name="T19" fmla="*/ 3 h 413"/>
                <a:gd name="T20" fmla="*/ 259 w 343"/>
                <a:gd name="T21" fmla="*/ 22 h 413"/>
                <a:gd name="T22" fmla="*/ 300 w 343"/>
                <a:gd name="T23" fmla="*/ 61 h 413"/>
                <a:gd name="T24" fmla="*/ 319 w 343"/>
                <a:gd name="T25" fmla="*/ 94 h 413"/>
                <a:gd name="T26" fmla="*/ 338 w 343"/>
                <a:gd name="T27" fmla="*/ 149 h 413"/>
                <a:gd name="T28" fmla="*/ 343 w 343"/>
                <a:gd name="T29" fmla="*/ 207 h 413"/>
                <a:gd name="T30" fmla="*/ 341 w 343"/>
                <a:gd name="T31" fmla="*/ 242 h 413"/>
                <a:gd name="T32" fmla="*/ 328 w 343"/>
                <a:gd name="T33" fmla="*/ 296 h 413"/>
                <a:gd name="T34" fmla="*/ 306 w 343"/>
                <a:gd name="T35" fmla="*/ 346 h 413"/>
                <a:gd name="T36" fmla="*/ 279 w 343"/>
                <a:gd name="T37" fmla="*/ 375 h 413"/>
                <a:gd name="T38" fmla="*/ 231 w 343"/>
                <a:gd name="T39" fmla="*/ 404 h 413"/>
                <a:gd name="T40" fmla="*/ 173 w 343"/>
                <a:gd name="T41" fmla="*/ 413 h 413"/>
                <a:gd name="T42" fmla="*/ 133 w 343"/>
                <a:gd name="T43" fmla="*/ 410 h 413"/>
                <a:gd name="T44" fmla="*/ 83 w 343"/>
                <a:gd name="T45" fmla="*/ 389 h 413"/>
                <a:gd name="T46" fmla="*/ 43 w 343"/>
                <a:gd name="T47" fmla="*/ 349 h 413"/>
                <a:gd name="T48" fmla="*/ 112 w 343"/>
                <a:gd name="T49" fmla="*/ 122 h 413"/>
                <a:gd name="T50" fmla="*/ 99 w 343"/>
                <a:gd name="T51" fmla="*/ 186 h 413"/>
                <a:gd name="T52" fmla="*/ 99 w 343"/>
                <a:gd name="T53" fmla="*/ 226 h 413"/>
                <a:gd name="T54" fmla="*/ 110 w 343"/>
                <a:gd name="T55" fmla="*/ 290 h 413"/>
                <a:gd name="T56" fmla="*/ 126 w 343"/>
                <a:gd name="T57" fmla="*/ 317 h 413"/>
                <a:gd name="T58" fmla="*/ 150 w 343"/>
                <a:gd name="T59" fmla="*/ 333 h 413"/>
                <a:gd name="T60" fmla="*/ 173 w 343"/>
                <a:gd name="T61" fmla="*/ 336 h 413"/>
                <a:gd name="T62" fmla="*/ 203 w 343"/>
                <a:gd name="T63" fmla="*/ 330 h 413"/>
                <a:gd name="T64" fmla="*/ 224 w 343"/>
                <a:gd name="T65" fmla="*/ 311 h 413"/>
                <a:gd name="T66" fmla="*/ 232 w 343"/>
                <a:gd name="T67" fmla="*/ 292 h 413"/>
                <a:gd name="T68" fmla="*/ 245 w 343"/>
                <a:gd name="T69" fmla="*/ 227 h 413"/>
                <a:gd name="T70" fmla="*/ 245 w 343"/>
                <a:gd name="T71" fmla="*/ 184 h 413"/>
                <a:gd name="T72" fmla="*/ 231 w 343"/>
                <a:gd name="T73" fmla="*/ 115 h 413"/>
                <a:gd name="T74" fmla="*/ 221 w 343"/>
                <a:gd name="T75" fmla="*/ 98 h 413"/>
                <a:gd name="T76" fmla="*/ 200 w 343"/>
                <a:gd name="T77" fmla="*/ 82 h 413"/>
                <a:gd name="T78" fmla="*/ 173 w 343"/>
                <a:gd name="T79" fmla="*/ 77 h 413"/>
                <a:gd name="T80" fmla="*/ 150 w 343"/>
                <a:gd name="T81" fmla="*/ 80 h 413"/>
                <a:gd name="T82" fmla="*/ 126 w 343"/>
                <a:gd name="T83" fmla="*/ 94 h 413"/>
                <a:gd name="T84" fmla="*/ 112 w 343"/>
                <a:gd name="T85" fmla="*/ 12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" h="413">
                  <a:moveTo>
                    <a:pt x="43" y="349"/>
                  </a:moveTo>
                  <a:lnTo>
                    <a:pt x="43" y="349"/>
                  </a:lnTo>
                  <a:lnTo>
                    <a:pt x="32" y="333"/>
                  </a:lnTo>
                  <a:lnTo>
                    <a:pt x="24" y="317"/>
                  </a:lnTo>
                  <a:lnTo>
                    <a:pt x="16" y="300"/>
                  </a:lnTo>
                  <a:lnTo>
                    <a:pt x="11" y="282"/>
                  </a:lnTo>
                  <a:lnTo>
                    <a:pt x="6" y="263"/>
                  </a:lnTo>
                  <a:lnTo>
                    <a:pt x="3" y="243"/>
                  </a:lnTo>
                  <a:lnTo>
                    <a:pt x="1" y="224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7"/>
                  </a:lnTo>
                  <a:lnTo>
                    <a:pt x="6" y="147"/>
                  </a:lnTo>
                  <a:lnTo>
                    <a:pt x="11" y="128"/>
                  </a:lnTo>
                  <a:lnTo>
                    <a:pt x="16" y="110"/>
                  </a:lnTo>
                  <a:lnTo>
                    <a:pt x="24" y="94"/>
                  </a:lnTo>
                  <a:lnTo>
                    <a:pt x="32" y="78"/>
                  </a:lnTo>
                  <a:lnTo>
                    <a:pt x="41" y="62"/>
                  </a:lnTo>
                  <a:lnTo>
                    <a:pt x="53" y="49"/>
                  </a:lnTo>
                  <a:lnTo>
                    <a:pt x="65" y="37"/>
                  </a:lnTo>
                  <a:lnTo>
                    <a:pt x="80" y="25"/>
                  </a:lnTo>
                  <a:lnTo>
                    <a:pt x="96" y="17"/>
                  </a:lnTo>
                  <a:lnTo>
                    <a:pt x="112" y="9"/>
                  </a:lnTo>
                  <a:lnTo>
                    <a:pt x="131" y="5"/>
                  </a:lnTo>
                  <a:lnTo>
                    <a:pt x="150" y="1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2" y="0"/>
                  </a:lnTo>
                  <a:lnTo>
                    <a:pt x="210" y="3"/>
                  </a:lnTo>
                  <a:lnTo>
                    <a:pt x="227" y="8"/>
                  </a:lnTo>
                  <a:lnTo>
                    <a:pt x="243" y="14"/>
                  </a:lnTo>
                  <a:lnTo>
                    <a:pt x="259" y="22"/>
                  </a:lnTo>
                  <a:lnTo>
                    <a:pt x="274" y="33"/>
                  </a:lnTo>
                  <a:lnTo>
                    <a:pt x="288" y="46"/>
                  </a:lnTo>
                  <a:lnTo>
                    <a:pt x="300" y="61"/>
                  </a:lnTo>
                  <a:lnTo>
                    <a:pt x="300" y="61"/>
                  </a:lnTo>
                  <a:lnTo>
                    <a:pt x="311" y="77"/>
                  </a:lnTo>
                  <a:lnTo>
                    <a:pt x="319" y="94"/>
                  </a:lnTo>
                  <a:lnTo>
                    <a:pt x="327" y="112"/>
                  </a:lnTo>
                  <a:lnTo>
                    <a:pt x="333" y="130"/>
                  </a:lnTo>
                  <a:lnTo>
                    <a:pt x="338" y="149"/>
                  </a:lnTo>
                  <a:lnTo>
                    <a:pt x="341" y="168"/>
                  </a:lnTo>
                  <a:lnTo>
                    <a:pt x="343" y="187"/>
                  </a:lnTo>
                  <a:lnTo>
                    <a:pt x="343" y="207"/>
                  </a:lnTo>
                  <a:lnTo>
                    <a:pt x="343" y="207"/>
                  </a:lnTo>
                  <a:lnTo>
                    <a:pt x="343" y="224"/>
                  </a:lnTo>
                  <a:lnTo>
                    <a:pt x="341" y="242"/>
                  </a:lnTo>
                  <a:lnTo>
                    <a:pt x="338" y="260"/>
                  </a:lnTo>
                  <a:lnTo>
                    <a:pt x="335" y="279"/>
                  </a:lnTo>
                  <a:lnTo>
                    <a:pt x="328" y="296"/>
                  </a:lnTo>
                  <a:lnTo>
                    <a:pt x="322" y="314"/>
                  </a:lnTo>
                  <a:lnTo>
                    <a:pt x="314" y="330"/>
                  </a:lnTo>
                  <a:lnTo>
                    <a:pt x="306" y="346"/>
                  </a:lnTo>
                  <a:lnTo>
                    <a:pt x="306" y="346"/>
                  </a:lnTo>
                  <a:lnTo>
                    <a:pt x="293" y="362"/>
                  </a:lnTo>
                  <a:lnTo>
                    <a:pt x="279" y="375"/>
                  </a:lnTo>
                  <a:lnTo>
                    <a:pt x="264" y="388"/>
                  </a:lnTo>
                  <a:lnTo>
                    <a:pt x="248" y="396"/>
                  </a:lnTo>
                  <a:lnTo>
                    <a:pt x="231" y="404"/>
                  </a:lnTo>
                  <a:lnTo>
                    <a:pt x="211" y="409"/>
                  </a:lnTo>
                  <a:lnTo>
                    <a:pt x="192" y="412"/>
                  </a:lnTo>
                  <a:lnTo>
                    <a:pt x="173" y="413"/>
                  </a:lnTo>
                  <a:lnTo>
                    <a:pt x="173" y="413"/>
                  </a:lnTo>
                  <a:lnTo>
                    <a:pt x="152" y="412"/>
                  </a:lnTo>
                  <a:lnTo>
                    <a:pt x="133" y="410"/>
                  </a:lnTo>
                  <a:lnTo>
                    <a:pt x="115" y="405"/>
                  </a:lnTo>
                  <a:lnTo>
                    <a:pt x="99" y="399"/>
                  </a:lnTo>
                  <a:lnTo>
                    <a:pt x="83" y="389"/>
                  </a:lnTo>
                  <a:lnTo>
                    <a:pt x="69" y="378"/>
                  </a:lnTo>
                  <a:lnTo>
                    <a:pt x="54" y="365"/>
                  </a:lnTo>
                  <a:lnTo>
                    <a:pt x="43" y="349"/>
                  </a:lnTo>
                  <a:lnTo>
                    <a:pt x="43" y="349"/>
                  </a:lnTo>
                  <a:close/>
                  <a:moveTo>
                    <a:pt x="112" y="122"/>
                  </a:moveTo>
                  <a:lnTo>
                    <a:pt x="112" y="122"/>
                  </a:lnTo>
                  <a:lnTo>
                    <a:pt x="106" y="142"/>
                  </a:lnTo>
                  <a:lnTo>
                    <a:pt x="101" y="163"/>
                  </a:lnTo>
                  <a:lnTo>
                    <a:pt x="99" y="186"/>
                  </a:lnTo>
                  <a:lnTo>
                    <a:pt x="99" y="207"/>
                  </a:lnTo>
                  <a:lnTo>
                    <a:pt x="99" y="207"/>
                  </a:lnTo>
                  <a:lnTo>
                    <a:pt x="99" y="226"/>
                  </a:lnTo>
                  <a:lnTo>
                    <a:pt x="101" y="248"/>
                  </a:lnTo>
                  <a:lnTo>
                    <a:pt x="104" y="269"/>
                  </a:lnTo>
                  <a:lnTo>
                    <a:pt x="110" y="290"/>
                  </a:lnTo>
                  <a:lnTo>
                    <a:pt x="115" y="300"/>
                  </a:lnTo>
                  <a:lnTo>
                    <a:pt x="120" y="309"/>
                  </a:lnTo>
                  <a:lnTo>
                    <a:pt x="126" y="317"/>
                  </a:lnTo>
                  <a:lnTo>
                    <a:pt x="133" y="324"/>
                  </a:lnTo>
                  <a:lnTo>
                    <a:pt x="141" y="328"/>
                  </a:lnTo>
                  <a:lnTo>
                    <a:pt x="150" y="333"/>
                  </a:lnTo>
                  <a:lnTo>
                    <a:pt x="160" y="336"/>
                  </a:lnTo>
                  <a:lnTo>
                    <a:pt x="173" y="336"/>
                  </a:lnTo>
                  <a:lnTo>
                    <a:pt x="173" y="336"/>
                  </a:lnTo>
                  <a:lnTo>
                    <a:pt x="184" y="336"/>
                  </a:lnTo>
                  <a:lnTo>
                    <a:pt x="194" y="333"/>
                  </a:lnTo>
                  <a:lnTo>
                    <a:pt x="203" y="330"/>
                  </a:lnTo>
                  <a:lnTo>
                    <a:pt x="211" y="325"/>
                  </a:lnTo>
                  <a:lnTo>
                    <a:pt x="218" y="319"/>
                  </a:lnTo>
                  <a:lnTo>
                    <a:pt x="224" y="311"/>
                  </a:lnTo>
                  <a:lnTo>
                    <a:pt x="229" y="301"/>
                  </a:lnTo>
                  <a:lnTo>
                    <a:pt x="232" y="292"/>
                  </a:lnTo>
                  <a:lnTo>
                    <a:pt x="232" y="292"/>
                  </a:lnTo>
                  <a:lnTo>
                    <a:pt x="239" y="271"/>
                  </a:lnTo>
                  <a:lnTo>
                    <a:pt x="242" y="250"/>
                  </a:lnTo>
                  <a:lnTo>
                    <a:pt x="245" y="227"/>
                  </a:lnTo>
                  <a:lnTo>
                    <a:pt x="245" y="207"/>
                  </a:lnTo>
                  <a:lnTo>
                    <a:pt x="245" y="207"/>
                  </a:lnTo>
                  <a:lnTo>
                    <a:pt x="245" y="184"/>
                  </a:lnTo>
                  <a:lnTo>
                    <a:pt x="242" y="160"/>
                  </a:lnTo>
                  <a:lnTo>
                    <a:pt x="237" y="138"/>
                  </a:lnTo>
                  <a:lnTo>
                    <a:pt x="231" y="115"/>
                  </a:lnTo>
                  <a:lnTo>
                    <a:pt x="231" y="115"/>
                  </a:lnTo>
                  <a:lnTo>
                    <a:pt x="226" y="106"/>
                  </a:lnTo>
                  <a:lnTo>
                    <a:pt x="221" y="98"/>
                  </a:lnTo>
                  <a:lnTo>
                    <a:pt x="215" y="91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2" y="78"/>
                  </a:lnTo>
                  <a:lnTo>
                    <a:pt x="183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62" y="77"/>
                  </a:lnTo>
                  <a:lnTo>
                    <a:pt x="150" y="80"/>
                  </a:lnTo>
                  <a:lnTo>
                    <a:pt x="142" y="83"/>
                  </a:lnTo>
                  <a:lnTo>
                    <a:pt x="134" y="88"/>
                  </a:lnTo>
                  <a:lnTo>
                    <a:pt x="126" y="94"/>
                  </a:lnTo>
                  <a:lnTo>
                    <a:pt x="122" y="102"/>
                  </a:lnTo>
                  <a:lnTo>
                    <a:pt x="117" y="112"/>
                  </a:lnTo>
                  <a:lnTo>
                    <a:pt x="112" y="122"/>
                  </a:lnTo>
                  <a:lnTo>
                    <a:pt x="11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6"/>
            <p:cNvSpPr>
              <a:spLocks/>
            </p:cNvSpPr>
            <p:nvPr userDrawn="1"/>
          </p:nvSpPr>
          <p:spPr bwMode="auto">
            <a:xfrm>
              <a:off x="2386013" y="758826"/>
              <a:ext cx="490538" cy="636588"/>
            </a:xfrm>
            <a:custGeom>
              <a:avLst/>
              <a:gdLst>
                <a:gd name="T0" fmla="*/ 309 w 309"/>
                <a:gd name="T1" fmla="*/ 401 h 401"/>
                <a:gd name="T2" fmla="*/ 229 w 309"/>
                <a:gd name="T3" fmla="*/ 401 h 401"/>
                <a:gd name="T4" fmla="*/ 75 w 309"/>
                <a:gd name="T5" fmla="*/ 132 h 401"/>
                <a:gd name="T6" fmla="*/ 72 w 309"/>
                <a:gd name="T7" fmla="*/ 132 h 401"/>
                <a:gd name="T8" fmla="*/ 72 w 309"/>
                <a:gd name="T9" fmla="*/ 401 h 401"/>
                <a:gd name="T10" fmla="*/ 0 w 309"/>
                <a:gd name="T11" fmla="*/ 401 h 401"/>
                <a:gd name="T12" fmla="*/ 0 w 309"/>
                <a:gd name="T13" fmla="*/ 0 h 401"/>
                <a:gd name="T14" fmla="*/ 101 w 309"/>
                <a:gd name="T15" fmla="*/ 0 h 401"/>
                <a:gd name="T16" fmla="*/ 236 w 309"/>
                <a:gd name="T17" fmla="*/ 236 h 401"/>
                <a:gd name="T18" fmla="*/ 236 w 309"/>
                <a:gd name="T19" fmla="*/ 236 h 401"/>
                <a:gd name="T20" fmla="*/ 236 w 309"/>
                <a:gd name="T21" fmla="*/ 0 h 401"/>
                <a:gd name="T22" fmla="*/ 309 w 309"/>
                <a:gd name="T23" fmla="*/ 0 h 401"/>
                <a:gd name="T24" fmla="*/ 309 w 309"/>
                <a:gd name="T2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401">
                  <a:moveTo>
                    <a:pt x="309" y="401"/>
                  </a:moveTo>
                  <a:lnTo>
                    <a:pt x="229" y="401"/>
                  </a:lnTo>
                  <a:lnTo>
                    <a:pt x="75" y="132"/>
                  </a:lnTo>
                  <a:lnTo>
                    <a:pt x="72" y="132"/>
                  </a:lnTo>
                  <a:lnTo>
                    <a:pt x="72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6" y="0"/>
                  </a:lnTo>
                  <a:lnTo>
                    <a:pt x="309" y="0"/>
                  </a:lnTo>
                  <a:lnTo>
                    <a:pt x="309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7"/>
            <p:cNvSpPr>
              <a:spLocks/>
            </p:cNvSpPr>
            <p:nvPr userDrawn="1"/>
          </p:nvSpPr>
          <p:spPr bwMode="auto">
            <a:xfrm>
              <a:off x="2997201" y="758826"/>
              <a:ext cx="455613" cy="636588"/>
            </a:xfrm>
            <a:custGeom>
              <a:avLst/>
              <a:gdLst>
                <a:gd name="T0" fmla="*/ 94 w 287"/>
                <a:gd name="T1" fmla="*/ 77 h 401"/>
                <a:gd name="T2" fmla="*/ 94 w 287"/>
                <a:gd name="T3" fmla="*/ 169 h 401"/>
                <a:gd name="T4" fmla="*/ 247 w 287"/>
                <a:gd name="T5" fmla="*/ 169 h 401"/>
                <a:gd name="T6" fmla="*/ 247 w 287"/>
                <a:gd name="T7" fmla="*/ 244 h 401"/>
                <a:gd name="T8" fmla="*/ 94 w 287"/>
                <a:gd name="T9" fmla="*/ 244 h 401"/>
                <a:gd name="T10" fmla="*/ 94 w 287"/>
                <a:gd name="T11" fmla="*/ 401 h 401"/>
                <a:gd name="T12" fmla="*/ 0 w 287"/>
                <a:gd name="T13" fmla="*/ 401 h 401"/>
                <a:gd name="T14" fmla="*/ 0 w 287"/>
                <a:gd name="T15" fmla="*/ 0 h 401"/>
                <a:gd name="T16" fmla="*/ 287 w 287"/>
                <a:gd name="T17" fmla="*/ 0 h 401"/>
                <a:gd name="T18" fmla="*/ 287 w 287"/>
                <a:gd name="T19" fmla="*/ 77 h 401"/>
                <a:gd name="T20" fmla="*/ 94 w 287"/>
                <a:gd name="T21" fmla="*/ 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401">
                  <a:moveTo>
                    <a:pt x="94" y="77"/>
                  </a:moveTo>
                  <a:lnTo>
                    <a:pt x="94" y="169"/>
                  </a:lnTo>
                  <a:lnTo>
                    <a:pt x="247" y="169"/>
                  </a:lnTo>
                  <a:lnTo>
                    <a:pt x="247" y="244"/>
                  </a:lnTo>
                  <a:lnTo>
                    <a:pt x="94" y="244"/>
                  </a:lnTo>
                  <a:lnTo>
                    <a:pt x="94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7"/>
                  </a:lnTo>
                  <a:lnTo>
                    <a:pt x="94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8"/>
            <p:cNvSpPr>
              <a:spLocks noChangeArrowheads="1"/>
            </p:cNvSpPr>
            <p:nvPr userDrawn="1"/>
          </p:nvSpPr>
          <p:spPr bwMode="auto">
            <a:xfrm>
              <a:off x="3503613" y="758826"/>
              <a:ext cx="147638" cy="636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9"/>
            <p:cNvSpPr>
              <a:spLocks noEditPoints="1"/>
            </p:cNvSpPr>
            <p:nvPr userDrawn="1"/>
          </p:nvSpPr>
          <p:spPr bwMode="auto">
            <a:xfrm>
              <a:off x="3778251" y="758826"/>
              <a:ext cx="523875" cy="636588"/>
            </a:xfrm>
            <a:custGeom>
              <a:avLst/>
              <a:gdLst>
                <a:gd name="T0" fmla="*/ 115 w 330"/>
                <a:gd name="T1" fmla="*/ 0 h 401"/>
                <a:gd name="T2" fmla="*/ 178 w 330"/>
                <a:gd name="T3" fmla="*/ 3 h 401"/>
                <a:gd name="T4" fmla="*/ 216 w 330"/>
                <a:gd name="T5" fmla="*/ 11 h 401"/>
                <a:gd name="T6" fmla="*/ 252 w 330"/>
                <a:gd name="T7" fmla="*/ 31 h 401"/>
                <a:gd name="T8" fmla="*/ 268 w 330"/>
                <a:gd name="T9" fmla="*/ 45 h 401"/>
                <a:gd name="T10" fmla="*/ 297 w 330"/>
                <a:gd name="T11" fmla="*/ 79 h 401"/>
                <a:gd name="T12" fmla="*/ 316 w 330"/>
                <a:gd name="T13" fmla="*/ 116 h 401"/>
                <a:gd name="T14" fmla="*/ 327 w 330"/>
                <a:gd name="T15" fmla="*/ 157 h 401"/>
                <a:gd name="T16" fmla="*/ 330 w 330"/>
                <a:gd name="T17" fmla="*/ 199 h 401"/>
                <a:gd name="T18" fmla="*/ 329 w 330"/>
                <a:gd name="T19" fmla="*/ 220 h 401"/>
                <a:gd name="T20" fmla="*/ 322 w 330"/>
                <a:gd name="T21" fmla="*/ 258 h 401"/>
                <a:gd name="T22" fmla="*/ 309 w 330"/>
                <a:gd name="T23" fmla="*/ 295 h 401"/>
                <a:gd name="T24" fmla="*/ 290 w 330"/>
                <a:gd name="T25" fmla="*/ 330 h 401"/>
                <a:gd name="T26" fmla="*/ 277 w 330"/>
                <a:gd name="T27" fmla="*/ 346 h 401"/>
                <a:gd name="T28" fmla="*/ 247 w 330"/>
                <a:gd name="T29" fmla="*/ 374 h 401"/>
                <a:gd name="T30" fmla="*/ 212 w 330"/>
                <a:gd name="T31" fmla="*/ 390 h 401"/>
                <a:gd name="T32" fmla="*/ 173 w 330"/>
                <a:gd name="T33" fmla="*/ 399 h 401"/>
                <a:gd name="T34" fmla="*/ 131 w 330"/>
                <a:gd name="T35" fmla="*/ 401 h 401"/>
                <a:gd name="T36" fmla="*/ 0 w 330"/>
                <a:gd name="T37" fmla="*/ 0 h 401"/>
                <a:gd name="T38" fmla="*/ 93 w 330"/>
                <a:gd name="T39" fmla="*/ 326 h 401"/>
                <a:gd name="T40" fmla="*/ 125 w 330"/>
                <a:gd name="T41" fmla="*/ 326 h 401"/>
                <a:gd name="T42" fmla="*/ 152 w 330"/>
                <a:gd name="T43" fmla="*/ 324 h 401"/>
                <a:gd name="T44" fmla="*/ 175 w 330"/>
                <a:gd name="T45" fmla="*/ 318 h 401"/>
                <a:gd name="T46" fmla="*/ 194 w 330"/>
                <a:gd name="T47" fmla="*/ 305 h 401"/>
                <a:gd name="T48" fmla="*/ 212 w 330"/>
                <a:gd name="T49" fmla="*/ 282 h 401"/>
                <a:gd name="T50" fmla="*/ 216 w 330"/>
                <a:gd name="T51" fmla="*/ 273 h 401"/>
                <a:gd name="T52" fmla="*/ 228 w 330"/>
                <a:gd name="T53" fmla="*/ 241 h 401"/>
                <a:gd name="T54" fmla="*/ 234 w 330"/>
                <a:gd name="T55" fmla="*/ 196 h 401"/>
                <a:gd name="T56" fmla="*/ 231 w 330"/>
                <a:gd name="T57" fmla="*/ 172 h 401"/>
                <a:gd name="T58" fmla="*/ 223 w 330"/>
                <a:gd name="T59" fmla="*/ 136 h 401"/>
                <a:gd name="T60" fmla="*/ 212 w 330"/>
                <a:gd name="T61" fmla="*/ 116 h 401"/>
                <a:gd name="T62" fmla="*/ 205 w 330"/>
                <a:gd name="T63" fmla="*/ 106 h 401"/>
                <a:gd name="T64" fmla="*/ 188 w 330"/>
                <a:gd name="T65" fmla="*/ 88 h 401"/>
                <a:gd name="T66" fmla="*/ 170 w 330"/>
                <a:gd name="T67" fmla="*/ 79 h 401"/>
                <a:gd name="T68" fmla="*/ 149 w 330"/>
                <a:gd name="T69" fmla="*/ 74 h 401"/>
                <a:gd name="T70" fmla="*/ 93 w 330"/>
                <a:gd name="T71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401">
                  <a:moveTo>
                    <a:pt x="115" y="0"/>
                  </a:moveTo>
                  <a:lnTo>
                    <a:pt x="115" y="0"/>
                  </a:lnTo>
                  <a:lnTo>
                    <a:pt x="159" y="0"/>
                  </a:lnTo>
                  <a:lnTo>
                    <a:pt x="178" y="3"/>
                  </a:lnTo>
                  <a:lnTo>
                    <a:pt x="197" y="7"/>
                  </a:lnTo>
                  <a:lnTo>
                    <a:pt x="216" y="11"/>
                  </a:lnTo>
                  <a:lnTo>
                    <a:pt x="234" y="19"/>
                  </a:lnTo>
                  <a:lnTo>
                    <a:pt x="252" y="31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84" y="61"/>
                  </a:lnTo>
                  <a:lnTo>
                    <a:pt x="297" y="79"/>
                  </a:lnTo>
                  <a:lnTo>
                    <a:pt x="306" y="96"/>
                  </a:lnTo>
                  <a:lnTo>
                    <a:pt x="316" y="116"/>
                  </a:lnTo>
                  <a:lnTo>
                    <a:pt x="322" y="136"/>
                  </a:lnTo>
                  <a:lnTo>
                    <a:pt x="327" y="157"/>
                  </a:lnTo>
                  <a:lnTo>
                    <a:pt x="329" y="178"/>
                  </a:lnTo>
                  <a:lnTo>
                    <a:pt x="330" y="199"/>
                  </a:lnTo>
                  <a:lnTo>
                    <a:pt x="330" y="199"/>
                  </a:lnTo>
                  <a:lnTo>
                    <a:pt x="329" y="220"/>
                  </a:lnTo>
                  <a:lnTo>
                    <a:pt x="327" y="239"/>
                  </a:lnTo>
                  <a:lnTo>
                    <a:pt x="322" y="258"/>
                  </a:lnTo>
                  <a:lnTo>
                    <a:pt x="317" y="278"/>
                  </a:lnTo>
                  <a:lnTo>
                    <a:pt x="309" y="295"/>
                  </a:lnTo>
                  <a:lnTo>
                    <a:pt x="301" y="313"/>
                  </a:lnTo>
                  <a:lnTo>
                    <a:pt x="290" y="330"/>
                  </a:lnTo>
                  <a:lnTo>
                    <a:pt x="277" y="346"/>
                  </a:lnTo>
                  <a:lnTo>
                    <a:pt x="277" y="346"/>
                  </a:lnTo>
                  <a:lnTo>
                    <a:pt x="263" y="361"/>
                  </a:lnTo>
                  <a:lnTo>
                    <a:pt x="247" y="374"/>
                  </a:lnTo>
                  <a:lnTo>
                    <a:pt x="229" y="383"/>
                  </a:lnTo>
                  <a:lnTo>
                    <a:pt x="212" y="390"/>
                  </a:lnTo>
                  <a:lnTo>
                    <a:pt x="192" y="396"/>
                  </a:lnTo>
                  <a:lnTo>
                    <a:pt x="173" y="399"/>
                  </a:lnTo>
                  <a:lnTo>
                    <a:pt x="152" y="401"/>
                  </a:lnTo>
                  <a:lnTo>
                    <a:pt x="131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115" y="0"/>
                  </a:lnTo>
                  <a:close/>
                  <a:moveTo>
                    <a:pt x="93" y="326"/>
                  </a:moveTo>
                  <a:lnTo>
                    <a:pt x="125" y="326"/>
                  </a:lnTo>
                  <a:lnTo>
                    <a:pt x="125" y="326"/>
                  </a:lnTo>
                  <a:lnTo>
                    <a:pt x="139" y="326"/>
                  </a:lnTo>
                  <a:lnTo>
                    <a:pt x="152" y="324"/>
                  </a:lnTo>
                  <a:lnTo>
                    <a:pt x="164" y="322"/>
                  </a:lnTo>
                  <a:lnTo>
                    <a:pt x="175" y="318"/>
                  </a:lnTo>
                  <a:lnTo>
                    <a:pt x="184" y="313"/>
                  </a:lnTo>
                  <a:lnTo>
                    <a:pt x="194" y="305"/>
                  </a:lnTo>
                  <a:lnTo>
                    <a:pt x="202" y="295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6" y="273"/>
                  </a:lnTo>
                  <a:lnTo>
                    <a:pt x="221" y="263"/>
                  </a:lnTo>
                  <a:lnTo>
                    <a:pt x="228" y="241"/>
                  </a:lnTo>
                  <a:lnTo>
                    <a:pt x="232" y="218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1" y="172"/>
                  </a:lnTo>
                  <a:lnTo>
                    <a:pt x="226" y="149"/>
                  </a:lnTo>
                  <a:lnTo>
                    <a:pt x="223" y="136"/>
                  </a:lnTo>
                  <a:lnTo>
                    <a:pt x="218" y="127"/>
                  </a:lnTo>
                  <a:lnTo>
                    <a:pt x="212" y="116"/>
                  </a:lnTo>
                  <a:lnTo>
                    <a:pt x="205" y="106"/>
                  </a:lnTo>
                  <a:lnTo>
                    <a:pt x="205" y="106"/>
                  </a:lnTo>
                  <a:lnTo>
                    <a:pt x="196" y="96"/>
                  </a:lnTo>
                  <a:lnTo>
                    <a:pt x="188" y="88"/>
                  </a:lnTo>
                  <a:lnTo>
                    <a:pt x="180" y="84"/>
                  </a:lnTo>
                  <a:lnTo>
                    <a:pt x="170" y="79"/>
                  </a:lnTo>
                  <a:lnTo>
                    <a:pt x="160" y="76"/>
                  </a:lnTo>
                  <a:lnTo>
                    <a:pt x="149" y="74"/>
                  </a:lnTo>
                  <a:lnTo>
                    <a:pt x="125" y="74"/>
                  </a:lnTo>
                  <a:lnTo>
                    <a:pt x="93" y="74"/>
                  </a:lnTo>
                  <a:lnTo>
                    <a:pt x="93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0"/>
            <p:cNvSpPr>
              <a:spLocks/>
            </p:cNvSpPr>
            <p:nvPr userDrawn="1"/>
          </p:nvSpPr>
          <p:spPr bwMode="auto">
            <a:xfrm>
              <a:off x="4391026" y="758826"/>
              <a:ext cx="455613" cy="636588"/>
            </a:xfrm>
            <a:custGeom>
              <a:avLst/>
              <a:gdLst>
                <a:gd name="T0" fmla="*/ 95 w 287"/>
                <a:gd name="T1" fmla="*/ 77 h 401"/>
                <a:gd name="T2" fmla="*/ 95 w 287"/>
                <a:gd name="T3" fmla="*/ 159 h 401"/>
                <a:gd name="T4" fmla="*/ 247 w 287"/>
                <a:gd name="T5" fmla="*/ 159 h 401"/>
                <a:gd name="T6" fmla="*/ 247 w 287"/>
                <a:gd name="T7" fmla="*/ 234 h 401"/>
                <a:gd name="T8" fmla="*/ 95 w 287"/>
                <a:gd name="T9" fmla="*/ 234 h 401"/>
                <a:gd name="T10" fmla="*/ 95 w 287"/>
                <a:gd name="T11" fmla="*/ 324 h 401"/>
                <a:gd name="T12" fmla="*/ 287 w 287"/>
                <a:gd name="T13" fmla="*/ 324 h 401"/>
                <a:gd name="T14" fmla="*/ 287 w 287"/>
                <a:gd name="T15" fmla="*/ 401 h 401"/>
                <a:gd name="T16" fmla="*/ 0 w 287"/>
                <a:gd name="T17" fmla="*/ 401 h 401"/>
                <a:gd name="T18" fmla="*/ 0 w 287"/>
                <a:gd name="T19" fmla="*/ 0 h 401"/>
                <a:gd name="T20" fmla="*/ 287 w 287"/>
                <a:gd name="T21" fmla="*/ 0 h 401"/>
                <a:gd name="T22" fmla="*/ 287 w 287"/>
                <a:gd name="T23" fmla="*/ 77 h 401"/>
                <a:gd name="T24" fmla="*/ 95 w 287"/>
                <a:gd name="T25" fmla="*/ 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401">
                  <a:moveTo>
                    <a:pt x="95" y="77"/>
                  </a:moveTo>
                  <a:lnTo>
                    <a:pt x="95" y="159"/>
                  </a:lnTo>
                  <a:lnTo>
                    <a:pt x="247" y="159"/>
                  </a:lnTo>
                  <a:lnTo>
                    <a:pt x="247" y="234"/>
                  </a:lnTo>
                  <a:lnTo>
                    <a:pt x="95" y="234"/>
                  </a:lnTo>
                  <a:lnTo>
                    <a:pt x="95" y="324"/>
                  </a:lnTo>
                  <a:lnTo>
                    <a:pt x="287" y="324"/>
                  </a:lnTo>
                  <a:lnTo>
                    <a:pt x="287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7"/>
                  </a:lnTo>
                  <a:lnTo>
                    <a:pt x="9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/>
            <p:cNvSpPr>
              <a:spLocks/>
            </p:cNvSpPr>
            <p:nvPr userDrawn="1"/>
          </p:nvSpPr>
          <p:spPr bwMode="auto">
            <a:xfrm>
              <a:off x="4930776" y="758826"/>
              <a:ext cx="492125" cy="636588"/>
            </a:xfrm>
            <a:custGeom>
              <a:avLst/>
              <a:gdLst>
                <a:gd name="T0" fmla="*/ 310 w 310"/>
                <a:gd name="T1" fmla="*/ 401 h 401"/>
                <a:gd name="T2" fmla="*/ 230 w 310"/>
                <a:gd name="T3" fmla="*/ 401 h 401"/>
                <a:gd name="T4" fmla="*/ 76 w 310"/>
                <a:gd name="T5" fmla="*/ 132 h 401"/>
                <a:gd name="T6" fmla="*/ 73 w 310"/>
                <a:gd name="T7" fmla="*/ 132 h 401"/>
                <a:gd name="T8" fmla="*/ 73 w 310"/>
                <a:gd name="T9" fmla="*/ 401 h 401"/>
                <a:gd name="T10" fmla="*/ 0 w 310"/>
                <a:gd name="T11" fmla="*/ 401 h 401"/>
                <a:gd name="T12" fmla="*/ 0 w 310"/>
                <a:gd name="T13" fmla="*/ 0 h 401"/>
                <a:gd name="T14" fmla="*/ 101 w 310"/>
                <a:gd name="T15" fmla="*/ 0 h 401"/>
                <a:gd name="T16" fmla="*/ 236 w 310"/>
                <a:gd name="T17" fmla="*/ 236 h 401"/>
                <a:gd name="T18" fmla="*/ 238 w 310"/>
                <a:gd name="T19" fmla="*/ 236 h 401"/>
                <a:gd name="T20" fmla="*/ 238 w 310"/>
                <a:gd name="T21" fmla="*/ 0 h 401"/>
                <a:gd name="T22" fmla="*/ 310 w 310"/>
                <a:gd name="T23" fmla="*/ 0 h 401"/>
                <a:gd name="T24" fmla="*/ 310 w 310"/>
                <a:gd name="T2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401">
                  <a:moveTo>
                    <a:pt x="310" y="401"/>
                  </a:moveTo>
                  <a:lnTo>
                    <a:pt x="230" y="401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3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236" y="236"/>
                  </a:lnTo>
                  <a:lnTo>
                    <a:pt x="238" y="236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10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/>
            <p:cNvSpPr>
              <a:spLocks/>
            </p:cNvSpPr>
            <p:nvPr userDrawn="1"/>
          </p:nvSpPr>
          <p:spPr bwMode="auto">
            <a:xfrm>
              <a:off x="5499101" y="758826"/>
              <a:ext cx="471488" cy="636588"/>
            </a:xfrm>
            <a:custGeom>
              <a:avLst/>
              <a:gdLst>
                <a:gd name="T0" fmla="*/ 297 w 297"/>
                <a:gd name="T1" fmla="*/ 79 h 401"/>
                <a:gd name="T2" fmla="*/ 196 w 297"/>
                <a:gd name="T3" fmla="*/ 79 h 401"/>
                <a:gd name="T4" fmla="*/ 196 w 297"/>
                <a:gd name="T5" fmla="*/ 401 h 401"/>
                <a:gd name="T6" fmla="*/ 103 w 297"/>
                <a:gd name="T7" fmla="*/ 401 h 401"/>
                <a:gd name="T8" fmla="*/ 103 w 297"/>
                <a:gd name="T9" fmla="*/ 79 h 401"/>
                <a:gd name="T10" fmla="*/ 0 w 297"/>
                <a:gd name="T11" fmla="*/ 79 h 401"/>
                <a:gd name="T12" fmla="*/ 0 w 297"/>
                <a:gd name="T13" fmla="*/ 0 h 401"/>
                <a:gd name="T14" fmla="*/ 297 w 297"/>
                <a:gd name="T15" fmla="*/ 0 h 401"/>
                <a:gd name="T16" fmla="*/ 297 w 297"/>
                <a:gd name="T17" fmla="*/ 7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401">
                  <a:moveTo>
                    <a:pt x="297" y="79"/>
                  </a:moveTo>
                  <a:lnTo>
                    <a:pt x="196" y="79"/>
                  </a:lnTo>
                  <a:lnTo>
                    <a:pt x="196" y="401"/>
                  </a:lnTo>
                  <a:lnTo>
                    <a:pt x="103" y="401"/>
                  </a:lnTo>
                  <a:lnTo>
                    <a:pt x="103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3"/>
            <p:cNvSpPr>
              <a:spLocks noChangeArrowheads="1"/>
            </p:cNvSpPr>
            <p:nvPr userDrawn="1"/>
          </p:nvSpPr>
          <p:spPr bwMode="auto">
            <a:xfrm>
              <a:off x="6048376" y="758826"/>
              <a:ext cx="150813" cy="636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4"/>
            <p:cNvSpPr>
              <a:spLocks noEditPoints="1"/>
            </p:cNvSpPr>
            <p:nvPr userDrawn="1"/>
          </p:nvSpPr>
          <p:spPr bwMode="auto">
            <a:xfrm>
              <a:off x="6272213" y="758826"/>
              <a:ext cx="577850" cy="636588"/>
            </a:xfrm>
            <a:custGeom>
              <a:avLst/>
              <a:gdLst>
                <a:gd name="T0" fmla="*/ 364 w 364"/>
                <a:gd name="T1" fmla="*/ 401 h 401"/>
                <a:gd name="T2" fmla="*/ 263 w 364"/>
                <a:gd name="T3" fmla="*/ 401 h 401"/>
                <a:gd name="T4" fmla="*/ 239 w 364"/>
                <a:gd name="T5" fmla="*/ 319 h 401"/>
                <a:gd name="T6" fmla="*/ 110 w 364"/>
                <a:gd name="T7" fmla="*/ 319 h 401"/>
                <a:gd name="T8" fmla="*/ 84 w 364"/>
                <a:gd name="T9" fmla="*/ 401 h 401"/>
                <a:gd name="T10" fmla="*/ 0 w 364"/>
                <a:gd name="T11" fmla="*/ 401 h 401"/>
                <a:gd name="T12" fmla="*/ 130 w 364"/>
                <a:gd name="T13" fmla="*/ 0 h 401"/>
                <a:gd name="T14" fmla="*/ 239 w 364"/>
                <a:gd name="T15" fmla="*/ 0 h 401"/>
                <a:gd name="T16" fmla="*/ 364 w 364"/>
                <a:gd name="T17" fmla="*/ 401 h 401"/>
                <a:gd name="T18" fmla="*/ 217 w 364"/>
                <a:gd name="T19" fmla="*/ 245 h 401"/>
                <a:gd name="T20" fmla="*/ 175 w 364"/>
                <a:gd name="T21" fmla="*/ 104 h 401"/>
                <a:gd name="T22" fmla="*/ 132 w 364"/>
                <a:gd name="T23" fmla="*/ 245 h 401"/>
                <a:gd name="T24" fmla="*/ 217 w 364"/>
                <a:gd name="T25" fmla="*/ 24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" h="401">
                  <a:moveTo>
                    <a:pt x="364" y="401"/>
                  </a:moveTo>
                  <a:lnTo>
                    <a:pt x="263" y="401"/>
                  </a:lnTo>
                  <a:lnTo>
                    <a:pt x="239" y="319"/>
                  </a:lnTo>
                  <a:lnTo>
                    <a:pt x="110" y="319"/>
                  </a:lnTo>
                  <a:lnTo>
                    <a:pt x="84" y="401"/>
                  </a:lnTo>
                  <a:lnTo>
                    <a:pt x="0" y="401"/>
                  </a:lnTo>
                  <a:lnTo>
                    <a:pt x="130" y="0"/>
                  </a:lnTo>
                  <a:lnTo>
                    <a:pt x="239" y="0"/>
                  </a:lnTo>
                  <a:lnTo>
                    <a:pt x="364" y="401"/>
                  </a:lnTo>
                  <a:close/>
                  <a:moveTo>
                    <a:pt x="217" y="245"/>
                  </a:moveTo>
                  <a:lnTo>
                    <a:pt x="175" y="104"/>
                  </a:lnTo>
                  <a:lnTo>
                    <a:pt x="132" y="245"/>
                  </a:lnTo>
                  <a:lnTo>
                    <a:pt x="217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5"/>
            <p:cNvSpPr>
              <a:spLocks/>
            </p:cNvSpPr>
            <p:nvPr userDrawn="1"/>
          </p:nvSpPr>
          <p:spPr bwMode="auto">
            <a:xfrm>
              <a:off x="6916738" y="758826"/>
              <a:ext cx="404813" cy="636588"/>
            </a:xfrm>
            <a:custGeom>
              <a:avLst/>
              <a:gdLst>
                <a:gd name="T0" fmla="*/ 255 w 255"/>
                <a:gd name="T1" fmla="*/ 322 h 401"/>
                <a:gd name="T2" fmla="*/ 255 w 255"/>
                <a:gd name="T3" fmla="*/ 401 h 401"/>
                <a:gd name="T4" fmla="*/ 0 w 255"/>
                <a:gd name="T5" fmla="*/ 401 h 401"/>
                <a:gd name="T6" fmla="*/ 0 w 255"/>
                <a:gd name="T7" fmla="*/ 0 h 401"/>
                <a:gd name="T8" fmla="*/ 95 w 255"/>
                <a:gd name="T9" fmla="*/ 0 h 401"/>
                <a:gd name="T10" fmla="*/ 95 w 255"/>
                <a:gd name="T11" fmla="*/ 322 h 401"/>
                <a:gd name="T12" fmla="*/ 255 w 255"/>
                <a:gd name="T13" fmla="*/ 3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401">
                  <a:moveTo>
                    <a:pt x="255" y="322"/>
                  </a:moveTo>
                  <a:lnTo>
                    <a:pt x="255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322"/>
                  </a:lnTo>
                  <a:lnTo>
                    <a:pt x="255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4" y="217344"/>
            <a:ext cx="3470042" cy="11273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410017" y="5184888"/>
            <a:ext cx="2055737" cy="291463"/>
            <a:chOff x="500449" y="5134756"/>
            <a:chExt cx="1837552" cy="260529"/>
          </a:xfrm>
        </p:grpSpPr>
        <p:pic>
          <p:nvPicPr>
            <p:cNvPr id="22" name="Picture 4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449" y="5134756"/>
              <a:ext cx="871073" cy="26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430" y="5178983"/>
              <a:ext cx="802571" cy="19413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325438" y="896938"/>
            <a:ext cx="5349692" cy="2562579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325438" y="3572688"/>
            <a:ext cx="5349692" cy="80475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115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noProof="0" dirty="0" smtClean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400" b="0" baseline="0" noProof="0" dirty="0" smtClean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noProof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GB" sz="6000" b="1" noProof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35" y="3534631"/>
            <a:ext cx="3470042" cy="1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 - Air">
    <p:bg>
      <p:bgPr>
        <a:blipFill dpi="0" rotWithShape="1">
          <a:blip r:embed="rId2">
            <a:lum/>
          </a:blip>
          <a:srcRect/>
          <a:stretch>
            <a:fillRect l="-500" r="-5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noProof="0" dirty="0" smtClean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400" b="0" baseline="0" noProof="0" dirty="0" smtClean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noProof="0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GB" sz="60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35" y="3534631"/>
            <a:ext cx="3470042" cy="1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5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3">
    <p:bg>
      <p:bgPr>
        <a:blipFill dpi="0" rotWithShape="1">
          <a:blip r:embed="rId2"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ater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ir - 3">
    <p:bg>
      <p:bgPr>
        <a:blipFill dpi="0" rotWithShape="1">
          <a:blip r:embed="rId2">
            <a:lum/>
          </a:blip>
          <a:srcRect/>
          <a:stretch>
            <a:fillRect l="-7000" t="-10000" r="-7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ater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20732"/>
          <a:stretch/>
        </p:blipFill>
        <p:spPr>
          <a:xfrm>
            <a:off x="6975722" y="5226499"/>
            <a:ext cx="1882382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77" r:id="rId3"/>
    <p:sldLayoutId id="2147483672" r:id="rId4"/>
    <p:sldLayoutId id="2147483680" r:id="rId5"/>
    <p:sldLayoutId id="2147483681" r:id="rId6"/>
    <p:sldLayoutId id="2147483670" r:id="rId7"/>
    <p:sldLayoutId id="2147483682" r:id="rId8"/>
    <p:sldLayoutId id="2147483671" r:id="rId9"/>
    <p:sldLayoutId id="2147483683" r:id="rId10"/>
    <p:sldLayoutId id="2147483650" r:id="rId11"/>
    <p:sldLayoutId id="2147483652" r:id="rId12"/>
    <p:sldLayoutId id="2147483657" r:id="rId13"/>
    <p:sldLayoutId id="2147483658" r:id="rId14"/>
    <p:sldLayoutId id="2147483653" r:id="rId15"/>
    <p:sldLayoutId id="2147483654" r:id="rId16"/>
    <p:sldLayoutId id="2147483655" r:id="rId17"/>
    <p:sldLayoutId id="2147483660" r:id="rId18"/>
    <p:sldLayoutId id="2147483678" r:id="rId19"/>
    <p:sldLayoutId id="2147483679" r:id="rId20"/>
    <p:sldLayoutId id="214748368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5620" y="1212578"/>
            <a:ext cx="7327693" cy="1968647"/>
          </a:xfrm>
        </p:spPr>
        <p:txBody>
          <a:bodyPr/>
          <a:lstStyle/>
          <a:p>
            <a:r>
              <a:rPr lang="en-US" dirty="0" smtClean="0"/>
              <a:t>The future renewable fuel – production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Biofuel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CREE meeting, Dec 8,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supporting biofuel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3" name="TextBox 2"/>
          <p:cNvSpPr txBox="1"/>
          <p:nvPr/>
        </p:nvSpPr>
        <p:spPr>
          <a:xfrm>
            <a:off x="376649" y="2557687"/>
            <a:ext cx="2700000" cy="24842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</a:pPr>
            <a:r>
              <a:rPr lang="en-GB" sz="1200" b="1" u="sng" dirty="0" smtClean="0">
                <a:solidFill>
                  <a:schemeClr val="bg1"/>
                </a:solidFill>
              </a:rPr>
              <a:t>Role of transport in climate policies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Development </a:t>
            </a:r>
            <a:r>
              <a:rPr lang="en-GB" sz="1100" dirty="0" smtClean="0">
                <a:solidFill>
                  <a:schemeClr val="bg1"/>
                </a:solidFill>
              </a:rPr>
              <a:t>of </a:t>
            </a:r>
            <a:r>
              <a:rPr lang="en-GB" sz="1100" dirty="0">
                <a:solidFill>
                  <a:schemeClr val="bg1"/>
                </a:solidFill>
              </a:rPr>
              <a:t>biofuel could contribute to Norwegian climate targets 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Transport sector key to Norway’s green shift  - electrification and bio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  <a:cs typeface="Arial" pitchFamily="34" charset="0"/>
              </a:rPr>
              <a:t>Norway will join EUs framework for climate targets 2030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  <a:cs typeface="Arial" pitchFamily="34" charset="0"/>
              </a:rPr>
              <a:t>EU commitment to 30 % reduction target for non-ETS-sectors </a:t>
            </a:r>
            <a:endParaRPr lang="en-GB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071" y="2557689"/>
            <a:ext cx="2700000" cy="248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</a:pPr>
            <a:r>
              <a:rPr lang="en-GB" sz="1200" b="1" u="sng" dirty="0">
                <a:solidFill>
                  <a:schemeClr val="bg1"/>
                </a:solidFill>
              </a:rPr>
              <a:t>W</a:t>
            </a:r>
            <a:r>
              <a:rPr lang="en-GB" sz="1200" b="1" u="sng" dirty="0" smtClean="0">
                <a:solidFill>
                  <a:schemeClr val="bg1"/>
                </a:solidFill>
              </a:rPr>
              <a:t>ill make </a:t>
            </a:r>
            <a:r>
              <a:rPr lang="en-GB" sz="1200" b="1" u="sng" dirty="0">
                <a:solidFill>
                  <a:schemeClr val="bg1"/>
                </a:solidFill>
              </a:rPr>
              <a:t>use of resources 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Norwegian industrial use of </a:t>
            </a:r>
            <a:r>
              <a:rPr lang="en-GB" sz="1100" dirty="0" smtClean="0">
                <a:solidFill>
                  <a:schemeClr val="bg1"/>
                </a:solidFill>
              </a:rPr>
              <a:t>forest feedstock </a:t>
            </a:r>
            <a:r>
              <a:rPr lang="en-GB" sz="1100" dirty="0">
                <a:solidFill>
                  <a:schemeClr val="bg1"/>
                </a:solidFill>
              </a:rPr>
              <a:t>drastically reduced 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Large  unexploited volume with industrial potential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Closure of </a:t>
            </a:r>
            <a:r>
              <a:rPr lang="en-GB" sz="1100" dirty="0" smtClean="0">
                <a:solidFill>
                  <a:schemeClr val="bg1"/>
                </a:solidFill>
              </a:rPr>
              <a:t>P&amp;P mills </a:t>
            </a:r>
            <a:r>
              <a:rPr lang="en-GB" sz="1100" dirty="0">
                <a:solidFill>
                  <a:schemeClr val="bg1"/>
                </a:solidFill>
              </a:rPr>
              <a:t>impacts the </a:t>
            </a:r>
            <a:r>
              <a:rPr lang="en-GB" sz="1100" dirty="0" smtClean="0">
                <a:solidFill>
                  <a:schemeClr val="bg1"/>
                </a:solidFill>
              </a:rPr>
              <a:t>whole forest </a:t>
            </a:r>
            <a:r>
              <a:rPr lang="en-GB" sz="1100" dirty="0">
                <a:solidFill>
                  <a:schemeClr val="bg1"/>
                </a:solidFill>
              </a:rPr>
              <a:t>industry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Negative ripple effects on local employment and competence  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</a:pPr>
            <a:endParaRPr lang="en-GB" sz="11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0223" y="2559495"/>
            <a:ext cx="2700000" cy="248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</a:pPr>
            <a:r>
              <a:rPr lang="en-GB" sz="1200" b="1" u="sng" dirty="0" smtClean="0">
                <a:solidFill>
                  <a:schemeClr val="bg1"/>
                </a:solidFill>
              </a:rPr>
              <a:t>More innovative and green industry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cs typeface="Arial" pitchFamily="34" charset="0"/>
              </a:rPr>
              <a:t>Develop </a:t>
            </a:r>
            <a:r>
              <a:rPr lang="en-GB" sz="1100" dirty="0" smtClean="0">
                <a:solidFill>
                  <a:schemeClr val="bg1"/>
                </a:solidFill>
              </a:rPr>
              <a:t>commercial </a:t>
            </a:r>
            <a:r>
              <a:rPr lang="en-GB" sz="1100" dirty="0">
                <a:solidFill>
                  <a:schemeClr val="bg1"/>
                </a:solidFill>
              </a:rPr>
              <a:t>production of 2.generation biofuel in </a:t>
            </a:r>
            <a:r>
              <a:rPr lang="en-GB" sz="1100" dirty="0" smtClean="0">
                <a:solidFill>
                  <a:schemeClr val="bg1"/>
                </a:solidFill>
              </a:rPr>
              <a:t>Norway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Green shift in Norwegian industry 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Reduced petroleum investments </a:t>
            </a: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cs typeface="Arial" pitchFamily="34" charset="0"/>
              </a:rPr>
              <a:t>Important to improve competitiveness in non-petroleum sector  </a:t>
            </a:r>
          </a:p>
          <a:p>
            <a:pPr marL="171450" indent="-171450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cs typeface="Arial" pitchFamily="34" charset="0"/>
              </a:rPr>
              <a:t>Need for innovation and technology development </a:t>
            </a:r>
            <a:r>
              <a:rPr lang="en-GB" sz="1100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23" y="1049597"/>
            <a:ext cx="2687227" cy="15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96" y="1054197"/>
            <a:ext cx="2695575" cy="15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motorvei og bi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0" y="1033399"/>
            <a:ext cx="2700000" cy="15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http://www.sodra.com/Templates/SodraCommon/Styles/images/sodra-logotyp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47" y="5255807"/>
            <a:ext cx="1015956" cy="2988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31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has </a:t>
            </a:r>
            <a:r>
              <a:rPr lang="nb-NO" dirty="0" err="1" smtClean="0"/>
              <a:t>been</a:t>
            </a:r>
            <a:r>
              <a:rPr lang="nb-NO" dirty="0" smtClean="0"/>
              <a:t>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026" y="1048795"/>
            <a:ext cx="7767774" cy="3846039"/>
          </a:xfrm>
        </p:spPr>
        <p:txBody>
          <a:bodyPr/>
          <a:lstStyle/>
          <a:p>
            <a:r>
              <a:rPr lang="en-GB" dirty="0" smtClean="0"/>
              <a:t>Evaluated 30+ technologies – all are in development phase with pilot plant scale</a:t>
            </a:r>
          </a:p>
          <a:p>
            <a:r>
              <a:rPr lang="en-GB" dirty="0" smtClean="0"/>
              <a:t>Working with short-list of technology vendors since 2015</a:t>
            </a:r>
          </a:p>
          <a:p>
            <a:r>
              <a:rPr lang="en-GB" dirty="0" smtClean="0"/>
              <a:t>Completed Basic Design studies</a:t>
            </a:r>
          </a:p>
          <a:p>
            <a:r>
              <a:rPr lang="en-GB" dirty="0" smtClean="0"/>
              <a:t>Produced several hundred litres of fuel product</a:t>
            </a:r>
          </a:p>
          <a:p>
            <a:r>
              <a:rPr lang="en-GB" dirty="0" smtClean="0"/>
              <a:t>Performed fuel analysis and upgrading tests </a:t>
            </a:r>
          </a:p>
          <a:p>
            <a:r>
              <a:rPr lang="en-GB" dirty="0" smtClean="0"/>
              <a:t>Key risk factor will be technology scale-up</a:t>
            </a:r>
          </a:p>
          <a:p>
            <a:r>
              <a:rPr lang="en-GB" dirty="0" smtClean="0"/>
              <a:t>Propose to mitigate risk by building Demo plant as a scaled-down Commercial plant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27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Ambition:</a:t>
            </a:r>
            <a:br>
              <a:rPr lang="en-GB" dirty="0" smtClean="0"/>
            </a:br>
            <a:r>
              <a:rPr lang="en-GB" dirty="0" smtClean="0"/>
              <a:t>Commercial Plant Decided in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99" y="1158556"/>
            <a:ext cx="4625023" cy="3846040"/>
          </a:xfrm>
        </p:spPr>
        <p:txBody>
          <a:bodyPr/>
          <a:lstStyle/>
          <a:p>
            <a:r>
              <a:rPr lang="en-GB" dirty="0" smtClean="0"/>
              <a:t>Production of 2</a:t>
            </a:r>
            <a:r>
              <a:rPr lang="en-GB" baseline="30000" dirty="0" smtClean="0"/>
              <a:t>nd</a:t>
            </a:r>
            <a:r>
              <a:rPr lang="en-GB" dirty="0" smtClean="0"/>
              <a:t> generation biofuel for transportation</a:t>
            </a:r>
          </a:p>
          <a:p>
            <a:r>
              <a:rPr lang="en-GB" dirty="0" smtClean="0"/>
              <a:t>Forest feedstock volumes ~800 </a:t>
            </a:r>
            <a:r>
              <a:rPr lang="en-GB" dirty="0" err="1" smtClean="0"/>
              <a:t>odt</a:t>
            </a:r>
            <a:r>
              <a:rPr lang="en-GB" dirty="0" smtClean="0"/>
              <a:t>/d</a:t>
            </a:r>
          </a:p>
          <a:p>
            <a:r>
              <a:rPr lang="en-GB" dirty="0" smtClean="0"/>
              <a:t>Production of ~100 mill litres fuel/year</a:t>
            </a:r>
          </a:p>
          <a:p>
            <a:r>
              <a:rPr lang="en-GB" dirty="0" smtClean="0"/>
              <a:t>Located at Tofte</a:t>
            </a:r>
          </a:p>
          <a:p>
            <a:r>
              <a:rPr lang="en-GB" dirty="0" smtClean="0"/>
              <a:t>Developed and operated by Silva</a:t>
            </a:r>
          </a:p>
          <a:p>
            <a:r>
              <a:rPr lang="en-GB" dirty="0" smtClean="0"/>
              <a:t>End-product focus blend-in biodiesel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5" name="Picture 4" descr="Screen Shot 2014-06-04 at 11.45.5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223" y="2154210"/>
            <a:ext cx="3389927" cy="9313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72" y="3444240"/>
            <a:ext cx="1832528" cy="10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23" y="1429703"/>
            <a:ext cx="342423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http://www.sodra.com/Templates/SodraCommon/Styles/images/sodra-logotyp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47" y="5255807"/>
            <a:ext cx="1015956" cy="2988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77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-19050"/>
            <a:ext cx="8381001" cy="876300"/>
          </a:xfrm>
        </p:spPr>
        <p:txBody>
          <a:bodyPr/>
          <a:lstStyle/>
          <a:p>
            <a:r>
              <a:rPr lang="nb-NO" dirty="0" err="1" smtClean="0"/>
              <a:t>Opportunity</a:t>
            </a:r>
            <a:r>
              <a:rPr lang="nb-NO" dirty="0" smtClean="0"/>
              <a:t> is </a:t>
            </a:r>
            <a:r>
              <a:rPr lang="nb-NO" dirty="0" err="1" smtClean="0"/>
              <a:t>there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6734" y="1077397"/>
            <a:ext cx="2312870" cy="488421"/>
          </a:xfrm>
        </p:spPr>
        <p:txBody>
          <a:bodyPr/>
          <a:lstStyle/>
          <a:p>
            <a:r>
              <a:rPr lang="en-GB" sz="1400" dirty="0" smtClean="0"/>
              <a:t>Total Liquid market</a:t>
            </a:r>
            <a:endParaRPr lang="en-GB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5</a:t>
            </a:fld>
            <a:endParaRPr lang="en-GB" noProof="0"/>
          </a:p>
        </p:txBody>
      </p:sp>
      <p:grpSp>
        <p:nvGrpSpPr>
          <p:cNvPr id="38" name="Group 37"/>
          <p:cNvGrpSpPr/>
          <p:nvPr/>
        </p:nvGrpSpPr>
        <p:grpSpPr>
          <a:xfrm>
            <a:off x="4902359" y="1480771"/>
            <a:ext cx="3381176" cy="3697998"/>
            <a:chOff x="3809001" y="1504371"/>
            <a:chExt cx="2341962" cy="36979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129601" y="4921972"/>
              <a:ext cx="1864794" cy="18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04751" y="2527467"/>
              <a:ext cx="232603" cy="24132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400" dirty="0" smtClean="0"/>
                <a:t>Transport</a:t>
              </a:r>
              <a:endParaRPr lang="nb-NO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197" y="3423702"/>
              <a:ext cx="242295" cy="14932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400" dirty="0" smtClean="0"/>
                <a:t>Road</a:t>
              </a:r>
              <a:endParaRPr lang="nb-NO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5197" y="2527468"/>
              <a:ext cx="242295" cy="90685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100" dirty="0" smtClean="0">
                  <a:solidFill>
                    <a:schemeClr val="tx1"/>
                  </a:solidFill>
                </a:rPr>
                <a:t>Non-Road</a:t>
              </a:r>
              <a:endParaRPr lang="nb-NO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5752" y="3924013"/>
              <a:ext cx="242295" cy="992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400" dirty="0" smtClean="0"/>
                <a:t>Diesel</a:t>
              </a:r>
              <a:endParaRPr lang="nb-NO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15752" y="3434326"/>
              <a:ext cx="242296" cy="4883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243919" y="1580301"/>
              <a:ext cx="0" cy="3450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09001" y="1504371"/>
              <a:ext cx="421144" cy="41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Mill.</a:t>
              </a:r>
              <a:br>
                <a:rPr lang="nb-NO" sz="1000" dirty="0" smtClean="0">
                  <a:latin typeface="Arial" pitchFamily="34" charset="0"/>
                  <a:cs typeface="Arial" pitchFamily="34" charset="0"/>
                </a:rPr>
              </a:b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liter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5178865" y="3524988"/>
              <a:ext cx="742511" cy="268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100" dirty="0" err="1" smtClean="0">
                  <a:latin typeface="Arial" pitchFamily="34" charset="0"/>
                  <a:cs typeface="Arial" pitchFamily="34" charset="0"/>
                </a:rPr>
                <a:t>Gasoline</a:t>
              </a:r>
              <a:endParaRPr lang="nb-NO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16198" y="3922696"/>
              <a:ext cx="242295" cy="4184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5553253" y="3847426"/>
              <a:ext cx="529312" cy="45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100" dirty="0" err="1" smtClean="0">
                  <a:latin typeface="Arial" pitchFamily="34" charset="0"/>
                  <a:cs typeface="Arial" pitchFamily="34" charset="0"/>
                </a:rPr>
                <a:t>Light</a:t>
              </a:r>
              <a:r>
                <a:rPr lang="nb-NO" sz="1100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nb-NO" sz="1100" dirty="0" smtClean="0">
                  <a:latin typeface="Arial" pitchFamily="34" charset="0"/>
                  <a:cs typeface="Arial" pitchFamily="34" charset="0"/>
                </a:rPr>
              </a:br>
              <a:r>
                <a:rPr lang="nb-NO" sz="1100" dirty="0" err="1" smtClean="0">
                  <a:latin typeface="Arial" pitchFamily="34" charset="0"/>
                  <a:cs typeface="Arial" pitchFamily="34" charset="0"/>
                </a:rPr>
                <a:t>Duty</a:t>
              </a:r>
              <a:endParaRPr lang="nb-NO" sz="10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448125" y="3434326"/>
              <a:ext cx="174452" cy="1"/>
            </a:xfrm>
            <a:prstGeom prst="line">
              <a:avLst/>
            </a:prstGeom>
            <a:ln w="31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80360" y="3224993"/>
              <a:ext cx="474968" cy="24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4200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5995" y="3724383"/>
              <a:ext cx="474968" cy="24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2900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0065" y="2349666"/>
              <a:ext cx="474968" cy="24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6500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6199" y="4255222"/>
              <a:ext cx="242295" cy="6617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050" b="1" dirty="0" smtClean="0"/>
                <a:t>Heavy-</a:t>
              </a:r>
              <a:r>
                <a:rPr lang="nb-NO" sz="1050" b="1" dirty="0" err="1" smtClean="0"/>
                <a:t>Duty</a:t>
              </a:r>
              <a:endParaRPr lang="nb-NO" sz="105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22355" y="4940759"/>
              <a:ext cx="1127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Market Volumes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36392" y="2190750"/>
              <a:ext cx="232603" cy="27500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400" dirty="0" smtClean="0"/>
                <a:t>Total Liquid Market</a:t>
              </a:r>
              <a:endParaRPr lang="nb-NO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36392" y="1762662"/>
              <a:ext cx="232603" cy="283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10639" y="1589418"/>
              <a:ext cx="466794" cy="24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buClr>
                  <a:schemeClr val="accent4"/>
                </a:buClr>
                <a:buSzPct val="80000"/>
              </a:pPr>
              <a:r>
                <a:rPr lang="nb-NO" sz="1000" dirty="0" smtClean="0">
                  <a:latin typeface="Arial" pitchFamily="34" charset="0"/>
                  <a:cs typeface="Arial" pitchFamily="34" charset="0"/>
                </a:rPr>
                <a:t>9000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329783" y="1983978"/>
              <a:ext cx="106609" cy="61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668995" y="2198243"/>
              <a:ext cx="106609" cy="61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687867" y="2045843"/>
              <a:ext cx="106609" cy="61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329783" y="2167311"/>
              <a:ext cx="106609" cy="618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4904754" y="1375996"/>
            <a:ext cx="2354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31199" y="1006003"/>
            <a:ext cx="4040188" cy="73306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Sustainable</a:t>
            </a:r>
            <a:r>
              <a:rPr lang="nb-NO" dirty="0"/>
              <a:t> f</a:t>
            </a:r>
            <a:r>
              <a:rPr lang="nb-NO" dirty="0" smtClean="0"/>
              <a:t>orest is </a:t>
            </a:r>
            <a:r>
              <a:rPr lang="nb-NO" dirty="0" err="1" smtClean="0"/>
              <a:t>the</a:t>
            </a:r>
            <a:r>
              <a:rPr lang="nb-NO" dirty="0" smtClean="0"/>
              <a:t> best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resource</a:t>
            </a:r>
            <a:r>
              <a:rPr lang="nb-NO" dirty="0" smtClean="0"/>
              <a:t> </a:t>
            </a:r>
            <a:r>
              <a:rPr lang="nb-NO" dirty="0"/>
              <a:t>for 2G </a:t>
            </a:r>
            <a:r>
              <a:rPr lang="nb-NO" dirty="0" err="1"/>
              <a:t>Biofuels</a:t>
            </a:r>
            <a:endParaRPr lang="en-US" dirty="0"/>
          </a:p>
        </p:txBody>
      </p:sp>
      <p:sp>
        <p:nvSpPr>
          <p:cNvPr id="37" name="Content Placeholder 10"/>
          <p:cNvSpPr txBox="1">
            <a:spLocks/>
          </p:cNvSpPr>
          <p:nvPr/>
        </p:nvSpPr>
        <p:spPr>
          <a:xfrm>
            <a:off x="722045" y="1833512"/>
            <a:ext cx="3871726" cy="304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b-NO" sz="1600" dirty="0" err="1" smtClean="0"/>
              <a:t>Economically</a:t>
            </a:r>
            <a:r>
              <a:rPr lang="nb-NO" sz="1600" dirty="0" smtClean="0"/>
              <a:t> </a:t>
            </a:r>
            <a:r>
              <a:rPr lang="nb-NO" sz="1600" dirty="0" err="1" smtClean="0"/>
              <a:t>available</a:t>
            </a:r>
            <a:r>
              <a:rPr lang="nb-NO" sz="1600" dirty="0" smtClean="0"/>
              <a:t> </a:t>
            </a:r>
            <a:r>
              <a:rPr lang="nb-NO" sz="1600" dirty="0" err="1" smtClean="0"/>
              <a:t>potential</a:t>
            </a:r>
            <a:r>
              <a:rPr lang="nb-NO" sz="1600" dirty="0" smtClean="0"/>
              <a:t>: </a:t>
            </a:r>
            <a:br>
              <a:rPr lang="nb-NO" sz="1600" dirty="0" smtClean="0"/>
            </a:br>
            <a:r>
              <a:rPr lang="nb-NO" sz="1600" b="1" dirty="0" smtClean="0"/>
              <a:t>4 million m</a:t>
            </a:r>
            <a:r>
              <a:rPr lang="nb-NO" sz="1600" b="1" baseline="30000" dirty="0" smtClean="0"/>
              <a:t>3 </a:t>
            </a:r>
            <a:r>
              <a:rPr lang="nb-NO" sz="1600" b="1" dirty="0" smtClean="0"/>
              <a:t>/</a:t>
            </a:r>
            <a:r>
              <a:rPr lang="nb-NO" sz="1600" b="1" dirty="0" err="1" smtClean="0"/>
              <a:t>year</a:t>
            </a:r>
            <a:endParaRPr lang="nb-NO" sz="1600" b="1" dirty="0" smtClean="0"/>
          </a:p>
          <a:p>
            <a:pPr>
              <a:lnSpc>
                <a:spcPct val="120000"/>
              </a:lnSpc>
            </a:pPr>
            <a:endParaRPr lang="nb-NO" sz="1600" b="1" dirty="0" smtClean="0"/>
          </a:p>
          <a:p>
            <a:pPr>
              <a:lnSpc>
                <a:spcPct val="120000"/>
              </a:lnSpc>
            </a:pPr>
            <a:r>
              <a:rPr lang="nb-NO" sz="1600" dirty="0" err="1" smtClean="0"/>
              <a:t>Renewable</a:t>
            </a:r>
            <a:r>
              <a:rPr lang="nb-NO" sz="1600" dirty="0" smtClean="0"/>
              <a:t> </a:t>
            </a:r>
            <a:r>
              <a:rPr lang="nb-NO" sz="1600" dirty="0" err="1" smtClean="0"/>
              <a:t>fuels</a:t>
            </a:r>
            <a:r>
              <a:rPr lang="nb-NO" sz="1600" dirty="0" smtClean="0"/>
              <a:t>:</a:t>
            </a:r>
            <a:br>
              <a:rPr lang="nb-NO" sz="1600" dirty="0" smtClean="0"/>
            </a:br>
            <a:r>
              <a:rPr lang="nb-NO" sz="1600" b="1" dirty="0" smtClean="0"/>
              <a:t>600 million l/</a:t>
            </a:r>
            <a:r>
              <a:rPr lang="nb-NO" sz="1600" b="1" dirty="0" err="1" smtClean="0"/>
              <a:t>year</a:t>
            </a:r>
            <a:endParaRPr lang="nb-NO" sz="1600" b="1" dirty="0" smtClean="0"/>
          </a:p>
          <a:p>
            <a:pPr>
              <a:lnSpc>
                <a:spcPct val="120000"/>
              </a:lnSpc>
            </a:pPr>
            <a:endParaRPr lang="nb-NO" sz="1600" b="1" baseline="30000" dirty="0" smtClean="0"/>
          </a:p>
          <a:p>
            <a:pPr>
              <a:lnSpc>
                <a:spcPct val="120000"/>
              </a:lnSpc>
            </a:pPr>
            <a:r>
              <a:rPr lang="nb-NO" sz="1600" dirty="0" err="1" smtClean="0"/>
              <a:t>Annual</a:t>
            </a:r>
            <a:r>
              <a:rPr lang="nb-NO" sz="1600" dirty="0" smtClean="0"/>
              <a:t> CO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 </a:t>
            </a:r>
            <a:r>
              <a:rPr lang="nb-NO" sz="1600" dirty="0" err="1" smtClean="0"/>
              <a:t>capture</a:t>
            </a:r>
            <a:r>
              <a:rPr lang="nb-NO" sz="1600" dirty="0" smtClean="0"/>
              <a:t>:</a:t>
            </a:r>
            <a:br>
              <a:rPr lang="nb-NO" sz="1600" dirty="0" smtClean="0"/>
            </a:br>
            <a:r>
              <a:rPr lang="nb-NO" sz="1600" b="1" dirty="0" smtClean="0"/>
              <a:t>1.5  million t/</a:t>
            </a:r>
            <a:r>
              <a:rPr lang="nb-NO" sz="1600" b="1" dirty="0" err="1" smtClean="0"/>
              <a:t>year</a:t>
            </a:r>
            <a:endParaRPr lang="nb-NO" sz="1600" b="1" baseline="30000" dirty="0" smtClean="0"/>
          </a:p>
        </p:txBody>
      </p:sp>
      <p:sp>
        <p:nvSpPr>
          <p:cNvPr id="42" name="Down Arrow 41"/>
          <p:cNvSpPr/>
          <p:nvPr/>
        </p:nvSpPr>
        <p:spPr>
          <a:xfrm>
            <a:off x="1720606" y="2551781"/>
            <a:ext cx="280303" cy="4055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1732854" y="3507755"/>
            <a:ext cx="280303" cy="4055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1" descr="http://www.sodra.com/Templates/SodraCommon/Styles/images/sodra-logoty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47" y="5255807"/>
            <a:ext cx="1015956" cy="2988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07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smtClean="0"/>
              <a:t>Demo Plant Location</a:t>
            </a:r>
            <a:endParaRPr lang="en-US" dirty="0"/>
          </a:p>
        </p:txBody>
      </p:sp>
      <p:pic>
        <p:nvPicPr>
          <p:cNvPr id="1026" name="Picture 2" descr="C:\Users\u37219\AppData\Local\Microsoft\Windows\Temporary Internet Files\Content.Outlook\0C2D5TQE\Kart Silva Green Fuel re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84" y="912629"/>
            <a:ext cx="5898696" cy="41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9440" y="4876800"/>
            <a:ext cx="548640" cy="20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Rendering </a:t>
            </a:r>
            <a:r>
              <a:rPr lang="nb-NO" dirty="0" err="1" smtClean="0"/>
              <a:t>of</a:t>
            </a:r>
            <a:r>
              <a:rPr lang="nb-NO" dirty="0" smtClean="0"/>
              <a:t> Commercial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1026" name="Picture 2" descr="C:\Users\u37219\AppData\Local\Microsoft\Windows\Temporary Internet Files\Content.Outlook\0C2D5TQE\tofte-savuto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071596"/>
            <a:ext cx="7147560" cy="40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3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g &amp; CM pres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8DB6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575756"/>
      </a:hlink>
      <a:folHlink>
        <a:srgbClr val="57575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KClassificationChoice xmlns="a41bb1ce-4b1c-416c-847f-edf4f1b0a8dc">Internal</SKClassificationChoice>
    <SKDocumentTypesChoice xmlns="a41bb1ce-4b1c-416c-847f-edf4f1b0a8dc">Presentation</SKDocumentTypesChoice>
    <SKReminderSent xmlns="http://schemas.microsoft.com/sharepoint/v3/fields" xsi:nil="true"/>
    <SK360IntranetDocumentUrl xmlns="a41bb1ce-4b1c-416c-847f-edf4f1b0a8dc" xsi:nil="true"/>
    <SKReminderDate xmlns="http://schemas.microsoft.com/sharepoint/v3/fields" xsi:nil="true"/>
    <TaxCatchAll xmlns="a41bb1ce-4b1c-416c-847f-edf4f1b0a8dc">
      <Value>9917</Value>
      <Value>338</Value>
      <Value>5014</Value>
    </TaxCatchAll>
    <TaxKeywordTaxHTField xmlns="a41bb1ce-4b1c-416c-847f-edf4f1b0a8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Silva Green Fuel</TermName>
          <TermId xmlns="http://schemas.microsoft.com/office/infopath/2007/PartnerControls">090e1adf-00b8-4661-929d-1fe1151e8fe5</TermId>
        </TermInfo>
        <TermInfo xmlns="http://schemas.microsoft.com/office/infopath/2007/PartnerControls">
          <TermName xmlns="http://schemas.microsoft.com/office/infopath/2007/PartnerControls">biofuel</TermName>
          <TermId xmlns="http://schemas.microsoft.com/office/infopath/2007/PartnerControls">1e3e0a3e-344f-4824-b233-2f3f174c1860</TermId>
        </TermInfo>
        <TermInfo xmlns="http://schemas.microsoft.com/office/infopath/2007/PartnerControls">
          <TermName xmlns="http://schemas.microsoft.com/office/infopath/2007/PartnerControls">CM</TermName>
          <TermId xmlns="http://schemas.microsoft.com/office/infopath/2007/PartnerControls">96e94d59-02de-46bf-99d9-ac7f250d3b9f</TermId>
        </TermInfo>
      </Terms>
    </TaxKeywordTaxHTField>
    <SKLanguageChoice xmlns="a41bb1ce-4b1c-416c-847f-edf4f1b0a8dc">English</SKLanguageChoice>
    <SK360Subtype xmlns="44c95d30-e09e-46ba-b9e9-e72e5637d471" xsi:nil="true"/>
    <SK360RecordNo xmlns="44c95d30-e09e-46ba-b9e9-e72e5637d471" xsi:nil="true"/>
    <SKStatus xmlns="44c95d30-e09e-46ba-b9e9-e72e5637d471">In Progress</SKStatus>
    <SKCreator xmlns="44c95d30-e09e-46ba-b9e9-e72e5637d471">
      <UserInfo>
        <DisplayName>Skilhagen Stein Erik</DisplayName>
        <AccountId>2161</AccountId>
        <AccountType/>
      </UserInfo>
    </SKCreator>
    <SK360ConfirmationDate xmlns="44c95d30-e09e-46ba-b9e9-e72e5637d4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DCCBCB34B78546BFBC9131969C7329010100CB41F3E830A2FB46AB367FEF941FF05A" ma:contentTypeVersion="8" ma:contentTypeDescription="" ma:contentTypeScope="" ma:versionID="9b7778748cd708c8a9c51e04cf53c665">
  <xsd:schema xmlns:xsd="http://www.w3.org/2001/XMLSchema" xmlns:xs="http://www.w3.org/2001/XMLSchema" xmlns:p="http://schemas.microsoft.com/office/2006/metadata/properties" xmlns:ns2="a41bb1ce-4b1c-416c-847f-edf4f1b0a8dc" xmlns:ns3="44c95d30-e09e-46ba-b9e9-e72e5637d471" xmlns:ns4="http://schemas.microsoft.com/sharepoint/v3/fields" targetNamespace="http://schemas.microsoft.com/office/2006/metadata/properties" ma:root="true" ma:fieldsID="257303000dbb43fe37abe862498b3926" ns2:_="" ns3:_="" ns4:_="">
    <xsd:import namespace="a41bb1ce-4b1c-416c-847f-edf4f1b0a8dc"/>
    <xsd:import namespace="44c95d30-e09e-46ba-b9e9-e72e5637d47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SKStatus"/>
                <xsd:element ref="ns3:SKCreator" minOccurs="0"/>
                <xsd:element ref="ns4:SKReminderDate" minOccurs="0"/>
                <xsd:element ref="ns4:SKReminderSent" minOccurs="0"/>
                <xsd:element ref="ns2:TaxCatchAll" minOccurs="0"/>
                <xsd:element ref="ns2:TaxCatchAllLabel" minOccurs="0"/>
                <xsd:element ref="ns3:SK360RecordNo" minOccurs="0"/>
                <xsd:element ref="ns3:SK360ConfirmationDate" minOccurs="0"/>
                <xsd:element ref="ns3:SK360Subtype" minOccurs="0"/>
                <xsd:element ref="ns2:TaxKeywordTaxHTField" minOccurs="0"/>
                <xsd:element ref="ns2:SK360IntranetDocumentUrl" minOccurs="0"/>
                <xsd:element ref="ns2:SKDocumentTypesChoice"/>
                <xsd:element ref="ns2:SKClassificationChoice"/>
                <xsd:element ref="ns2:SKLanguageChoic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bb1ce-4b1c-416c-847f-edf4f1b0a8d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b6ce8a75-5a16-4209-858b-6d5a7bbef97d}" ma:internalName="TaxCatchAll" ma:showField="CatchAllData" ma:web="a41bb1ce-4b1c-416c-847f-edf4f1b0a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b6ce8a75-5a16-4209-858b-6d5a7bbef97d}" ma:internalName="TaxCatchAllLabel" ma:readOnly="true" ma:showField="CatchAllDataLabel" ma:web="a41bb1ce-4b1c-416c-847f-edf4f1b0a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ma:taxonomy="true" ma:internalName="TaxKeywordTaxHTField" ma:taxonomyFieldName="TaxKeyword" ma:displayName="Enterprise Keywords" ma:readOnly="false" ma:fieldId="{23f27201-bee3-471e-b2e7-b64fd8b7ca38}" ma:taxonomyMulti="true" ma:sspId="72894855-0da9-4f28-9f81-8df9e731dca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K360IntranetDocumentUrl" ma:index="19" nillable="true" ma:displayName="360 Intranet Document Url" ma:description="Url to were the document is located on the intranet" ma:hidden="true" ma:internalName="SK360IntranetDocumentUrl">
      <xsd:simpleType>
        <xsd:restriction base="dms:Text">
          <xsd:maxLength value="255"/>
        </xsd:restriction>
      </xsd:simpleType>
    </xsd:element>
    <xsd:element name="SKDocumentTypesChoice" ma:index="20" ma:displayName="Document Types" ma:default="Memo" ma:description="Genre that best describes what kind of content it is, e.g. Policy, Memo, News, Announcement" ma:format="Dropdown" ma:internalName="SKDocumentTypesChoice">
      <xsd:simpleType>
        <xsd:restriction base="dms:Choice">
          <xsd:enumeration value="Agreement"/>
          <xsd:enumeration value="Budget"/>
          <xsd:enumeration value="Call for meeting"/>
          <xsd:enumeration value="External correspondence"/>
          <xsd:enumeration value="Guideline"/>
          <xsd:enumeration value="Image"/>
          <xsd:enumeration value="Internal correspondence"/>
          <xsd:enumeration value="Memo"/>
          <xsd:enumeration value="Minutes of meeting"/>
          <xsd:enumeration value="Plan"/>
          <xsd:enumeration value="Presentation"/>
          <xsd:enumeration value="Report"/>
          <xsd:enumeration value="Specification"/>
          <xsd:enumeration value="Technical Document"/>
        </xsd:restriction>
      </xsd:simpleType>
    </xsd:element>
    <xsd:element name="SKClassificationChoice" ma:index="21" ma:displayName="Classification" ma:default="Internal" ma:internalName="SKClassificationChoice">
      <xsd:simpleType>
        <xsd:restriction base="dms:Choice">
          <xsd:enumeration value="Confidential"/>
          <xsd:enumeration value="Internal"/>
          <xsd:enumeration value="Open"/>
        </xsd:restriction>
      </xsd:simpleType>
    </xsd:element>
    <xsd:element name="SKLanguageChoice" ma:index="22" ma:displayName="Language" ma:default="English" ma:internalName="SKLanguageChoice">
      <xsd:simpleType>
        <xsd:restriction base="dms:Choice">
          <xsd:enumeration value="Albanian"/>
          <xsd:enumeration value="English"/>
          <xsd:enumeration value="French"/>
          <xsd:enumeration value="German"/>
          <xsd:enumeration value="Italian"/>
          <xsd:enumeration value="Norwegian"/>
          <xsd:enumeration value="Portuguese"/>
          <xsd:enumeration value="Spanish"/>
          <xsd:enumeration value="Swedish"/>
          <xsd:enumeration value="Turkis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95d30-e09e-46ba-b9e9-e72e5637d471" elementFormDefault="qualified">
    <xsd:import namespace="http://schemas.microsoft.com/office/2006/documentManagement/types"/>
    <xsd:import namespace="http://schemas.microsoft.com/office/infopath/2007/PartnerControls"/>
    <xsd:element name="SKStatus" ma:index="9" ma:displayName="Status" ma:default="In Progress" ma:description="" ma:internalName="SKStatus">
      <xsd:simpleType>
        <xsd:restriction base="dms:Choice">
          <xsd:enumeration value="In Progress"/>
          <xsd:enumeration value="Completed"/>
        </xsd:restriction>
      </xsd:simpleType>
    </xsd:element>
    <xsd:element name="SKCreator" ma:index="10" nillable="true" ma:displayName="Creator" ma:description="" ma:hidden="true" ma:internalName="SKCrea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360RecordNo" ma:index="15" nillable="true" ma:displayName="360 Record No" ma:description="Reference to the document number in 360 (only for archived docs)." ma:hidden="true" ma:internalName="SK360RecordNo">
      <xsd:simpleType>
        <xsd:restriction base="dms:Text"/>
      </xsd:simpleType>
    </xsd:element>
    <xsd:element name="SK360ConfirmationDate" ma:index="16" nillable="true" ma:displayName="360 Confirmation Date" ma:description="Date when 360 confirmed that the document was archived." ma:format="DateTime" ma:hidden="true" ma:internalName="SK360ConfirmationDate">
      <xsd:simpleType>
        <xsd:restriction base="dms:DateTime"/>
      </xsd:simpleType>
    </xsd:element>
    <xsd:element name="SK360Subtype" ma:index="17" nillable="true" ma:displayName="360 Subtype" ma:description="Reference to the subtype in 360 (only for archived docs)." ma:hidden="true" ma:internalName="SK360Sub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KReminderDate" ma:index="11" nillable="true" ma:displayName="Reminder Date" ma:description="The date when a reminder will be sent to the content owner" ma:format="DateOnly" ma:hidden="true" ma:internalName="SKReminderDate">
      <xsd:simpleType>
        <xsd:restriction base="dms:DateTime"/>
      </xsd:simpleType>
    </xsd:element>
    <xsd:element name="SKReminderSent" ma:index="12" nillable="true" ma:displayName="Reminder Sent" ma:description="The date when a reminder was sent to the content owner" ma:format="DateOnly" ma:hidden="true" ma:internalName="SKReminderSent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A3DD6-238E-4987-8CBE-E577F5C79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5E53E-11E9-422B-8C93-C7D7BE5FFBA8}">
  <ds:schemaRefs>
    <ds:schemaRef ds:uri="http://purl.org/dc/dcmitype/"/>
    <ds:schemaRef ds:uri="44c95d30-e09e-46ba-b9e9-e72e5637d471"/>
    <ds:schemaRef ds:uri="http://www.w3.org/XML/1998/namespace"/>
    <ds:schemaRef ds:uri="a41bb1ce-4b1c-416c-847f-edf4f1b0a8d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621B32-EB11-4A7A-8304-CEA4A387F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bb1ce-4b1c-416c-847f-edf4f1b0a8dc"/>
    <ds:schemaRef ds:uri="44c95d30-e09e-46ba-b9e9-e72e5637d47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Vang &amp; CM pres</Template>
  <TotalTime>0</TotalTime>
  <Words>293</Words>
  <Application>Microsoft Office PowerPoint</Application>
  <PresentationFormat>On-screen Show (16:10)</PresentationFormat>
  <Paragraphs>74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Vang &amp; CM pres</vt:lpstr>
      <vt:lpstr>The future renewable fuel – production of 2nd generation Biofuel</vt:lpstr>
      <vt:lpstr>Drivers supporting biofuel</vt:lpstr>
      <vt:lpstr>What has been done?</vt:lpstr>
      <vt:lpstr>Ambition: Commercial Plant Decided in 2020</vt:lpstr>
      <vt:lpstr>Opportunity is there</vt:lpstr>
      <vt:lpstr>Demo Plant Location</vt:lpstr>
      <vt:lpstr>Rendering of Commercial Plant</vt:lpstr>
      <vt:lpstr>PowerPoint Presentation</vt:lpstr>
    </vt:vector>
  </TitlesOfParts>
  <Company>Statkraft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</dc:title>
  <dc:creator>Gjessing Rune</dc:creator>
  <cp:keywords>biofuel; Silva Green Fuel; CM</cp:keywords>
  <cp:lastModifiedBy>Gjessing Rune</cp:lastModifiedBy>
  <cp:revision>35</cp:revision>
  <cp:lastPrinted>2015-08-12T17:03:38Z</cp:lastPrinted>
  <dcterms:created xsi:type="dcterms:W3CDTF">2015-05-30T12:52:25Z</dcterms:created>
  <dcterms:modified xsi:type="dcterms:W3CDTF">2016-12-08T07:12:46Z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9917;#Silva Green Fuel|090e1adf-00b8-4661-929d-1fe1151e8fe5;#338;#biofuel|1e3e0a3e-344f-4824-b233-2f3f174c1860;#5014;#CM|96e94d59-02de-46bf-99d9-ac7f250d3b9f</vt:lpwstr>
  </property>
  <property fmtid="{D5CDD505-2E9C-101B-9397-08002B2CF9AE}" pid="3" name="ContentTypeId">
    <vt:lpwstr>0x010100DCCBCB34B78546BFBC9131969C7329010100CB41F3E830A2FB46AB367FEF941FF05A</vt:lpwstr>
  </property>
</Properties>
</file>