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80" r:id="rId3"/>
    <p:sldId id="281" r:id="rId4"/>
    <p:sldId id="282" r:id="rId5"/>
    <p:sldId id="286" r:id="rId6"/>
    <p:sldId id="284" r:id="rId7"/>
    <p:sldId id="278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0" autoAdjust="0"/>
    <p:restoredTop sz="86410" autoAdjust="0"/>
  </p:normalViewPr>
  <p:slideViewPr>
    <p:cSldViewPr>
      <p:cViewPr varScale="1">
        <p:scale>
          <a:sx n="122" d="100"/>
          <a:sy n="122" d="100"/>
        </p:scale>
        <p:origin x="-168" y="-104"/>
      </p:cViewPr>
      <p:guideLst>
        <p:guide orient="horz" pos="2160"/>
        <p:guide pos="672"/>
        <p:guide pos="5472"/>
        <p:guide pos="1008"/>
        <p:guide pos="115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4" Type="http://schemas.openxmlformats.org/officeDocument/2006/relationships/slide" Target="slides/slide4.xml"/><Relationship Id="rId5" Type="http://schemas.openxmlformats.org/officeDocument/2006/relationships/slide" Target="slides/slide5.xml"/><Relationship Id="rId6" Type="http://schemas.openxmlformats.org/officeDocument/2006/relationships/slide" Target="slides/slide6.xml"/><Relationship Id="rId7" Type="http://schemas.openxmlformats.org/officeDocument/2006/relationships/slide" Target="slides/slide7.xml"/><Relationship Id="rId1" Type="http://schemas.openxmlformats.org/officeDocument/2006/relationships/slide" Target="slides/slide1.xml"/><Relationship Id="rId2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10FFEEA-28BF-A340-8643-E3D8E12E09C9}" type="datetime1">
              <a:rPr lang="nb-NO"/>
              <a:pPr>
                <a:defRPr/>
              </a:pPr>
              <a:t>09.11.14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723CA21-0D36-3244-96F4-6725D321E2B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090419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B4E5606-14F6-4340-AA6C-C3A41A40A3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3742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543800" cy="1143000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143000" y="3429000"/>
            <a:ext cx="7543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nb-NO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10. november 2014</a:t>
            </a: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von der Fehr: Fleksibilitet på etterspørselssiden i kraftmarkedet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9F8D9-8BFB-E244-9CF7-1BA6896AF8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838200"/>
            <a:ext cx="1924050" cy="5257800"/>
          </a:xfrm>
        </p:spPr>
        <p:txBody>
          <a:bodyPr vert="eaVert"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838200"/>
            <a:ext cx="5619750" cy="5257800"/>
          </a:xfrm>
        </p:spPr>
        <p:txBody>
          <a:bodyPr vert="eaVert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10. november 2014</a:t>
            </a: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von der Fehr: Fleksibilitet på etterspørselssiden i kraftmarkedet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D7C9A-09E7-E74C-90CD-FDA54B1986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10. november 2014</a:t>
            </a:r>
            <a:endParaRPr lang="nb-NO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von der Fehr: Fleksibilitet på etterspørselssiden i kraftmarkedet</a:t>
            </a: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AF9A1-4DE5-0A45-B83C-18B0A47232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10. november 2014</a:t>
            </a: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von der Fehr: Fleksibilitet på etterspørselssiden i kraftmarkedet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79D24-2393-FC46-8CA2-5F2027D29B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10. november 2014</a:t>
            </a:r>
            <a:endParaRPr lang="nb-NO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von der Fehr: Fleksibilitet på etterspørselssiden i kraftmarkedet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28C8F-B1D4-E04C-83ED-D55AAA1295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10. november 2014</a:t>
            </a:r>
            <a:endParaRPr lang="nb-NO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von der Fehr: Fleksibilitet på etterspørselssiden i kraftmarkedet</a:t>
            </a:r>
            <a:endParaRPr lang="en-US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46366-0991-D54B-A82B-194C68498D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10. november 2014</a:t>
            </a:r>
            <a:endParaRPr lang="nb-NO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von der Fehr: Fleksibilitet på etterspørselssiden i kraftmarkedet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FAE1A-16B3-1C41-9172-7DE4777619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10. november 2014</a:t>
            </a:r>
            <a:endParaRPr lang="nb-NO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von der Fehr: Fleksibilitet på etterspørselssiden i kraftmarkedet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C049C-35A3-984D-966C-BFB6C652AE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10. november 2014</a:t>
            </a:r>
            <a:endParaRPr lang="nb-NO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von der Fehr: Fleksibilitet på etterspørselssiden i kraftmarkedet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DE8F6-92C8-E64B-8D26-4E79A8DD5D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10. november 2014</a:t>
            </a:r>
            <a:endParaRPr lang="nb-NO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von der Fehr: Fleksibilitet på etterspørselssiden i kraftmarkedet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FC0CB-54B0-2840-B109-A87BD9F9F7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8382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b-NO" noProof="0" smtClean="0"/>
              <a:t>Click to edit Master title style</a:t>
            </a:r>
            <a:endParaRPr lang="nb-NO" noProof="0"/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696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b-NO" noProof="0" smtClean="0"/>
              <a:t>Click to edit Master text styles</a:t>
            </a:r>
          </a:p>
          <a:p>
            <a:pPr lvl="1"/>
            <a:r>
              <a:rPr lang="nb-NO" noProof="0" smtClean="0"/>
              <a:t>Second level</a:t>
            </a:r>
          </a:p>
          <a:p>
            <a:pPr lvl="2"/>
            <a:r>
              <a:rPr lang="nb-NO" noProof="0" smtClean="0"/>
              <a:t>Third level</a:t>
            </a:r>
          </a:p>
          <a:p>
            <a:pPr lvl="3"/>
            <a:r>
              <a:rPr lang="nb-NO" noProof="0" smtClean="0"/>
              <a:t>Fourth level</a:t>
            </a:r>
          </a:p>
          <a:p>
            <a:pPr lvl="4"/>
            <a:r>
              <a:rPr lang="nb-NO" noProof="0" smtClean="0"/>
              <a:t>Fifth level</a:t>
            </a:r>
            <a:endParaRPr lang="nb-NO" noProof="0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pPr>
              <a:defRPr/>
            </a:pPr>
            <a:r>
              <a:rPr lang="nb-NO" smtClean="0"/>
              <a:t>10. november 2014</a:t>
            </a:r>
            <a:endParaRPr lang="nb-NO" dirty="0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248400"/>
            <a:ext cx="480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dirty="0" err="1" smtClean="0"/>
            </a:lvl1pPr>
          </a:lstStyle>
          <a:p>
            <a:pPr>
              <a:defRPr/>
            </a:pPr>
            <a:r>
              <a:rPr lang="en-US" smtClean="0"/>
              <a:t>von der Fehr: Fleksibilitet på etterspørselssiden i kraftmarkedet</a:t>
            </a:r>
            <a:endParaRPr lang="en-US" dirty="0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24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pPr>
              <a:defRPr/>
            </a:pPr>
            <a:fld id="{7589CA56-628D-E14F-B911-1B324778F7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6" descr="UiO_A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04800" y="228600"/>
            <a:ext cx="2300288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CREE Minibrukerseminar</a:t>
            </a:r>
            <a:endParaRPr lang="nb-NO" noProof="0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429000"/>
            <a:ext cx="8001000" cy="1752600"/>
          </a:xfrm>
        </p:spPr>
        <p:txBody>
          <a:bodyPr>
            <a:normAutofit/>
          </a:bodyPr>
          <a:lstStyle/>
          <a:p>
            <a:r>
              <a:rPr lang="nb-NO" dirty="0"/>
              <a:t>Fleksibilitet på etterspørselssiden i </a:t>
            </a:r>
            <a:r>
              <a:rPr lang="nb-NO" dirty="0" smtClean="0"/>
              <a:t>kraftmarkedet</a:t>
            </a:r>
          </a:p>
          <a:p>
            <a:r>
              <a:rPr lang="nb-NO" sz="2000" i="1" dirty="0" smtClean="0"/>
              <a:t>Professor </a:t>
            </a:r>
            <a:r>
              <a:rPr lang="nb-NO" sz="2000" i="1" dirty="0" smtClean="0"/>
              <a:t>Nils-Henrik M. von der Fehr</a:t>
            </a:r>
          </a:p>
          <a:p>
            <a:r>
              <a:rPr lang="nb-NO" sz="2000" dirty="0" smtClean="0"/>
              <a:t>Oslo</a:t>
            </a:r>
            <a:r>
              <a:rPr lang="nb-NO" sz="2000" noProof="0" dirty="0" smtClean="0"/>
              <a:t>, </a:t>
            </a:r>
            <a:r>
              <a:rPr lang="nb-NO" sz="2000" noProof="0" dirty="0" smtClean="0"/>
              <a:t>10. november </a:t>
            </a:r>
            <a:r>
              <a:rPr lang="nb-NO" sz="2000" noProof="0" dirty="0" smtClean="0"/>
              <a:t>2014</a:t>
            </a:r>
            <a:endParaRPr lang="nb-NO" noProof="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Innledning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dirty="0"/>
              <a:t>Ny teknologi </a:t>
            </a:r>
            <a:r>
              <a:rPr lang="nb-NO" dirty="0" smtClean="0"/>
              <a:t>utvider </a:t>
            </a:r>
            <a:r>
              <a:rPr lang="nb-NO" dirty="0"/>
              <a:t>mulighetene for måling, overføring av data og </a:t>
            </a:r>
            <a:r>
              <a:rPr lang="nb-NO" dirty="0" smtClean="0"/>
              <a:t>styring</a:t>
            </a:r>
          </a:p>
          <a:p>
            <a:pPr lvl="1"/>
            <a:r>
              <a:rPr lang="nb-NO" dirty="0" smtClean="0"/>
              <a:t>toveiskommunikasjon</a:t>
            </a:r>
          </a:p>
          <a:p>
            <a:pPr lvl="1"/>
            <a:r>
              <a:rPr lang="nb-NO" dirty="0" smtClean="0"/>
              <a:t>løpende priser</a:t>
            </a:r>
            <a:endParaRPr lang="nb-NO" dirty="0"/>
          </a:p>
          <a:p>
            <a:r>
              <a:rPr lang="nb-NO" dirty="0" smtClean="0"/>
              <a:t>Økende innslag av vind- og solkraft krever større fleksibilitet i andre deler av markedet</a:t>
            </a:r>
          </a:p>
          <a:p>
            <a:pPr lvl="1"/>
            <a:r>
              <a:rPr lang="nb-NO" dirty="0" smtClean="0"/>
              <a:t>mindre aktuelt i Norge (Norden) enn andre steder</a:t>
            </a:r>
            <a:endParaRPr lang="nb-NO" dirty="0" smtClean="0"/>
          </a:p>
          <a:p>
            <a:r>
              <a:rPr lang="nb-NO" dirty="0" smtClean="0"/>
              <a:t>Problemstillinger</a:t>
            </a:r>
            <a:endParaRPr lang="nb-NO" dirty="0" smtClean="0"/>
          </a:p>
          <a:p>
            <a:pPr lvl="1"/>
            <a:r>
              <a:rPr lang="nb-NO" dirty="0" err="1" smtClean="0"/>
              <a:t>forbrukeradferd</a:t>
            </a:r>
            <a:endParaRPr lang="nb-NO" dirty="0" smtClean="0"/>
          </a:p>
          <a:p>
            <a:pPr lvl="1"/>
            <a:r>
              <a:rPr lang="nb-NO" dirty="0"/>
              <a:t>prisrespons og rasjonering</a:t>
            </a:r>
          </a:p>
          <a:p>
            <a:pPr lvl="1"/>
            <a:r>
              <a:rPr lang="nb-NO" dirty="0" smtClean="0"/>
              <a:t>aktører og forretningsmodeller</a:t>
            </a:r>
          </a:p>
          <a:p>
            <a:pPr lvl="1"/>
            <a:r>
              <a:rPr lang="nb-NO" dirty="0" smtClean="0"/>
              <a:t>rammebetingelser</a:t>
            </a:r>
            <a:endParaRPr lang="nb-NO" dirty="0"/>
          </a:p>
          <a:p>
            <a:pPr lvl="1"/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10. november 2014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von der Fehr: Fleksibilitet på etterspørselssiden i kraftmarkedet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030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Forbrukeradferd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 smtClean="0"/>
              <a:t>Tradisjonell konsumentteori</a:t>
            </a:r>
          </a:p>
          <a:p>
            <a:pPr lvl="1"/>
            <a:r>
              <a:rPr lang="nb-NO" dirty="0" smtClean="0"/>
              <a:t>nyttemaksimering, gitt priser og inntekt</a:t>
            </a:r>
          </a:p>
          <a:p>
            <a:r>
              <a:rPr lang="nb-NO" dirty="0" smtClean="0"/>
              <a:t>Produksjonsteknologi</a:t>
            </a:r>
          </a:p>
          <a:p>
            <a:pPr lvl="1"/>
            <a:r>
              <a:rPr lang="nb-NO" dirty="0" smtClean="0"/>
              <a:t>elektrisitet som innsatsfaktor for forbruksgoder</a:t>
            </a:r>
          </a:p>
          <a:p>
            <a:r>
              <a:rPr lang="nb-NO" dirty="0" smtClean="0"/>
              <a:t>Etterspørsel etter elektrisitet avhenger av</a:t>
            </a:r>
          </a:p>
          <a:p>
            <a:pPr lvl="1"/>
            <a:r>
              <a:rPr lang="nb-NO" dirty="0" smtClean="0"/>
              <a:t>behov</a:t>
            </a:r>
          </a:p>
          <a:p>
            <a:pPr lvl="1"/>
            <a:r>
              <a:rPr lang="nb-NO" dirty="0" smtClean="0"/>
              <a:t>priser</a:t>
            </a:r>
          </a:p>
          <a:p>
            <a:pPr lvl="1"/>
            <a:r>
              <a:rPr lang="nb-NO" dirty="0" smtClean="0"/>
              <a:t>produksjonsteknologi</a:t>
            </a:r>
          </a:p>
          <a:p>
            <a:r>
              <a:rPr lang="nb-NO" noProof="0" dirty="0" smtClean="0"/>
              <a:t>Andre momenter</a:t>
            </a:r>
          </a:p>
          <a:p>
            <a:pPr lvl="1"/>
            <a:r>
              <a:rPr lang="nb-NO" noProof="0" dirty="0" smtClean="0"/>
              <a:t>transaksjons-/tilpasningskostnader</a:t>
            </a:r>
          </a:p>
          <a:p>
            <a:pPr lvl="1"/>
            <a:r>
              <a:rPr lang="nb-NO" noProof="0" dirty="0" smtClean="0"/>
              <a:t>vaner, oppfatninger, kultur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10. november 2014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von der Fehr: Fleksibilitet på etterspørselssiden i kraftmarkedet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136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 dirty="0" smtClean="0"/>
              <a:t>Priser, teknologi og respons</a:t>
            </a:r>
            <a:endParaRPr lang="nb-NO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b-NO" noProof="0" dirty="0" smtClean="0"/>
              <a:t>Prissignaler med høyere frekvens</a:t>
            </a:r>
          </a:p>
          <a:p>
            <a:pPr lvl="1"/>
            <a:r>
              <a:rPr lang="nb-NO" noProof="0" dirty="0" smtClean="0"/>
              <a:t>timesoppløsning</a:t>
            </a:r>
          </a:p>
          <a:p>
            <a:r>
              <a:rPr lang="nb-NO" noProof="0" dirty="0" smtClean="0"/>
              <a:t>Gevinst ved å flytte forbruk fra </a:t>
            </a:r>
            <a:r>
              <a:rPr lang="nb-NO" noProof="0" dirty="0" err="1" smtClean="0"/>
              <a:t>høypris</a:t>
            </a:r>
            <a:r>
              <a:rPr lang="nb-NO" noProof="0" dirty="0" smtClean="0"/>
              <a:t>- til lavprisperioder</a:t>
            </a:r>
          </a:p>
          <a:p>
            <a:pPr lvl="1"/>
            <a:r>
              <a:rPr lang="nb-NO" dirty="0"/>
              <a:t>potensiell </a:t>
            </a:r>
            <a:r>
              <a:rPr lang="nb-NO" dirty="0" smtClean="0"/>
              <a:t>gevinst mindre i Norge (Norden) </a:t>
            </a:r>
            <a:r>
              <a:rPr lang="nb-NO" dirty="0"/>
              <a:t>enn i andre land</a:t>
            </a:r>
          </a:p>
          <a:p>
            <a:r>
              <a:rPr lang="nb-NO" dirty="0" smtClean="0"/>
              <a:t>Responsen </a:t>
            </a:r>
            <a:r>
              <a:rPr lang="nb-NO" baseline="0" noProof="0" dirty="0" smtClean="0"/>
              <a:t>avhenger av måten signalene formidles på</a:t>
            </a:r>
          </a:p>
          <a:p>
            <a:pPr lvl="1"/>
            <a:r>
              <a:rPr lang="nb-NO" noProof="0" dirty="0" smtClean="0"/>
              <a:t>type, plassering</a:t>
            </a:r>
            <a:r>
              <a:rPr lang="nb-NO" baseline="0" noProof="0" dirty="0" smtClean="0"/>
              <a:t> og utforming av målere</a:t>
            </a:r>
            <a:r>
              <a:rPr lang="nb-NO" noProof="0" dirty="0" smtClean="0"/>
              <a:t> og </a:t>
            </a:r>
            <a:r>
              <a:rPr lang="nb-NO" dirty="0" smtClean="0"/>
              <a:t>applikasjoner</a:t>
            </a:r>
            <a:endParaRPr lang="nb-NO" noProof="0" dirty="0" smtClean="0"/>
          </a:p>
          <a:p>
            <a:pPr lvl="1"/>
            <a:r>
              <a:rPr lang="nb-NO" dirty="0" smtClean="0"/>
              <a:t>brukerstøtte, </a:t>
            </a:r>
            <a:r>
              <a:rPr lang="nb-NO" noProof="0" dirty="0" smtClean="0"/>
              <a:t>annen informasjon, kontekst, sosiale nettverk</a:t>
            </a:r>
          </a:p>
          <a:p>
            <a:pPr lvl="1"/>
            <a:r>
              <a:rPr lang="nb-NO" dirty="0" smtClean="0"/>
              <a:t>først </a:t>
            </a:r>
            <a:r>
              <a:rPr lang="nb-NO" dirty="0"/>
              <a:t>og fremst </a:t>
            </a:r>
            <a:r>
              <a:rPr lang="nb-NO" dirty="0" smtClean="0"/>
              <a:t>reduksjon i generelt forbruk</a:t>
            </a:r>
            <a:endParaRPr lang="nb-NO" noProof="0" dirty="0" smtClean="0"/>
          </a:p>
          <a:p>
            <a:r>
              <a:rPr lang="nb-NO" noProof="0" dirty="0" smtClean="0"/>
              <a:t>Responsen forsterkes dersom tilpasningen automatiseres</a:t>
            </a:r>
          </a:p>
          <a:p>
            <a:pPr lvl="1"/>
            <a:r>
              <a:rPr lang="nb-NO" dirty="0" smtClean="0"/>
              <a:t>varmtvannsbeholdere, varmeovner, kjøleanlegg, frysere</a:t>
            </a:r>
            <a:endParaRPr lang="nb-NO" noProof="0" dirty="0" smtClean="0"/>
          </a:p>
          <a:p>
            <a:r>
              <a:rPr lang="nb-NO" dirty="0" smtClean="0"/>
              <a:t>Kostnader</a:t>
            </a:r>
          </a:p>
          <a:p>
            <a:pPr lvl="1"/>
            <a:r>
              <a:rPr lang="nb-NO" noProof="0" dirty="0" smtClean="0"/>
              <a:t>utstyr</a:t>
            </a:r>
          </a:p>
          <a:p>
            <a:pPr lvl="1"/>
            <a:r>
              <a:rPr lang="nb-NO" dirty="0" smtClean="0"/>
              <a:t>transaksjonskostnader</a:t>
            </a:r>
            <a:endParaRPr lang="nb-NO" noProof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10. november 2014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von der Fehr: Fleksibilitet på etterspørselssiden i kraftmarkedet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218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 dirty="0" smtClean="0"/>
              <a:t>Fjernstyring og rasjonering</a:t>
            </a:r>
            <a:endParaRPr lang="nb-NO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81200"/>
            <a:ext cx="7901880" cy="4114800"/>
          </a:xfrm>
        </p:spPr>
        <p:txBody>
          <a:bodyPr/>
          <a:lstStyle/>
          <a:p>
            <a:r>
              <a:rPr lang="nb-NO" noProof="0" dirty="0" smtClean="0"/>
              <a:t>Timesmåling gir sterkere kortsiktig </a:t>
            </a:r>
            <a:r>
              <a:rPr lang="nb-NO" baseline="0" noProof="0" dirty="0" smtClean="0"/>
              <a:t>prisrespons</a:t>
            </a:r>
          </a:p>
          <a:p>
            <a:pPr lvl="1"/>
            <a:r>
              <a:rPr lang="nb-NO" dirty="0" smtClean="0"/>
              <a:t>utjevning av forbruk over tid</a:t>
            </a:r>
            <a:endParaRPr lang="nb-NO" baseline="0" noProof="0" dirty="0" smtClean="0"/>
          </a:p>
          <a:p>
            <a:pPr lvl="1"/>
            <a:r>
              <a:rPr lang="nb-NO" baseline="0" noProof="0" dirty="0" smtClean="0"/>
              <a:t>redusert forbruk</a:t>
            </a:r>
            <a:r>
              <a:rPr lang="nb-NO" noProof="0" dirty="0" smtClean="0"/>
              <a:t> i høylastperioder</a:t>
            </a:r>
            <a:endParaRPr lang="nb-NO" baseline="0" noProof="0" dirty="0" smtClean="0"/>
          </a:p>
          <a:p>
            <a:r>
              <a:rPr lang="nb-NO" baseline="0" noProof="0" dirty="0" smtClean="0"/>
              <a:t>Balansering</a:t>
            </a:r>
            <a:r>
              <a:rPr lang="nb-NO" noProof="0" dirty="0" smtClean="0"/>
              <a:t> </a:t>
            </a:r>
            <a:r>
              <a:rPr lang="nb-NO" baseline="0" noProof="0" dirty="0" smtClean="0"/>
              <a:t>krever i tillegg rasjonering</a:t>
            </a:r>
          </a:p>
          <a:p>
            <a:pPr lvl="1"/>
            <a:r>
              <a:rPr lang="nb-NO" dirty="0" smtClean="0"/>
              <a:t>overstyring av forbruksbeslutninger</a:t>
            </a:r>
            <a:endParaRPr lang="nb-NO" noProof="0" dirty="0" smtClean="0"/>
          </a:p>
          <a:p>
            <a:pPr lvl="1"/>
            <a:r>
              <a:rPr lang="nb-NO" dirty="0" smtClean="0"/>
              <a:t>automatisert (frekvensbasert)</a:t>
            </a:r>
            <a:endParaRPr lang="nb-NO" noProof="0" dirty="0" smtClean="0"/>
          </a:p>
          <a:p>
            <a:pPr lvl="1"/>
            <a:r>
              <a:rPr lang="nb-NO" dirty="0" smtClean="0"/>
              <a:t>manuelt (markedsbasert)</a:t>
            </a:r>
          </a:p>
          <a:p>
            <a:pPr lvl="1"/>
            <a:r>
              <a:rPr lang="nb-NO" dirty="0" smtClean="0"/>
              <a:t>kontrakter</a:t>
            </a:r>
            <a:endParaRPr lang="nb-NO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10. november 2014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von der Fehr: Fleksibilitet på etterspørselssiden i kraftmarkedet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805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 dirty="0" smtClean="0"/>
              <a:t>Markedet</a:t>
            </a:r>
            <a:r>
              <a:rPr lang="nb-NO" baseline="0" noProof="0" dirty="0" smtClean="0"/>
              <a:t> for fleksibilitet</a:t>
            </a:r>
            <a:endParaRPr lang="nb-NO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noProof="0" dirty="0" smtClean="0"/>
              <a:t>Aktører</a:t>
            </a:r>
          </a:p>
          <a:p>
            <a:pPr lvl="1"/>
            <a:r>
              <a:rPr lang="nb-NO" noProof="0" dirty="0" smtClean="0"/>
              <a:t>distributører/nettselskaper</a:t>
            </a:r>
          </a:p>
          <a:p>
            <a:pPr lvl="1"/>
            <a:r>
              <a:rPr lang="nb-NO" noProof="0" dirty="0" smtClean="0"/>
              <a:t>detaljist</a:t>
            </a:r>
          </a:p>
          <a:p>
            <a:pPr lvl="1"/>
            <a:r>
              <a:rPr lang="nb-NO" noProof="0" dirty="0" smtClean="0"/>
              <a:t>aggregatorer</a:t>
            </a:r>
          </a:p>
          <a:p>
            <a:pPr lvl="1"/>
            <a:r>
              <a:rPr lang="nb-NO" noProof="0" dirty="0" smtClean="0"/>
              <a:t>utstyrsleverandører</a:t>
            </a:r>
          </a:p>
          <a:p>
            <a:pPr lvl="1"/>
            <a:r>
              <a:rPr lang="nb-NO" noProof="0" dirty="0" err="1" smtClean="0"/>
              <a:t>softwareprodusenter</a:t>
            </a:r>
            <a:endParaRPr lang="nb-NO" noProof="0" dirty="0" smtClean="0"/>
          </a:p>
          <a:p>
            <a:pPr lvl="0"/>
            <a:r>
              <a:rPr lang="nb-NO" dirty="0" smtClean="0"/>
              <a:t>Forretningsmodeller</a:t>
            </a:r>
          </a:p>
          <a:p>
            <a:pPr lvl="1"/>
            <a:r>
              <a:rPr lang="nb-NO" dirty="0" smtClean="0"/>
              <a:t>strømsparing (forbrukstilpasning,</a:t>
            </a:r>
            <a:r>
              <a:rPr lang="nb-NO" baseline="0" dirty="0" smtClean="0"/>
              <a:t> </a:t>
            </a:r>
            <a:r>
              <a:rPr lang="nb-NO" dirty="0" smtClean="0"/>
              <a:t>energieffektivisering,</a:t>
            </a:r>
            <a:r>
              <a:rPr lang="nb-NO" baseline="0" dirty="0" smtClean="0"/>
              <a:t> </a:t>
            </a:r>
            <a:r>
              <a:rPr lang="nb-NO" dirty="0" smtClean="0"/>
              <a:t>“smarte hjem”)</a:t>
            </a:r>
          </a:p>
          <a:p>
            <a:pPr lvl="1"/>
            <a:r>
              <a:rPr lang="nb-NO" dirty="0" smtClean="0"/>
              <a:t>salg</a:t>
            </a:r>
            <a:r>
              <a:rPr lang="nb-NO" baseline="0" dirty="0" smtClean="0"/>
              <a:t> av</a:t>
            </a:r>
            <a:r>
              <a:rPr lang="nb-NO" dirty="0" smtClean="0"/>
              <a:t> fleksibilitet</a:t>
            </a:r>
            <a:r>
              <a:rPr lang="nb-NO" baseline="0" dirty="0" smtClean="0"/>
              <a:t> (</a:t>
            </a:r>
            <a:r>
              <a:rPr lang="nb-NO" dirty="0" smtClean="0"/>
              <a:t>balansetjenester, effekt)</a:t>
            </a:r>
            <a:endParaRPr lang="nb-NO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10. november 2014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von der Fehr: Fleksibilitet på etterspørselssiden i kraftmarkedet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422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 dirty="0" smtClean="0"/>
              <a:t>Forskningsspørsmål</a:t>
            </a:r>
            <a:endParaRPr lang="nb-NO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noProof="0" dirty="0" smtClean="0"/>
              <a:t>Hvordan</a:t>
            </a:r>
            <a:r>
              <a:rPr lang="nb-NO" baseline="0" noProof="0" dirty="0" smtClean="0"/>
              <a:t> vil ny teknologi endre forbrukernes adferd?</a:t>
            </a:r>
          </a:p>
          <a:p>
            <a:pPr lvl="1"/>
            <a:r>
              <a:rPr lang="nb-NO" dirty="0" smtClean="0"/>
              <a:t>prisrespons</a:t>
            </a:r>
          </a:p>
          <a:p>
            <a:pPr lvl="1"/>
            <a:r>
              <a:rPr lang="nb-NO" baseline="0" noProof="0" dirty="0" smtClean="0"/>
              <a:t>balansetjenester</a:t>
            </a:r>
          </a:p>
          <a:p>
            <a:pPr lvl="0"/>
            <a:r>
              <a:rPr lang="nb-NO" baseline="0" noProof="0" dirty="0" smtClean="0"/>
              <a:t>Hvilke aktører og hvilke forretningsmodeller har størst mulighet til å </a:t>
            </a:r>
            <a:r>
              <a:rPr lang="nb-NO" baseline="0" dirty="0" smtClean="0"/>
              <a:t>lykkes?</a:t>
            </a:r>
          </a:p>
          <a:p>
            <a:r>
              <a:rPr lang="nb-NO" baseline="0" dirty="0" smtClean="0"/>
              <a:t>Hvordan må rammebetingelsen utformes for å legge til rette for utnyttelse</a:t>
            </a:r>
            <a:r>
              <a:rPr lang="nb-NO" dirty="0" smtClean="0"/>
              <a:t> av </a:t>
            </a:r>
            <a:r>
              <a:rPr lang="nb-NO" baseline="0" dirty="0" smtClean="0"/>
              <a:t>teknologien?</a:t>
            </a:r>
          </a:p>
          <a:p>
            <a:pPr lvl="1"/>
            <a:r>
              <a:rPr lang="nb-NO" dirty="0" smtClean="0"/>
              <a:t>regulering av målevirksomheten</a:t>
            </a:r>
            <a:endParaRPr lang="nb-NO" baseline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10. november 2014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von der Fehr: Fleksibilitet på etterspørselssiden i kraftmarkedet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779438"/>
      </p:ext>
    </p:extLst>
  </p:cSld>
  <p:clrMapOvr>
    <a:masterClrMapping/>
  </p:clrMapOvr>
</p:sld>
</file>

<file path=ppt/theme/theme1.xml><?xml version="1.0" encoding="utf-8"?>
<a:theme xmlns:a="http://schemas.openxmlformats.org/drawingml/2006/main" name="120829 FAD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120829 FAD.potx</Template>
  <TotalTime>7009</TotalTime>
  <Words>368</Words>
  <Application>Microsoft Macintosh PowerPoint</Application>
  <PresentationFormat>On-screen Show (4:3)</PresentationFormat>
  <Paragraphs>79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120829 FAD</vt:lpstr>
      <vt:lpstr>CREE Minibrukerseminar</vt:lpstr>
      <vt:lpstr>Innledning</vt:lpstr>
      <vt:lpstr>Forbrukeradferd</vt:lpstr>
      <vt:lpstr>Priser, teknologi og respons</vt:lpstr>
      <vt:lpstr>Fjernstyring og rasjonering</vt:lpstr>
      <vt:lpstr>Markedet for fleksibilitet</vt:lpstr>
      <vt:lpstr>Forskningsspørsmål</vt:lpstr>
    </vt:vector>
  </TitlesOfParts>
  <Manager/>
  <Company>Rayon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Henrik Haugan</dc:creator>
  <cp:keywords/>
  <dc:description/>
  <cp:lastModifiedBy>Nils-Henrik von der Fehr</cp:lastModifiedBy>
  <cp:revision>137</cp:revision>
  <dcterms:created xsi:type="dcterms:W3CDTF">2011-04-26T13:05:55Z</dcterms:created>
  <dcterms:modified xsi:type="dcterms:W3CDTF">2014-11-10T08:21:51Z</dcterms:modified>
  <cp:category/>
</cp:coreProperties>
</file>