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7" r:id="rId3"/>
    <p:sldId id="269" r:id="rId4"/>
    <p:sldId id="268" r:id="rId5"/>
    <p:sldId id="262" r:id="rId6"/>
    <p:sldId id="265" r:id="rId7"/>
    <p:sldId id="271" r:id="rId8"/>
    <p:sldId id="263" r:id="rId9"/>
    <p:sldId id="259" r:id="rId10"/>
  </p:sldIdLst>
  <p:sldSz cx="9144000" cy="6858000" type="screen4x3"/>
  <p:notesSz cx="68199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36" y="-162"/>
      </p:cViewPr>
      <p:guideLst>
        <p:guide orient="horz" pos="1920"/>
        <p:guide orient="horz" pos="887"/>
        <p:guide orient="horz" pos="2840"/>
        <p:guide orient="horz" pos="1855"/>
        <p:guide orient="horz" pos="824"/>
        <p:guide orient="horz" pos="2784"/>
        <p:guide orient="horz" pos="3759"/>
        <p:guide orient="horz" pos="3713"/>
        <p:guide pos="2843"/>
        <p:guide pos="1998"/>
        <p:guide pos="1932"/>
        <p:guide pos="3828"/>
        <p:guide pos="2917"/>
        <p:guide pos="3772"/>
        <p:guide pos="158"/>
        <p:guide pos="56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409A4B-9660-4647-9BBD-4A42BBDA3B23}" type="datetimeFigureOut">
              <a:rPr lang="en-GB"/>
              <a:pPr>
                <a:defRPr/>
              </a:pPr>
              <a:t>07/11/2014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F990BE-AEA7-47D3-9CF1-14656F3B1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3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EA7BD99-D0A8-41B0-ADAB-A57EE6139A35}" type="datetimeFigureOut">
              <a:rPr lang="en-US"/>
              <a:pPr>
                <a:defRPr/>
              </a:pPr>
              <a:t>11/7/2014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5113" y="744538"/>
            <a:ext cx="3282950" cy="246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2564" y="3322537"/>
            <a:ext cx="6085813" cy="6100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CFF7843-4A54-4223-9875-8725E644B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87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>
              <a:latin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E9381E-54E7-4ED1-BA0A-8370B8660300}" type="slidenum">
              <a:rPr lang="en-GB" smtClean="0"/>
              <a:pPr eaLnBrk="1" hangingPunct="1"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833C10-E7E6-46CD-B820-C99CB7177D63}" type="slidenum">
              <a:rPr lang="en-GB" smtClean="0"/>
              <a:pPr eaLnBrk="1" hangingPunct="1"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833C10-E7E6-46CD-B820-C99CB7177D63}" type="slidenum">
              <a:rPr lang="en-GB" smtClean="0"/>
              <a:pPr eaLnBrk="1" hangingPunct="1"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555757-A19C-4036-AFE5-50EC75AD7D51}" type="slidenum">
              <a:rPr lang="en-GB" smtClean="0"/>
              <a:pPr eaLnBrk="1" hangingPunct="1"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Bl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5869" r="4056" b="7185"/>
          <a:stretch>
            <a:fillRect/>
          </a:stretch>
        </p:blipFill>
        <p:spPr bwMode="gray">
          <a:xfrm>
            <a:off x="7740650" y="188913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nsBox"/>
          <p:cNvSpPr>
            <a:spLocks/>
          </p:cNvSpPr>
          <p:nvPr/>
        </p:nvSpPr>
        <p:spPr bwMode="auto">
          <a:xfrm rot="16200000" flipH="1">
            <a:off x="3186906" y="904081"/>
            <a:ext cx="2765425" cy="9148763"/>
          </a:xfrm>
          <a:custGeom>
            <a:avLst/>
            <a:gdLst>
              <a:gd name="T0" fmla="*/ 0 w 2764827"/>
              <a:gd name="T1" fmla="*/ 2147483647 h 6865848"/>
              <a:gd name="T2" fmla="*/ 968575 w 2764827"/>
              <a:gd name="T3" fmla="*/ 3321200 h 6865848"/>
              <a:gd name="T4" fmla="*/ 2780417 w 2764827"/>
              <a:gd name="T5" fmla="*/ 0 h 6865848"/>
              <a:gd name="T6" fmla="*/ 2779387 w 2764827"/>
              <a:gd name="T7" fmla="*/ 2147483647 h 6865848"/>
              <a:gd name="T8" fmla="*/ 0 w 2764827"/>
              <a:gd name="T9" fmla="*/ 2147483647 h 6865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4827" h="6865848">
                <a:moveTo>
                  <a:pt x="0" y="6865848"/>
                </a:moveTo>
                <a:lnTo>
                  <a:pt x="963146" y="1430"/>
                </a:lnTo>
                <a:lnTo>
                  <a:pt x="2764827" y="0"/>
                </a:lnTo>
                <a:cubicBezTo>
                  <a:pt x="2763851" y="2288032"/>
                  <a:pt x="2764779" y="4572255"/>
                  <a:pt x="2763803" y="6860287"/>
                </a:cubicBezTo>
                <a:lnTo>
                  <a:pt x="0" y="6865848"/>
                </a:lnTo>
                <a:close/>
              </a:path>
            </a:pathLst>
          </a:cu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6" name="WhiteBox"/>
          <p:cNvSpPr>
            <a:spLocks/>
          </p:cNvSpPr>
          <p:nvPr/>
        </p:nvSpPr>
        <p:spPr bwMode="gray">
          <a:xfrm>
            <a:off x="6818313" y="0"/>
            <a:ext cx="2325687" cy="6859588"/>
          </a:xfrm>
          <a:custGeom>
            <a:avLst/>
            <a:gdLst>
              <a:gd name="T0" fmla="*/ 0 w 2324772"/>
              <a:gd name="T1" fmla="*/ 6847834 h 6860287"/>
              <a:gd name="T2" fmla="*/ 730553 w 2324772"/>
              <a:gd name="T3" fmla="*/ 0 h 6860287"/>
              <a:gd name="T4" fmla="*/ 2348680 w 2324772"/>
              <a:gd name="T5" fmla="*/ 0 h 6860287"/>
              <a:gd name="T6" fmla="*/ 2347645 w 2324772"/>
              <a:gd name="T7" fmla="*/ 6849420 h 6860287"/>
              <a:gd name="T8" fmla="*/ 0 w 2324772"/>
              <a:gd name="T9" fmla="*/ 6847834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4772" h="6860287">
                <a:moveTo>
                  <a:pt x="0" y="6858699"/>
                </a:moveTo>
                <a:lnTo>
                  <a:pt x="723116" y="0"/>
                </a:lnTo>
                <a:lnTo>
                  <a:pt x="2324772" y="0"/>
                </a:lnTo>
                <a:cubicBezTo>
                  <a:pt x="2323796" y="2288032"/>
                  <a:pt x="2324724" y="4572255"/>
                  <a:pt x="2323748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 w="3175" cap="flat" cmpd="sng" algn="ctr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pic>
        <p:nvPicPr>
          <p:cNvPr id="7" name="Logo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5966" r="4498" b="2028"/>
          <a:stretch>
            <a:fillRect/>
          </a:stretch>
        </p:blipFill>
        <p:spPr bwMode="ltGray">
          <a:xfrm>
            <a:off x="7740650" y="1889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50825" y="5051425"/>
            <a:ext cx="6510338" cy="1025525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50825" y="6175375"/>
            <a:ext cx="6510338" cy="561975"/>
          </a:xfrm>
        </p:spPr>
        <p:txBody>
          <a:bodyPr/>
          <a:lstStyle>
            <a:lvl1pPr marL="0" indent="0">
              <a:lnSpc>
                <a:spcPct val="9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8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7735824" y="6548374"/>
            <a:ext cx="1079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r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1"/>
          </p:nvPr>
        </p:nvSpPr>
        <p:spPr>
          <a:xfrm>
            <a:off x="6897624" y="6548374"/>
            <a:ext cx="24765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04754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138863"/>
            <a:ext cx="91471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38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11E6AF28-87D5-465B-9F19-5D61B35492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791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566864"/>
            <a:ext cx="9144000" cy="284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4521200"/>
            <a:ext cx="8642350" cy="136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4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5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0D4C6447-2B00-48FF-996D-81448FB630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xtFooter"/>
          <p:cNvSpPr>
            <a:spLocks noGrp="1"/>
          </p:cNvSpPr>
          <p:nvPr>
            <p:ph type="ftr" sz="quarter" idx="16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5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0824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7"/>
          </p:nvPr>
        </p:nvSpPr>
        <p:spPr>
          <a:xfrm>
            <a:off x="4618842" y="1566862"/>
            <a:ext cx="4267201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0"/>
          </p:nvPr>
        </p:nvSpPr>
        <p:spPr>
          <a:xfrm>
            <a:off x="4618843" y="4521200"/>
            <a:ext cx="42672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21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11" name="TxtPageNumber"/>
          <p:cNvSpPr>
            <a:spLocks noGrp="1"/>
          </p:cNvSpPr>
          <p:nvPr>
            <p:ph type="sldNum" sz="quarter" idx="22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FE7BF865-D396-4811-9C52-774B91E96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xtFooter"/>
          <p:cNvSpPr>
            <a:spLocks noGrp="1"/>
          </p:cNvSpPr>
          <p:nvPr>
            <p:ph type="ftr" sz="quarter" idx="23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2794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een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7"/>
          </p:nvPr>
        </p:nvSpPr>
        <p:spPr>
          <a:xfrm>
            <a:off x="170815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8"/>
          </p:nvPr>
        </p:nvSpPr>
        <p:spPr>
          <a:xfrm>
            <a:off x="316547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9"/>
          </p:nvPr>
        </p:nvSpPr>
        <p:spPr>
          <a:xfrm>
            <a:off x="4622800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0"/>
          </p:nvPr>
        </p:nvSpPr>
        <p:spPr>
          <a:xfrm>
            <a:off x="6080125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1"/>
          </p:nvPr>
        </p:nvSpPr>
        <p:spPr>
          <a:xfrm>
            <a:off x="7537451" y="1566862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2"/>
          </p:nvPr>
        </p:nvSpPr>
        <p:spPr>
          <a:xfrm>
            <a:off x="2508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23"/>
          </p:nvPr>
        </p:nvSpPr>
        <p:spPr>
          <a:xfrm>
            <a:off x="170815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24"/>
          </p:nvPr>
        </p:nvSpPr>
        <p:spPr>
          <a:xfrm>
            <a:off x="316547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6"/>
          <p:cNvSpPr>
            <a:spLocks noGrp="1"/>
          </p:cNvSpPr>
          <p:nvPr>
            <p:ph sz="quarter" idx="25"/>
          </p:nvPr>
        </p:nvSpPr>
        <p:spPr>
          <a:xfrm>
            <a:off x="4622800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6"/>
          </p:nvPr>
        </p:nvSpPr>
        <p:spPr>
          <a:xfrm>
            <a:off x="6080125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7"/>
          </p:nvPr>
        </p:nvSpPr>
        <p:spPr>
          <a:xfrm>
            <a:off x="7537451" y="3048000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29"/>
          </p:nvPr>
        </p:nvSpPr>
        <p:spPr>
          <a:xfrm>
            <a:off x="170815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0"/>
          </p:nvPr>
        </p:nvSpPr>
        <p:spPr>
          <a:xfrm>
            <a:off x="316547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6"/>
          <p:cNvSpPr>
            <a:spLocks noGrp="1"/>
          </p:cNvSpPr>
          <p:nvPr>
            <p:ph sz="quarter" idx="31"/>
          </p:nvPr>
        </p:nvSpPr>
        <p:spPr>
          <a:xfrm>
            <a:off x="4622800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6080125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3"/>
          </p:nvPr>
        </p:nvSpPr>
        <p:spPr>
          <a:xfrm>
            <a:off x="7537451" y="4517231"/>
            <a:ext cx="1349375" cy="136842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xtClassification"/>
          <p:cNvSpPr>
            <a:spLocks noGrp="1"/>
          </p:cNvSpPr>
          <p:nvPr>
            <p:ph type="dt" sz="quarter" idx="34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7" name="TxtPageNumber"/>
          <p:cNvSpPr>
            <a:spLocks noGrp="1"/>
          </p:cNvSpPr>
          <p:nvPr>
            <p:ph type="sldNum" sz="quarter" idx="35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86A4935F-6FE9-4C06-8321-71A5909FE8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36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6326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3069431" y="3069431"/>
            <a:ext cx="6858000" cy="71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68738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47649"/>
            <a:ext cx="5181600" cy="6356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7542212" y="246063"/>
            <a:ext cx="1342707" cy="63585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AA1D45DF-D619-454C-9720-029101326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102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630706" y="165100"/>
            <a:ext cx="5244074" cy="5853113"/>
          </a:xfrm>
        </p:spPr>
        <p:txBody>
          <a:bodyPr/>
          <a:lstStyle/>
          <a:p>
            <a:endParaRPr lang="nb-NO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2"/>
          </p:nvPr>
        </p:nvSpPr>
        <p:spPr>
          <a:xfrm>
            <a:off x="309283" y="1312605"/>
            <a:ext cx="3240741" cy="4678619"/>
          </a:xfrm>
        </p:spPr>
        <p:txBody>
          <a:bodyPr/>
          <a:lstStyle/>
          <a:p>
            <a:endParaRPr lang="nb-NO" dirty="0" smtClean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95835" y="206375"/>
            <a:ext cx="3254189" cy="1057649"/>
          </a:xfrm>
        </p:spPr>
        <p:txBody>
          <a:bodyPr/>
          <a:lstStyle/>
          <a:p>
            <a:endParaRPr lang="nb-NO" dirty="0" smtClean="0"/>
          </a:p>
        </p:txBody>
      </p:sp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AB5B61CF-E829-4BD4-A35D-86006F9A5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303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4C11E60D-41A3-458E-807F-2997E7BE2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469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19" y="1566863"/>
            <a:ext cx="4244975" cy="43211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6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6F29B514-5279-43B3-86C7-45B2E3653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23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4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296C95DE-CEEE-4F29-AD64-770A9CDE7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4333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0825" y="2241550"/>
            <a:ext cx="864235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68825" y="2420938"/>
            <a:ext cx="0" cy="34671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4" y="2420888"/>
            <a:ext cx="42672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66863"/>
            <a:ext cx="4266000" cy="6080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420888"/>
            <a:ext cx="4266000" cy="3467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EF7D04D7-58D0-4849-A337-DC92E7CDE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01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6863"/>
            <a:ext cx="9147600" cy="43211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xtClassification"/>
          <p:cNvSpPr>
            <a:spLocks noGrp="1"/>
          </p:cNvSpPr>
          <p:nvPr>
            <p:ph type="dt" sz="quarter" idx="11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5" name="TxtPageNumber"/>
          <p:cNvSpPr>
            <a:spLocks noGrp="1"/>
          </p:cNvSpPr>
          <p:nvPr>
            <p:ph type="sldNum" sz="quarter" idx="12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F1838EE2-7AA5-4619-A422-D354C413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xtFooter"/>
          <p:cNvSpPr>
            <a:spLocks noGrp="1"/>
          </p:cNvSpPr>
          <p:nvPr>
            <p:ph type="ftr" sz="quarter" idx="13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836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43211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xtClassification"/>
          <p:cNvSpPr>
            <a:spLocks noGrp="1"/>
          </p:cNvSpPr>
          <p:nvPr>
            <p:ph type="dt" sz="quarter" idx="19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8" name="TxtPageNumber"/>
          <p:cNvSpPr>
            <a:spLocks noGrp="1"/>
          </p:cNvSpPr>
          <p:nvPr>
            <p:ph type="sldNum" sz="quarter" idx="20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9A189C93-60CF-4948-A2F2-679B3938A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xtFooter"/>
          <p:cNvSpPr>
            <a:spLocks noGrp="1"/>
          </p:cNvSpPr>
          <p:nvPr>
            <p:ph type="ftr" sz="quarter" idx="21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12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9"/>
          </p:nvPr>
        </p:nvSpPr>
        <p:spPr>
          <a:xfrm>
            <a:off x="25082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6"/>
          </p:nvPr>
        </p:nvSpPr>
        <p:spPr>
          <a:xfrm>
            <a:off x="25082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7"/>
          </p:nvPr>
        </p:nvSpPr>
        <p:spPr>
          <a:xfrm>
            <a:off x="3165475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6084888" y="1566862"/>
            <a:ext cx="2804400" cy="28463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0"/>
          </p:nvPr>
        </p:nvSpPr>
        <p:spPr>
          <a:xfrm>
            <a:off x="3165475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1"/>
          </p:nvPr>
        </p:nvSpPr>
        <p:spPr>
          <a:xfrm>
            <a:off x="6084888" y="4521200"/>
            <a:ext cx="2804400" cy="135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889000" indent="0">
              <a:buNone/>
              <a:defRPr sz="1400"/>
            </a:lvl3pPr>
            <a:lvl4pPr marL="1344612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xtClassification"/>
          <p:cNvSpPr>
            <a:spLocks noGrp="1"/>
          </p:cNvSpPr>
          <p:nvPr>
            <p:ph type="dt" sz="quarter" idx="22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10" name="TxtPageNumber"/>
          <p:cNvSpPr>
            <a:spLocks noGrp="1"/>
          </p:cNvSpPr>
          <p:nvPr>
            <p:ph type="sldNum" sz="quarter" idx="23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5E879787-62CE-4751-9CD5-79401417B0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xtFooter"/>
          <p:cNvSpPr>
            <a:spLocks noGrp="1"/>
          </p:cNvSpPr>
          <p:nvPr>
            <p:ph type="ftr" sz="quarter" idx="24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30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Classification"/>
          <p:cNvSpPr>
            <a:spLocks noGrp="1"/>
          </p:cNvSpPr>
          <p:nvPr>
            <p:ph type="dt" sz="quarter" idx="10"/>
          </p:nvPr>
        </p:nvSpPr>
        <p:spPr bwMode="gray">
          <a:xfrm>
            <a:off x="1843024" y="6542024"/>
            <a:ext cx="10810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3" name="TxtPageNumber"/>
          <p:cNvSpPr>
            <a:spLocks noGrp="1"/>
          </p:cNvSpPr>
          <p:nvPr>
            <p:ph type="sldNum" sz="quarter" idx="11"/>
          </p:nvPr>
        </p:nvSpPr>
        <p:spPr bwMode="gray">
          <a:xfrm>
            <a:off x="250825" y="6542024"/>
            <a:ext cx="357124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fld id="{47EAC78A-4A38-4DB1-AE4E-F977708CC2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xtFooter"/>
          <p:cNvSpPr>
            <a:spLocks noGrp="1"/>
          </p:cNvSpPr>
          <p:nvPr>
            <p:ph type="ftr" sz="quarter" idx="12"/>
          </p:nvPr>
        </p:nvSpPr>
        <p:spPr>
          <a:xfrm>
            <a:off x="517525" y="6542024"/>
            <a:ext cx="2071624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 sz="800" b="0">
                <a:solidFill>
                  <a:srgbClr val="999999"/>
                </a:solidFill>
                <a:latin typeface="Arial"/>
              </a:defRPr>
            </a:lvl1pPr>
          </a:lstStyle>
          <a:p>
            <a:r>
              <a:rPr lang="en-US" smtClean="0"/>
              <a:t>Classification: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717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138863"/>
            <a:ext cx="9144000" cy="719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565275"/>
            <a:ext cx="8640762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52413"/>
            <a:ext cx="86407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90000" bIns="90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9" name="Picture 6" descr="statoil_horizontal_neg_rgb_H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7438"/>
            <a:ext cx="11223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60" r:id="rId2"/>
    <p:sldLayoutId id="2147484161" r:id="rId3"/>
    <p:sldLayoutId id="2147484162" r:id="rId4"/>
    <p:sldLayoutId id="2147484172" r:id="rId5"/>
    <p:sldLayoutId id="2147484163" r:id="rId6"/>
    <p:sldLayoutId id="2147484164" r:id="rId7"/>
    <p:sldLayoutId id="2147484165" r:id="rId8"/>
    <p:sldLayoutId id="2147484166" r:id="rId9"/>
    <p:sldLayoutId id="2147484173" r:id="rId10"/>
    <p:sldLayoutId id="2147484167" r:id="rId11"/>
    <p:sldLayoutId id="2147484168" r:id="rId12"/>
    <p:sldLayoutId id="2147484169" r:id="rId13"/>
    <p:sldLayoutId id="2147484174" r:id="rId14"/>
    <p:sldLayoutId id="2147484170" r:id="rId15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2pPr>
      <a:lvl3pPr marL="1089025" indent="-20002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3pPr>
      <a:lvl4pPr marL="1581150" indent="-236538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−"/>
        <a:defRPr>
          <a:solidFill>
            <a:schemeClr val="tx2"/>
          </a:solidFill>
          <a:latin typeface="+mn-lt"/>
          <a:cs typeface="+mn-cs"/>
        </a:defRPr>
      </a:lvl4pPr>
      <a:lvl5pPr marL="20097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5pPr>
      <a:lvl6pPr marL="24669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6pPr>
      <a:lvl7pPr marL="29241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7pPr>
      <a:lvl8pPr marL="33813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8pPr>
      <a:lvl9pPr marL="3838575" indent="-180975" algn="l" rtl="0" eaLnBrk="1" fontAlgn="base" hangingPunct="1">
        <a:lnSpc>
          <a:spcPct val="110000"/>
        </a:lnSpc>
        <a:spcBef>
          <a:spcPct val="0"/>
        </a:spcBef>
        <a:spcAft>
          <a:spcPct val="40000"/>
        </a:spcAft>
        <a:buClr>
          <a:schemeClr val="tx2"/>
        </a:buClr>
        <a:buFont typeface="Arial" charset="0"/>
        <a:buChar char="•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rbonbrief.org/media/327072/europes-nuclear-plant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i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Nuclear </a:t>
            </a:r>
            <a:r>
              <a:rPr lang="nb-NO" dirty="0" err="1" smtClean="0"/>
              <a:t>energy</a:t>
            </a:r>
            <a:r>
              <a:rPr lang="nb-NO" dirty="0" smtClean="0"/>
              <a:t> in Europe in </a:t>
            </a:r>
            <a:r>
              <a:rPr lang="nb-NO" dirty="0" err="1" smtClean="0"/>
              <a:t>Statoil’s</a:t>
            </a:r>
            <a:r>
              <a:rPr lang="nb-NO" dirty="0" smtClean="0"/>
              <a:t> Energy </a:t>
            </a:r>
            <a:r>
              <a:rPr lang="nb-NO" dirty="0" err="1" smtClean="0"/>
              <a:t>Perspectives</a:t>
            </a:r>
            <a:r>
              <a:rPr lang="nb-NO" dirty="0" smtClean="0"/>
              <a:t> 2014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547688"/>
            <a:ext cx="8640762" cy="900112"/>
          </a:xfrm>
        </p:spPr>
        <p:txBody>
          <a:bodyPr/>
          <a:lstStyle/>
          <a:p>
            <a:r>
              <a:rPr lang="en-US" sz="2800" dirty="0" smtClean="0"/>
              <a:t>Nuclear in Europe: The characteristics of a sunset industry?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C95DE-CEEE-4F29-AD64-770A9CDE7F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38699" y="1573820"/>
            <a:ext cx="39147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European nuclear power generation has dropped off in relative and absolute terms</a:t>
            </a:r>
          </a:p>
          <a:p>
            <a:pPr marL="671512" lvl="1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Relative terms: Peaked at 31% of total power generation in 1993, consistently above 30% for remainder of ‘90s, but 24% in 2012 (IEA)</a:t>
            </a:r>
          </a:p>
          <a:p>
            <a:pPr marL="671512" lvl="1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Absolute terms: Peaked at 998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TWh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 in 2004, down 11.8% to 881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TWh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 in 2012 (IEA)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endParaRPr lang="en-GB" sz="1400" dirty="0" smtClean="0">
              <a:solidFill>
                <a:schemeClr val="tx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A sunset industry?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endParaRPr lang="en-GB" sz="1400" dirty="0">
              <a:solidFill>
                <a:schemeClr val="tx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Unless and until new plant construction gains speed, it could be marginalized during the 2020s 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endParaRPr lang="en-GB" sz="1400" b="1" dirty="0" smtClean="0">
              <a:solidFill>
                <a:schemeClr val="tx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0" indent="0">
              <a:spcAft>
                <a:spcPts val="200"/>
              </a:spcAft>
              <a:buNone/>
              <a:defRPr/>
            </a:pPr>
            <a:endParaRPr lang="en-GB" sz="1400" kern="0" dirty="0" smtClean="0">
              <a:solidFill>
                <a:schemeClr val="tx1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76" y="5872740"/>
            <a:ext cx="891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Carbonbrief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using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CartoDB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from Guardian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915" y="1573822"/>
            <a:ext cx="3956539" cy="4053255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12" name="Picture 10" descr="Europe 's Nuclear Plan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28" y="1926736"/>
            <a:ext cx="2982312" cy="28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915" y="1579654"/>
            <a:ext cx="3913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Europe’s nuclear power plant fleet is ageing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5" y="5118812"/>
            <a:ext cx="3708000" cy="45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9200" y="4818154"/>
            <a:ext cx="395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Capacity losses if plants are shut down at 40</a:t>
            </a:r>
          </a:p>
        </p:txBody>
      </p:sp>
    </p:spTree>
    <p:extLst>
      <p:ext uri="{BB962C8B-B14F-4D97-AF65-F5344CB8AC3E}">
        <p14:creationId xmlns:p14="http://schemas.microsoft.com/office/powerpoint/2010/main" val="29945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activity levels do not promise a rebound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C95DE-CEEE-4F29-AD64-770A9CDE7F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3915" y="1573822"/>
            <a:ext cx="3956539" cy="4053255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76" y="5872740"/>
            <a:ext cx="891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Source: World Nuclear Association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38700" y="1554740"/>
            <a:ext cx="3838576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23 new reactors at the planning stage and 24 proposed (against 136 in operation – but </a:t>
            </a:r>
            <a:r>
              <a:rPr lang="en-GB" sz="1400" b="1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only four reactors under construction  </a:t>
            </a:r>
          </a:p>
          <a:p>
            <a:pPr marL="671512" lvl="1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Two in Slovakia, one in France and one in Finland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Only Poland, Turkey and the UK have signalled unambiguous confidence in nuclear and plan significant expansion…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endParaRPr lang="en-GB" sz="1400" kern="0" dirty="0">
              <a:solidFill>
                <a:schemeClr val="tx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…and political interest needs in most cases to be backed up by regulatory and fiscal framework conditions making private investors willing to play along 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2" y="1689127"/>
            <a:ext cx="3512434" cy="38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EU’s newest visions offer limited support 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C95DE-CEEE-4F29-AD64-770A9CDE7F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3916" y="1573820"/>
            <a:ext cx="3956539" cy="4053254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3" y="1644674"/>
            <a:ext cx="3588027" cy="38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38699" y="1573820"/>
            <a:ext cx="39147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EU Commission envisages in its </a:t>
            </a:r>
            <a:r>
              <a:rPr lang="en-GB" sz="1400" b="1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Reference scenario</a:t>
            </a:r>
            <a:r>
              <a:rPr lang="en-GB" sz="14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 a 20% decline in nuclear power  between 2015 and 2025 but a recovery in both absolute and relative terms between 2025 and 2035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4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In the Commission’s </a:t>
            </a:r>
            <a:r>
              <a:rPr lang="en-GB" sz="1400" b="1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27% energy efficiency improvement scenario</a:t>
            </a:r>
            <a:r>
              <a:rPr lang="en-GB" sz="14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, total power generation increases much faster but nuclear is displaced and captures a market share of only 12.5% by 2050  </a:t>
            </a:r>
            <a:endParaRPr lang="en-GB" sz="1400" kern="0" dirty="0">
              <a:solidFill>
                <a:schemeClr val="tx1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76" y="5729865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Sources: EU Commission: EU Energy, Transport and GHG Emissions Trends to 2050; US DOE EIA: EU Commission: Impact assessment accompanying the document «Energy Efficiency and its contributions to energy security and the 2030 framework for climate and energy policy»</a:t>
            </a:r>
          </a:p>
        </p:txBody>
      </p:sp>
    </p:spTree>
    <p:extLst>
      <p:ext uri="{BB962C8B-B14F-4D97-AF65-F5344CB8AC3E}">
        <p14:creationId xmlns:p14="http://schemas.microsoft.com/office/powerpoint/2010/main" val="7253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595313"/>
            <a:ext cx="8640762" cy="900112"/>
          </a:xfrm>
        </p:spPr>
        <p:txBody>
          <a:bodyPr/>
          <a:lstStyle/>
          <a:p>
            <a:r>
              <a:rPr lang="en-US" sz="2800" dirty="0" smtClean="0"/>
              <a:t>At the end of the day, commercial interest in nuclear will set the pace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C95DE-CEEE-4F29-AD64-770A9CDE7F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541" y="1573820"/>
            <a:ext cx="7860322" cy="4053254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4" y="2210586"/>
            <a:ext cx="7640515" cy="336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102" y="1670280"/>
            <a:ext cx="782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Estimated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levelized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cost of electricity for new generation resources, 2019 (2012-$/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MWh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): Nuclear apparently competitive…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" y="5886659"/>
            <a:ext cx="2813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Source: US DOE EIA: Annual Energy Outlook 2014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7425" y="3590921"/>
            <a:ext cx="3024652" cy="2213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42219" y="2135517"/>
            <a:ext cx="2599085" cy="2585930"/>
            <a:chOff x="5782915" y="2264087"/>
            <a:chExt cx="2599085" cy="258593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437" y="2550904"/>
              <a:ext cx="2308713" cy="229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82915" y="2264087"/>
              <a:ext cx="259908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…but LCOE estimates may be a poor guide to viability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66823" y="3413578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85%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137478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85%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4477" y="4305297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0623" y="3236915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87%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525" y="4661353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85%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7752" y="2527109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87%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3023" y="3769566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83%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7773" y="3596785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90%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5350" y="2346555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92%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87277" y="270636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87%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63931" y="3950609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1623" y="305957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53%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3946" y="2883706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35%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5385" y="447603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5512" y="4838663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7%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658" y="5016007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20%</a:t>
            </a:r>
            <a:endParaRPr lang="en-US" sz="800" dirty="0" err="1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0214" y="2340691"/>
            <a:ext cx="81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Assumed capacity factors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616329" y="2450909"/>
            <a:ext cx="371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547688"/>
            <a:ext cx="8640762" cy="900112"/>
          </a:xfrm>
        </p:spPr>
        <p:txBody>
          <a:bodyPr/>
          <a:lstStyle/>
          <a:p>
            <a:r>
              <a:rPr lang="en-US" sz="2800" dirty="0"/>
              <a:t>I</a:t>
            </a:r>
            <a:r>
              <a:rPr lang="en-US" sz="2800" dirty="0" smtClean="0"/>
              <a:t>n Statoil’s Reference scenario, the pros of nuclear gradually resurface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29B514-5279-43B3-86C7-45B2E3653A4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4" y="2406650"/>
            <a:ext cx="436219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38700" y="1263650"/>
            <a:ext cx="39147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200"/>
              </a:spcAft>
              <a:buNone/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Statoil’s Reference scenario a</a:t>
            </a:r>
            <a:r>
              <a:rPr lang="en-GB" sz="1400" b="1" kern="12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ssumptions:</a:t>
            </a:r>
          </a:p>
          <a:p>
            <a:pPr marL="0" indent="0">
              <a:spcAft>
                <a:spcPts val="200"/>
              </a:spcAft>
              <a:buNone/>
              <a:defRPr/>
            </a:pPr>
            <a:endParaRPr lang="en-GB" sz="1200" b="1" kern="1200" dirty="0" smtClean="0">
              <a:solidFill>
                <a:schemeClr val="tx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The global warming threat will continue to shape attitudes and policy, constraining coal power generation 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Intermittent power generation will increase in absolute and relative terms…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…but the cost declines that have supported the progress for solar PV and onshore wind power will abate…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… and system costs will mount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2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Hence </a:t>
            </a:r>
            <a:r>
              <a:rPr lang="en-GB" sz="1200" kern="0" dirty="0" err="1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decarbonization</a:t>
            </a:r>
            <a:r>
              <a:rPr lang="en-GB" sz="12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 of the power sector by means of these technologies alone will be a tall order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2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Streamlining of regulatory provisions and standardization of 3</a:t>
            </a:r>
            <a:r>
              <a:rPr lang="en-GB" sz="1200" kern="0" baseline="300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rd</a:t>
            </a:r>
            <a:r>
              <a:rPr lang="en-GB" sz="12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 generation nuclear technology will reduce cost overruns 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2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No more </a:t>
            </a:r>
            <a:r>
              <a:rPr lang="en-GB" sz="1200" kern="0" dirty="0" err="1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Chernobyls</a:t>
            </a:r>
            <a:r>
              <a:rPr lang="en-GB" sz="12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 or </a:t>
            </a:r>
            <a:r>
              <a:rPr lang="en-GB" sz="1200" kern="0" dirty="0" err="1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Fukushimas</a:t>
            </a:r>
            <a:r>
              <a:rPr lang="en-GB" sz="1200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!</a:t>
            </a: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endParaRPr lang="en-GB" sz="1200" kern="0" dirty="0">
              <a:solidFill>
                <a:schemeClr val="tx1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168275" indent="-168275">
              <a:spcAft>
                <a:spcPts val="200"/>
              </a:spcAft>
              <a:buFontTx/>
              <a:buChar char="•"/>
              <a:defRPr/>
            </a:pPr>
            <a:r>
              <a:rPr lang="en-GB" sz="1200" b="1" kern="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=&gt; After a decline in European nuclear power generation in absolute and relative terms, the late 2020s and 2030s will see a modest resurgence</a:t>
            </a:r>
            <a:endParaRPr lang="en-US" sz="1200" b="1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649968" y="1722219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Nuclear power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pros…                …and the cons</a:t>
            </a:r>
          </a:p>
        </p:txBody>
      </p:sp>
    </p:spTree>
    <p:extLst>
      <p:ext uri="{BB962C8B-B14F-4D97-AF65-F5344CB8AC3E}">
        <p14:creationId xmlns:p14="http://schemas.microsoft.com/office/powerpoint/2010/main" val="5370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Scenario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1E60D-41A3-458E-807F-2997E7BE25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3916" y="1573820"/>
            <a:ext cx="3956539" cy="4053254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8715" y="1573822"/>
            <a:ext cx="3956539" cy="4053255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0" y="1670836"/>
            <a:ext cx="3716895" cy="38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5250" y="5839034"/>
            <a:ext cx="2396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Source: IEA (history), Statoil (projections) 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58" y="1679099"/>
            <a:ext cx="3702121" cy="38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8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252413" y="604838"/>
            <a:ext cx="8640762" cy="900112"/>
          </a:xfrm>
        </p:spPr>
        <p:txBody>
          <a:bodyPr/>
          <a:lstStyle/>
          <a:p>
            <a:r>
              <a:rPr lang="en-US" sz="2800" dirty="0" smtClean="0"/>
              <a:t>A moderately favorable outlook for nuclear does not imply an expectation of stagnation in renewables!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1E60D-41A3-458E-807F-2997E7BE25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3916" y="1573820"/>
            <a:ext cx="3956539" cy="4053254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7" y="1678597"/>
            <a:ext cx="3698446" cy="38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5250" y="5839034"/>
            <a:ext cx="2396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Source: IEA (history), Statoil (projections)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68715" y="1573822"/>
            <a:ext cx="3956539" cy="4053255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08" y="1678597"/>
            <a:ext cx="3790701" cy="38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2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EndPageImg" descr="Image-plain-end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26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GreyBox"/>
          <p:cNvSpPr>
            <a:spLocks/>
          </p:cNvSpPr>
          <p:nvPr/>
        </p:nvSpPr>
        <p:spPr bwMode="gray">
          <a:xfrm rot="10800000">
            <a:off x="-1588" y="-3175"/>
            <a:ext cx="3697288" cy="6140450"/>
          </a:xfrm>
          <a:custGeom>
            <a:avLst/>
            <a:gdLst>
              <a:gd name="T0" fmla="*/ 0 w 2268660"/>
              <a:gd name="T1" fmla="*/ 429454 h 6860287"/>
              <a:gd name="T2" fmla="*/ 2147483647 w 2268660"/>
              <a:gd name="T3" fmla="*/ 266 h 6860287"/>
              <a:gd name="T4" fmla="*/ 2147483647 w 2268660"/>
              <a:gd name="T5" fmla="*/ 0 h 6860287"/>
              <a:gd name="T6" fmla="*/ 2147483647 w 2268660"/>
              <a:gd name="T7" fmla="*/ 429552 h 6860287"/>
              <a:gd name="T8" fmla="*/ 0 w 2268660"/>
              <a:gd name="T9" fmla="*/ 429454 h 6860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8660" h="6860287">
                <a:moveTo>
                  <a:pt x="0" y="6858699"/>
                </a:moveTo>
                <a:lnTo>
                  <a:pt x="395794" y="4254"/>
                </a:lnTo>
                <a:lnTo>
                  <a:pt x="2268660" y="0"/>
                </a:lnTo>
                <a:cubicBezTo>
                  <a:pt x="2267684" y="2288032"/>
                  <a:pt x="2268612" y="4572255"/>
                  <a:pt x="2267636" y="6860287"/>
                </a:cubicBezTo>
                <a:lnTo>
                  <a:pt x="0" y="6858699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33333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pic>
        <p:nvPicPr>
          <p:cNvPr id="8197" name="ImgTex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2563" y="682625"/>
            <a:ext cx="32400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8" name="LineWhite"/>
          <p:cNvCxnSpPr>
            <a:cxnSpLocks noChangeShapeType="1"/>
          </p:cNvCxnSpPr>
          <p:nvPr/>
        </p:nvCxnSpPr>
        <p:spPr bwMode="gray">
          <a:xfrm>
            <a:off x="0" y="6135688"/>
            <a:ext cx="9144000" cy="0"/>
          </a:xfrm>
          <a:prstGeom prst="line">
            <a:avLst/>
          </a:prstGeom>
          <a:noFill/>
          <a:ln w="9525">
            <a:solidFill>
              <a:srgbClr val="F1F1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itle"/>
          <p:cNvSpPr txBox="1">
            <a:spLocks noChangeArrowheads="1"/>
          </p:cNvSpPr>
          <p:nvPr/>
        </p:nvSpPr>
        <p:spPr bwMode="gray">
          <a:xfrm>
            <a:off x="269875" y="4030663"/>
            <a:ext cx="27892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gray">
          <a:xfrm>
            <a:off x="269875" y="4886325"/>
            <a:ext cx="2789238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chemeClr val="bg1"/>
                </a:solidFill>
              </a:rPr>
              <a:t>Presenters name</a:t>
            </a:r>
          </a:p>
          <a:p>
            <a:pPr eaLnBrk="1" hangingPunct="1"/>
            <a:r>
              <a:rPr lang="en-GB" sz="1200">
                <a:solidFill>
                  <a:schemeClr val="bg1"/>
                </a:solidFill>
              </a:rPr>
              <a:t>Presenters title</a:t>
            </a:r>
          </a:p>
          <a:p>
            <a:pPr eaLnBrk="1" hangingPunct="1"/>
            <a:r>
              <a:rPr lang="en-GB" sz="1200">
                <a:solidFill>
                  <a:schemeClr val="bg1"/>
                </a:solidFill>
              </a:rPr>
              <a:t>E-mail address ……@statoil.com</a:t>
            </a:r>
          </a:p>
          <a:p>
            <a:pPr eaLnBrk="1" hangingPunct="1"/>
            <a:r>
              <a:rPr lang="en-GB" sz="1200">
                <a:solidFill>
                  <a:schemeClr val="bg1"/>
                </a:solidFill>
              </a:rPr>
              <a:t>Tel: +4700000000</a:t>
            </a:r>
          </a:p>
          <a:p>
            <a:pPr eaLnBrk="1" hangingPunct="1">
              <a:lnSpc>
                <a:spcPct val="95000"/>
              </a:lnSpc>
            </a:pPr>
            <a:endParaRPr lang="en-GB" sz="1200">
              <a:solidFill>
                <a:schemeClr val="bg1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GB" sz="1200">
                <a:solidFill>
                  <a:schemeClr val="bg1"/>
                </a:solidFill>
              </a:rPr>
              <a:t>www.statoil.com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2014-11-04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5B61CF-E829-4BD4-A35D-86006F9A53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Classification: Internal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oil">
      <a:dk1>
        <a:srgbClr val="333333"/>
      </a:dk1>
      <a:lt1>
        <a:srgbClr val="FFFFFF"/>
      </a:lt1>
      <a:dk2>
        <a:srgbClr val="333333"/>
      </a:dk2>
      <a:lt2>
        <a:srgbClr val="999999"/>
      </a:lt2>
      <a:accent1>
        <a:srgbClr val="CCCCCC"/>
      </a:accent1>
      <a:accent2>
        <a:srgbClr val="40537D"/>
      </a:accent2>
      <a:accent3>
        <a:srgbClr val="68E6FC"/>
      </a:accent3>
      <a:accent4>
        <a:srgbClr val="4A18A4"/>
      </a:accent4>
      <a:accent5>
        <a:srgbClr val="999999"/>
      </a:accent5>
      <a:accent6>
        <a:srgbClr val="333333"/>
      </a:accent6>
      <a:hlink>
        <a:srgbClr val="4A18A4"/>
      </a:hlink>
      <a:folHlink>
        <a:srgbClr val="68E6FC"/>
      </a:folHlink>
    </a:clrScheme>
    <a:fontScheme name="Statoi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2_blank 1">
        <a:dk1>
          <a:srgbClr val="333333"/>
        </a:dk1>
        <a:lt1>
          <a:srgbClr val="FFFFFF"/>
        </a:lt1>
        <a:dk2>
          <a:srgbClr val="333333"/>
        </a:dk2>
        <a:lt2>
          <a:srgbClr val="999999"/>
        </a:lt2>
        <a:accent1>
          <a:srgbClr val="CCCCCC"/>
        </a:accent1>
        <a:accent2>
          <a:srgbClr val="40537D"/>
        </a:accent2>
        <a:accent3>
          <a:srgbClr val="FFFFFF"/>
        </a:accent3>
        <a:accent4>
          <a:srgbClr val="2A2A2A"/>
        </a:accent4>
        <a:accent5>
          <a:srgbClr val="E2E2E2"/>
        </a:accent5>
        <a:accent6>
          <a:srgbClr val="394A71"/>
        </a:accent6>
        <a:hlink>
          <a:srgbClr val="4A18A4"/>
        </a:hlink>
        <a:folHlink>
          <a:srgbClr val="68E6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4621</TotalTime>
  <Words>665</Words>
  <Application>Microsoft Office PowerPoint</Application>
  <PresentationFormat>On-screen Show (4:3)</PresentationFormat>
  <Paragraphs>99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Nuclear energy in Europe in Statoil’s Energy Perspectives 2014</vt:lpstr>
      <vt:lpstr>Nuclear in Europe: The characteristics of a sunset industry? </vt:lpstr>
      <vt:lpstr>Current activity levels do not promise a rebound</vt:lpstr>
      <vt:lpstr>EU’s newest visions offer limited support  </vt:lpstr>
      <vt:lpstr>At the end of the day, commercial interest in nuclear will set the pace</vt:lpstr>
      <vt:lpstr>In Statoil’s Reference scenario, the pros of nuclear gradually resurface</vt:lpstr>
      <vt:lpstr>Scenario results</vt:lpstr>
      <vt:lpstr>A moderately favorable outlook for nuclear does not imply an expectation of stagnation in renewables! </vt:lpstr>
      <vt:lpstr>PowerPoint Presentation</vt:lpstr>
    </vt:vector>
  </TitlesOfParts>
  <Company>Statoil 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Pushpa</dc:title>
  <dc:creator>Ottar Skagen</dc:creator>
  <cp:lastModifiedBy>Ottar Skagen</cp:lastModifiedBy>
  <cp:revision>56</cp:revision>
  <cp:lastPrinted>2014-11-07T15:31:49Z</cp:lastPrinted>
  <dcterms:created xsi:type="dcterms:W3CDTF">2013-02-21T11:45:09Z</dcterms:created>
  <dcterms:modified xsi:type="dcterms:W3CDTF">2014-11-07T17:14:13Z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us">
    <vt:lpwstr>Draft</vt:lpwstr>
  </property>
  <property fmtid="{D5CDD505-2E9C-101B-9397-08002B2CF9AE}" pid="3" name="Security Classification">
    <vt:lpwstr>Internal</vt:lpwstr>
  </property>
  <property fmtid="{D5CDD505-2E9C-101B-9397-08002B2CF9AE}" pid="4" name="Author">
    <vt:lpwstr> </vt:lpwstr>
  </property>
  <property fmtid="{D5CDD505-2E9C-101B-9397-08002B2CF9AE}" pid="5" name="Created Date">
    <vt:lpwstr> </vt:lpwstr>
  </property>
  <property fmtid="{D5CDD505-2E9C-101B-9397-08002B2CF9AE}" pid="6" name="Document type">
    <vt:lpwstr>Presentation</vt:lpwstr>
  </property>
  <property fmtid="{D5CDD505-2E9C-101B-9397-08002B2CF9AE}" pid="7" name="Teamsite">
    <vt:bool>false</vt:bool>
  </property>
  <property fmtid="{D5CDD505-2E9C-101B-9397-08002B2CF9AE}" pid="8" name="Complete">
    <vt:lpwstr> </vt:lpwstr>
  </property>
  <property fmtid="{D5CDD505-2E9C-101B-9397-08002B2CF9AE}" pid="9" name="Edit">
    <vt:lpwstr> </vt:lpwstr>
  </property>
  <property fmtid="{D5CDD505-2E9C-101B-9397-08002B2CF9AE}" pid="10" name="TemplateParallel2010">
    <vt:bool>true</vt:bool>
  </property>
  <property fmtid="{D5CDD505-2E9C-101B-9397-08002B2CF9AE}" pid="11" name="TemplateColor">
    <vt:lpwstr>Grey</vt:lpwstr>
  </property>
  <property fmtid="{D5CDD505-2E9C-101B-9397-08002B2CF9AE}" pid="12" name="Pres Date">
    <vt:lpwstr>2014-11-04</vt:lpwstr>
  </property>
  <property fmtid="{D5CDD505-2E9C-101B-9397-08002B2CF9AE}" pid="13" name="Template">
    <vt:lpwstr>Statoil</vt:lpwstr>
  </property>
</Properties>
</file>