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72" r:id="rId10"/>
    <p:sldId id="269" r:id="rId11"/>
    <p:sldId id="270" r:id="rId12"/>
    <p:sldId id="271" r:id="rId13"/>
  </p:sldIdLst>
  <p:sldSz cx="9906000" cy="6858000" type="A4"/>
  <p:notesSz cx="6848475" cy="9747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605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Myriad" pitchFamily="2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9850" y="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Myriad" pitchFamily="2" charset="0"/>
              </a:defRPr>
            </a:lvl1pPr>
          </a:lstStyle>
          <a:p>
            <a:pPr>
              <a:defRPr/>
            </a:pPr>
            <a:fld id="{507A983F-BD98-4D75-8C92-289716F2970A}" type="datetimeFigureOut">
              <a:rPr lang="nb-NO"/>
              <a:pPr>
                <a:defRPr/>
              </a:pPr>
              <a:t>10.11.2014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5813" y="731838"/>
            <a:ext cx="5276850" cy="3654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630738"/>
            <a:ext cx="5480050" cy="438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830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Myriad" pitchFamily="2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9850" y="9258300"/>
            <a:ext cx="2967038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Myriad" pitchFamily="2" charset="0"/>
              </a:defRPr>
            </a:lvl1pPr>
          </a:lstStyle>
          <a:p>
            <a:pPr>
              <a:defRPr/>
            </a:pPr>
            <a:fld id="{A940177B-F559-4B20-9D88-D7B7B09CA4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79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500313"/>
            <a:ext cx="47466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9"/>
          <p:cNvSpPr txBox="1">
            <a:spLocks noChangeArrowheads="1"/>
          </p:cNvSpPr>
          <p:nvPr/>
        </p:nvSpPr>
        <p:spPr bwMode="auto">
          <a:xfrm>
            <a:off x="2362200" y="4953000"/>
            <a:ext cx="6443663" cy="1006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algn="r" eaLnBrk="0" hangingPunct="0">
              <a:defRPr/>
            </a:pPr>
            <a:r>
              <a:rPr lang="en-GB" smtClean="0">
                <a:solidFill>
                  <a:srgbClr val="406679"/>
                </a:solidFill>
              </a:rPr>
              <a:t>Stiftelsen Frischsenteret for samfunnsøkonomisk forskning</a:t>
            </a:r>
            <a:br>
              <a:rPr lang="en-GB" smtClean="0">
                <a:solidFill>
                  <a:srgbClr val="406679"/>
                </a:solidFill>
              </a:rPr>
            </a:br>
            <a:r>
              <a:rPr lang="en-GB" smtClean="0">
                <a:solidFill>
                  <a:srgbClr val="406679"/>
                </a:solidFill>
              </a:rPr>
              <a:t>Ragnar Frisch Centre for Economic Research</a:t>
            </a:r>
            <a:br>
              <a:rPr lang="en-GB" smtClean="0">
                <a:solidFill>
                  <a:srgbClr val="406679"/>
                </a:solidFill>
              </a:rPr>
            </a:br>
            <a:r>
              <a:rPr lang="en-GB" smtClean="0">
                <a:solidFill>
                  <a:srgbClr val="406679"/>
                </a:solidFill>
              </a:rPr>
              <a:t>www.frisch.uio.no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617788" y="395288"/>
            <a:ext cx="5930900" cy="369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eaLnBrk="0" hangingPunct="0">
              <a:defRPr/>
            </a:pPr>
            <a:r>
              <a:rPr lang="en-GB" sz="1800" i="0" dirty="0" smtClean="0">
                <a:latin typeface="Times New Roman" charset="0"/>
              </a:rPr>
              <a:t>- Oslo Centre of Research on Environmentally friendly Energy</a:t>
            </a:r>
          </a:p>
        </p:txBody>
      </p:sp>
      <p:pic>
        <p:nvPicPr>
          <p:cNvPr id="7" name="Picture 2" descr="W:\cree\img\cree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700" y="271463"/>
            <a:ext cx="187483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4743450" cy="1905000"/>
          </a:xfrm>
        </p:spPr>
        <p:txBody>
          <a:bodyPr/>
          <a:lstStyle>
            <a:lvl1pPr algn="r">
              <a:defRPr b="1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3124200"/>
            <a:ext cx="4743450" cy="1524000"/>
          </a:xfrm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381000"/>
            <a:ext cx="21256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62245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810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47800"/>
            <a:ext cx="8420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22"/>
          <p:cNvSpPr txBox="1">
            <a:spLocks noChangeArrowheads="1"/>
          </p:cNvSpPr>
          <p:nvPr/>
        </p:nvSpPr>
        <p:spPr bwMode="auto">
          <a:xfrm>
            <a:off x="7424738" y="6318250"/>
            <a:ext cx="1362075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algn="r" eaLnBrk="0" hangingPunct="0">
              <a:defRPr/>
            </a:pPr>
            <a:r>
              <a:rPr lang="en-GB" sz="1800" smtClean="0">
                <a:solidFill>
                  <a:srgbClr val="406679"/>
                </a:solidFill>
              </a:rPr>
              <a:t>Frisch Centre</a:t>
            </a:r>
          </a:p>
        </p:txBody>
      </p:sp>
      <p:pic>
        <p:nvPicPr>
          <p:cNvPr id="1029" name="Picture 2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63000" y="6019800"/>
            <a:ext cx="61595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W:\cree\img\cree6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4850" y="6051550"/>
            <a:ext cx="20161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6802438" cy="1905000"/>
          </a:xfrm>
        </p:spPr>
        <p:txBody>
          <a:bodyPr/>
          <a:lstStyle/>
          <a:p>
            <a:pPr algn="ctr" eaLnBrk="1" hangingPunct="1"/>
            <a:r>
              <a:rPr lang="nb-NO" sz="3200" dirty="0"/>
              <a:t>Hvordan bør Norge utforme sin klimateknologipolitikk?</a:t>
            </a:r>
            <a:endParaRPr lang="en-GB" sz="3200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2780928"/>
            <a:ext cx="4743450" cy="2160240"/>
          </a:xfrm>
        </p:spPr>
        <p:txBody>
          <a:bodyPr/>
          <a:lstStyle/>
          <a:p>
            <a:pPr algn="ctr" eaLnBrk="1" hangingPunct="1"/>
            <a:endParaRPr lang="nb-NO" dirty="0" smtClean="0"/>
          </a:p>
          <a:p>
            <a:pPr algn="ctr" eaLnBrk="1" hangingPunct="1"/>
            <a:r>
              <a:rPr lang="nb-NO" dirty="0" smtClean="0"/>
              <a:t>CREE minibrukerseminar</a:t>
            </a:r>
          </a:p>
          <a:p>
            <a:pPr algn="ctr" eaLnBrk="1" hangingPunct="1"/>
            <a:r>
              <a:rPr lang="nb-NO" dirty="0" smtClean="0"/>
              <a:t>10/11 - 2014</a:t>
            </a:r>
          </a:p>
          <a:p>
            <a:pPr algn="ctr" eaLnBrk="1" hangingPunct="1"/>
            <a:r>
              <a:rPr lang="nb-NO" dirty="0" smtClean="0"/>
              <a:t>Mads </a:t>
            </a:r>
            <a:r>
              <a:rPr lang="nb-NO" dirty="0" smtClean="0"/>
              <a:t>Greaker</a:t>
            </a:r>
          </a:p>
          <a:p>
            <a:pPr algn="ctr" eaLnBrk="1" hangingPunct="1"/>
            <a:r>
              <a:rPr lang="nb-NO" dirty="0" smtClean="0"/>
              <a:t>CREE - Statistisk Sentralbyrå</a:t>
            </a:r>
            <a:endParaRPr lang="nb-NO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Karbonlekkasje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Teknologipolitikk i Norge kan påvirke andre lands utslipp…</a:t>
            </a:r>
          </a:p>
          <a:p>
            <a:r>
              <a:rPr lang="nb-NO" dirty="0" smtClean="0"/>
              <a:t>Gjennom mer rensing for gitte karbonpriser, og gjennom innstramninger i politikken</a:t>
            </a:r>
          </a:p>
          <a:p>
            <a:r>
              <a:rPr lang="nb-NO" dirty="0" smtClean="0"/>
              <a:t>CREE har mange bidrag på dette eks. Fischer, Greaker og Rosendahl (2014, generelt for alle teknologier), Greaker og Hagem (2014, endogen politikk)</a:t>
            </a:r>
          </a:p>
          <a:p>
            <a:r>
              <a:rPr lang="nb-NO" dirty="0" smtClean="0"/>
              <a:t>For gitt politikk ute, konkluderer vi med at teknologi push bør drives gjennom støtte til leverandør industri og ikke gjennom støtte til brukere eks. CCS teknologileverandører istedenfor kraftselskaper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955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Teknologipriser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Pågående prosjekt, spesielt egnet for miljø FoU?</a:t>
            </a:r>
          </a:p>
          <a:p>
            <a:r>
              <a:rPr lang="nb-NO" dirty="0" smtClean="0"/>
              <a:t>Vi unngår problemet med troverdighet av fremtidig miljøpolitikk</a:t>
            </a:r>
          </a:p>
          <a:p>
            <a:r>
              <a:rPr lang="nb-NO" dirty="0" smtClean="0"/>
              <a:t>Annen fordel er at myndighetene overtar rettighetene til patentet</a:t>
            </a:r>
          </a:p>
          <a:p>
            <a:r>
              <a:rPr lang="nb-NO" dirty="0" smtClean="0"/>
              <a:t>Kan dermed selge teknologien uten å ta hensyn til at FoU innsatsen skal forrente seg</a:t>
            </a:r>
          </a:p>
          <a:p>
            <a:r>
              <a:rPr lang="nb-NO" dirty="0" smtClean="0"/>
              <a:t>Innretning av selve prisen er kritisk; en vinner/flere vinnere, vinnerkriteriene mht. kostnader/ytelse</a:t>
            </a:r>
          </a:p>
          <a:p>
            <a:r>
              <a:rPr lang="nb-NO" dirty="0" smtClean="0"/>
              <a:t>F.eks. gasskraftverk med karbonfangst hvor effekttapet ikke er mer enn x% og tilleggskostnaden er under y%...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348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b-NO" dirty="0" smtClean="0"/>
              <a:t>Hvorfor drive</a:t>
            </a:r>
            <a:r>
              <a:rPr lang="nb-NO" dirty="0" smtClean="0"/>
              <a:t> </a:t>
            </a:r>
            <a:r>
              <a:rPr lang="nb-NO" dirty="0" err="1"/>
              <a:t>technology</a:t>
            </a:r>
            <a:r>
              <a:rPr lang="nb-NO" dirty="0"/>
              <a:t> push i </a:t>
            </a:r>
            <a:r>
              <a:rPr lang="nb-NO" dirty="0" smtClean="0"/>
              <a:t>Norge?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nb-NO" sz="2800" dirty="0" smtClean="0"/>
              <a:t>Overvinne </a:t>
            </a:r>
            <a:r>
              <a:rPr lang="nb-NO" sz="2800" dirty="0"/>
              <a:t>barrierer for </a:t>
            </a:r>
            <a:r>
              <a:rPr lang="nb-NO" sz="2800" dirty="0" smtClean="0"/>
              <a:t>utprøving og læring i </a:t>
            </a:r>
            <a:r>
              <a:rPr lang="nb-NO" sz="2800" dirty="0" smtClean="0"/>
              <a:t>Norge</a:t>
            </a:r>
          </a:p>
          <a:p>
            <a:pPr marL="742950" lvl="2" indent="-342900">
              <a:buFontTx/>
              <a:buChar char="−"/>
            </a:pPr>
            <a:r>
              <a:rPr lang="nb-NO" dirty="0" smtClean="0"/>
              <a:t>Utred kilden til markedssvikten, og design virkemidlet utfra dette </a:t>
            </a:r>
          </a:p>
          <a:p>
            <a:pPr lvl="1"/>
            <a:r>
              <a:rPr lang="nb-NO" sz="2000" dirty="0" smtClean="0"/>
              <a:t>Legg inn binding på at støtten fases ut</a:t>
            </a:r>
          </a:p>
          <a:p>
            <a:pPr lvl="1"/>
            <a:r>
              <a:rPr lang="nb-NO" sz="2000" dirty="0"/>
              <a:t>Vurder koordinering og standardsetting for CCS transport, elbil ladning </a:t>
            </a:r>
            <a:r>
              <a:rPr lang="nb-NO" sz="2000" dirty="0" smtClean="0"/>
              <a:t>etc.</a:t>
            </a:r>
            <a:endParaRPr lang="nb-NO" sz="2000" dirty="0"/>
          </a:p>
          <a:p>
            <a:r>
              <a:rPr lang="nb-NO" dirty="0" smtClean="0"/>
              <a:t>Utvikle </a:t>
            </a:r>
            <a:r>
              <a:rPr lang="nb-NO" dirty="0"/>
              <a:t>teknologier som kan redusere utslippene i utlandet</a:t>
            </a:r>
          </a:p>
          <a:p>
            <a:pPr lvl="1"/>
            <a:r>
              <a:rPr lang="nb-NO" sz="2000" dirty="0" smtClean="0"/>
              <a:t>Fokuser </a:t>
            </a:r>
            <a:r>
              <a:rPr lang="nb-NO" sz="2000" dirty="0"/>
              <a:t>på umodne teknologier hvor kunnskapsmangelen er størst, ikke mer modne som vannkraft, vindmøller på land, 1ste generasjon biodrivstoff etc. </a:t>
            </a:r>
          </a:p>
          <a:p>
            <a:pPr lvl="1"/>
            <a:r>
              <a:rPr lang="nb-NO" sz="2000" dirty="0" smtClean="0"/>
              <a:t>Vurdere </a:t>
            </a:r>
            <a:r>
              <a:rPr lang="nb-NO" sz="2000" dirty="0"/>
              <a:t>støtte av eksport av nye, rene </a:t>
            </a:r>
            <a:r>
              <a:rPr lang="nb-NO" sz="2000" dirty="0" smtClean="0"/>
              <a:t>teknologier - kan dempe karbonlekkasje nå, og gjøre det lettere å oppnå utslippsreduksjoner i fremtiden</a:t>
            </a:r>
            <a:endParaRPr lang="nb-NO" sz="2000" dirty="0"/>
          </a:p>
          <a:p>
            <a:pPr lvl="1"/>
            <a:r>
              <a:rPr lang="nb-NO" sz="2000" dirty="0" smtClean="0"/>
              <a:t>Vurder mer bruk av FoU </a:t>
            </a:r>
            <a:r>
              <a:rPr lang="nb-NO" sz="2000" dirty="0" smtClean="0"/>
              <a:t>priser</a:t>
            </a:r>
          </a:p>
          <a:p>
            <a:pPr lvl="1"/>
            <a:r>
              <a:rPr lang="nb-NO" sz="2000" dirty="0" smtClean="0"/>
              <a:t>Tone ned det næringspolitiske argumentet</a:t>
            </a: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73913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Idealbildet</a:t>
            </a:r>
            <a:endParaRPr lang="nb-NO" dirty="0" smtClean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Tre faser, FoU; Utprøving og læring; Markedsetablering </a:t>
            </a:r>
          </a:p>
          <a:p>
            <a:r>
              <a:rPr lang="nb-NO" dirty="0" smtClean="0"/>
              <a:t>Forventninger om fremtidig inntekt får investorer til å investere i FoU og utprøving nå</a:t>
            </a:r>
          </a:p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48" y="1628800"/>
            <a:ext cx="6391736" cy="25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Hvorfor </a:t>
            </a:r>
            <a:r>
              <a:rPr lang="nb-NO" dirty="0" smtClean="0"/>
              <a:t>driver myndighetene </a:t>
            </a:r>
            <a:r>
              <a:rPr lang="nb-NO" dirty="0" err="1" smtClean="0"/>
              <a:t>technology</a:t>
            </a:r>
            <a:r>
              <a:rPr lang="nb-NO" dirty="0" smtClean="0"/>
              <a:t> push?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FoU gir ny kunnskap som kommer flere aktører til nytte enn de som utfører FoU (kunnskap = kollektivt gode)</a:t>
            </a:r>
          </a:p>
          <a:p>
            <a:pPr eaLnBrk="1" hangingPunct="1"/>
            <a:r>
              <a:rPr lang="nb-NO" dirty="0" smtClean="0"/>
              <a:t>Private verdi av et patent &lt; sosiale verdi av samme patent</a:t>
            </a:r>
          </a:p>
          <a:p>
            <a:pPr eaLnBrk="1" hangingPunct="1"/>
            <a:r>
              <a:rPr lang="nb-NO" dirty="0" smtClean="0"/>
              <a:t>Gjelder all FoU</a:t>
            </a:r>
          </a:p>
          <a:p>
            <a:pPr eaLnBrk="1" hangingPunct="1"/>
            <a:r>
              <a:rPr lang="nb-NO" dirty="0" smtClean="0"/>
              <a:t>Spørsmål CREE stiller seg:</a:t>
            </a:r>
          </a:p>
          <a:p>
            <a:pPr lvl="1" eaLnBrk="1" hangingPunct="1"/>
            <a:r>
              <a:rPr lang="nb-NO" dirty="0" smtClean="0"/>
              <a:t>Bør miljø FoU prioriteres fremfor «markedsgode» FoU?</a:t>
            </a:r>
          </a:p>
          <a:p>
            <a:pPr lvl="1" eaLnBrk="1" hangingPunct="1"/>
            <a:r>
              <a:rPr lang="nb-NO" dirty="0" smtClean="0"/>
              <a:t>Bør miljø FoU fremmes med andre virkemidler enn «markedsgode» FoU?</a:t>
            </a:r>
          </a:p>
          <a:p>
            <a:pPr lvl="1" eaLnBrk="1" hangingPunct="1"/>
            <a:r>
              <a:rPr lang="nb-NO" dirty="0" smtClean="0"/>
              <a:t>Hva betyr dette for en liten åpen økonomi som Norge?</a:t>
            </a:r>
          </a:p>
          <a:p>
            <a:pPr lvl="1" eaLnBrk="1" hangingPunct="1"/>
            <a:endParaRPr lang="nb-NO" dirty="0" smtClean="0"/>
          </a:p>
          <a:p>
            <a:pPr lvl="1" eaLnBrk="1" hangingPunct="1"/>
            <a:endParaRPr lang="nb-NO" dirty="0" smtClean="0"/>
          </a:p>
          <a:p>
            <a:pPr lvl="1" eaLnBrk="1" hangingPunct="1"/>
            <a:endParaRPr lang="nb-NO" dirty="0" smtClean="0"/>
          </a:p>
          <a:p>
            <a:pPr lvl="1" eaLnBrk="1" hangingPunct="1"/>
            <a:endParaRPr lang="nb-NO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Technology push i Norge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Myndighetene dekker en andel av private FoU prosjekter eller driver egen FoU (eks. NFRs programmer) </a:t>
            </a:r>
          </a:p>
          <a:p>
            <a:pPr eaLnBrk="1" hangingPunct="1"/>
            <a:r>
              <a:rPr lang="nb-NO" dirty="0" smtClean="0"/>
              <a:t>Myndighetene støtter fullskala investeringer i «umoden» ren teknologi i Norge </a:t>
            </a:r>
            <a:r>
              <a:rPr lang="nb-NO" dirty="0" smtClean="0"/>
              <a:t>(utprøvingsfasen</a:t>
            </a:r>
            <a:r>
              <a:rPr lang="nb-NO" dirty="0" smtClean="0"/>
              <a:t>) (eks. </a:t>
            </a:r>
            <a:r>
              <a:rPr lang="nb-NO" dirty="0" err="1" smtClean="0"/>
              <a:t>Enova</a:t>
            </a:r>
            <a:r>
              <a:rPr lang="nb-NO" dirty="0" smtClean="0"/>
              <a:t>, Gassnova)</a:t>
            </a:r>
          </a:p>
          <a:p>
            <a:pPr eaLnBrk="1" hangingPunct="1"/>
            <a:r>
              <a:rPr lang="nb-NO" dirty="0" smtClean="0"/>
              <a:t>Myndighetene subsidierer produsenter av «umoden» ren teknologi også for eksport (lite brukt i dag, men ønskelig å skape nye næringer…)</a:t>
            </a:r>
          </a:p>
          <a:p>
            <a:pPr eaLnBrk="1" hangingPunct="1"/>
            <a:r>
              <a:rPr lang="nb-NO" dirty="0" smtClean="0"/>
              <a:t>Myndighetene setter standarder og koordinerer (elbiler, CCS)</a:t>
            </a:r>
          </a:p>
          <a:p>
            <a:pPr eaLnBrk="1" hangingPunct="1"/>
            <a:r>
              <a:rPr lang="nb-NO" dirty="0" smtClean="0"/>
              <a:t>Myndighetene oppretter </a:t>
            </a:r>
            <a:r>
              <a:rPr lang="nb-NO" dirty="0"/>
              <a:t>innovasjonspriser </a:t>
            </a:r>
            <a:r>
              <a:rPr lang="nb-NO" dirty="0" smtClean="0"/>
              <a:t>(eks. bestemmelse av lengdegrad til sjøs) (lite </a:t>
            </a:r>
            <a:r>
              <a:rPr lang="nb-NO" dirty="0"/>
              <a:t>brukt i dag?)</a:t>
            </a:r>
          </a:p>
          <a:p>
            <a:pPr marL="0" indent="0" eaLnBrk="1" hangingPunct="1">
              <a:buNone/>
            </a:pPr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</a:t>
            </a:r>
            <a:r>
              <a:rPr lang="nb-NO" dirty="0" err="1" smtClean="0"/>
              <a:t>technology</a:t>
            </a:r>
            <a:r>
              <a:rPr lang="nb-NO" dirty="0" smtClean="0"/>
              <a:t> push for rene teknologier?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42950" y="1340768"/>
            <a:ext cx="8420100" cy="4608512"/>
          </a:xfrm>
        </p:spPr>
        <p:txBody>
          <a:bodyPr/>
          <a:lstStyle/>
          <a:p>
            <a:r>
              <a:rPr lang="en-US" dirty="0" smtClean="0"/>
              <a:t>Ja, </a:t>
            </a:r>
            <a:r>
              <a:rPr lang="en-US" dirty="0" err="1" smtClean="0"/>
              <a:t>hvis</a:t>
            </a:r>
            <a:r>
              <a:rPr lang="en-US" dirty="0" smtClean="0"/>
              <a:t> </a:t>
            </a:r>
            <a:r>
              <a:rPr lang="en-US" dirty="0" err="1" smtClean="0"/>
              <a:t>manglende</a:t>
            </a:r>
            <a:r>
              <a:rPr lang="en-US" dirty="0" smtClean="0"/>
              <a:t> </a:t>
            </a:r>
            <a:r>
              <a:rPr lang="en-US" dirty="0" err="1" smtClean="0"/>
              <a:t>troverdighet</a:t>
            </a:r>
            <a:r>
              <a:rPr lang="en-US" dirty="0" smtClean="0"/>
              <a:t> om </a:t>
            </a:r>
            <a:r>
              <a:rPr lang="en-US" dirty="0" err="1" smtClean="0"/>
              <a:t>fremtidig</a:t>
            </a:r>
            <a:r>
              <a:rPr lang="en-US" dirty="0" smtClean="0"/>
              <a:t> </a:t>
            </a:r>
            <a:r>
              <a:rPr lang="en-US" dirty="0" err="1" smtClean="0"/>
              <a:t>karbonprising</a:t>
            </a:r>
            <a:r>
              <a:rPr lang="en-US" dirty="0" smtClean="0"/>
              <a:t> (market pull </a:t>
            </a:r>
            <a:r>
              <a:rPr lang="en-US" dirty="0" err="1" smtClean="0"/>
              <a:t>er</a:t>
            </a:r>
            <a:r>
              <a:rPr lang="en-US" dirty="0" smtClean="0"/>
              <a:t> for </a:t>
            </a:r>
            <a:r>
              <a:rPr lang="en-US" dirty="0" err="1" smtClean="0"/>
              <a:t>svak</a:t>
            </a:r>
            <a:r>
              <a:rPr lang="en-US" dirty="0" smtClean="0"/>
              <a:t>)</a:t>
            </a:r>
          </a:p>
          <a:p>
            <a:r>
              <a:rPr lang="en-US" dirty="0" smtClean="0"/>
              <a:t>Fæhn og </a:t>
            </a:r>
            <a:r>
              <a:rPr lang="en-US" dirty="0" err="1" smtClean="0"/>
              <a:t>Isaksen</a:t>
            </a:r>
            <a:r>
              <a:rPr lang="en-US" dirty="0" smtClean="0"/>
              <a:t> (2014): Diffusion of climate technologies in the presence of commitment problems</a:t>
            </a:r>
          </a:p>
          <a:p>
            <a:r>
              <a:rPr lang="en-US" dirty="0" smtClean="0"/>
              <a:t>Norge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nasjonalt</a:t>
            </a:r>
            <a:r>
              <a:rPr lang="en-US" dirty="0" smtClean="0"/>
              <a:t> </a:t>
            </a:r>
            <a:r>
              <a:rPr lang="en-US" dirty="0" err="1" smtClean="0"/>
              <a:t>klimamål</a:t>
            </a:r>
            <a:endParaRPr lang="en-US" dirty="0" smtClean="0"/>
          </a:p>
          <a:p>
            <a:r>
              <a:rPr lang="en-US" dirty="0" smtClean="0"/>
              <a:t>Tre </a:t>
            </a:r>
            <a:r>
              <a:rPr lang="en-US" dirty="0" err="1" smtClean="0"/>
              <a:t>scenarioer</a:t>
            </a:r>
            <a:r>
              <a:rPr lang="en-US" dirty="0" smtClean="0"/>
              <a:t>: Scenario 1 </a:t>
            </a:r>
            <a:r>
              <a:rPr lang="en-US" dirty="0" err="1" smtClean="0"/>
              <a:t>klimapolitikken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troverdig</a:t>
            </a:r>
            <a:r>
              <a:rPr lang="en-US" dirty="0" smtClean="0"/>
              <a:t>, private </a:t>
            </a:r>
            <a:r>
              <a:rPr lang="en-US" dirty="0" err="1" smtClean="0"/>
              <a:t>aktører</a:t>
            </a:r>
            <a:r>
              <a:rPr lang="en-US" dirty="0" smtClean="0"/>
              <a:t> </a:t>
            </a:r>
            <a:r>
              <a:rPr lang="en-US" dirty="0" err="1" smtClean="0"/>
              <a:t>investerer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/>
              <a:t>;</a:t>
            </a:r>
            <a:r>
              <a:rPr lang="en-US" dirty="0" smtClean="0"/>
              <a:t> Scenario 2 </a:t>
            </a:r>
            <a:r>
              <a:rPr lang="en-US" dirty="0" err="1" smtClean="0"/>
              <a:t>klimapolitikken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troverdig</a:t>
            </a:r>
            <a:r>
              <a:rPr lang="en-US" dirty="0" smtClean="0"/>
              <a:t>, </a:t>
            </a:r>
            <a:r>
              <a:rPr lang="en-US" dirty="0" err="1" smtClean="0"/>
              <a:t>investeringer</a:t>
            </a:r>
            <a:r>
              <a:rPr lang="en-US" dirty="0" smtClean="0"/>
              <a:t> </a:t>
            </a:r>
            <a:r>
              <a:rPr lang="en-US" dirty="0" err="1" smtClean="0"/>
              <a:t>uteblir</a:t>
            </a:r>
            <a:r>
              <a:rPr lang="en-US" dirty="0" smtClean="0"/>
              <a:t>; Scenario 3 </a:t>
            </a:r>
            <a:r>
              <a:rPr lang="en-US" dirty="0" err="1" smtClean="0"/>
              <a:t>myndighetene</a:t>
            </a:r>
            <a:r>
              <a:rPr lang="en-US" dirty="0" smtClean="0"/>
              <a:t> </a:t>
            </a:r>
            <a:r>
              <a:rPr lang="en-US" dirty="0" err="1" smtClean="0"/>
              <a:t>mangler</a:t>
            </a:r>
            <a:r>
              <a:rPr lang="en-US" dirty="0" smtClean="0"/>
              <a:t> </a:t>
            </a:r>
            <a:r>
              <a:rPr lang="en-US" dirty="0" err="1" smtClean="0"/>
              <a:t>troverdighet</a:t>
            </a:r>
            <a:r>
              <a:rPr lang="en-US" dirty="0" smtClean="0"/>
              <a:t>, men </a:t>
            </a:r>
            <a:r>
              <a:rPr lang="en-US" dirty="0" err="1" smtClean="0"/>
              <a:t>subsidierer</a:t>
            </a:r>
            <a:r>
              <a:rPr lang="en-US" dirty="0" smtClean="0"/>
              <a:t> </a:t>
            </a:r>
            <a:r>
              <a:rPr lang="en-US" dirty="0" err="1" smtClean="0"/>
              <a:t>investeringer</a:t>
            </a:r>
            <a:endParaRPr lang="en-US" dirty="0" smtClean="0"/>
          </a:p>
          <a:p>
            <a:r>
              <a:rPr lang="en-US" dirty="0" err="1" smtClean="0"/>
              <a:t>Basert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MSG: </a:t>
            </a:r>
            <a:r>
              <a:rPr lang="en-US" dirty="0" err="1" smtClean="0"/>
              <a:t>Uten</a:t>
            </a:r>
            <a:r>
              <a:rPr lang="en-US" dirty="0" smtClean="0"/>
              <a:t> </a:t>
            </a:r>
            <a:r>
              <a:rPr lang="en-US" dirty="0" err="1" smtClean="0"/>
              <a:t>investeringer</a:t>
            </a:r>
            <a:r>
              <a:rPr lang="en-US" dirty="0" smtClean="0"/>
              <a:t>, </a:t>
            </a:r>
            <a:r>
              <a:rPr lang="en-US" dirty="0" err="1" smtClean="0"/>
              <a:t>mye</a:t>
            </a:r>
            <a:r>
              <a:rPr lang="en-US" dirty="0" smtClean="0"/>
              <a:t> </a:t>
            </a:r>
            <a:r>
              <a:rPr lang="en-US" dirty="0" err="1" smtClean="0"/>
              <a:t>dyrere</a:t>
            </a:r>
            <a:r>
              <a:rPr lang="en-US" dirty="0" smtClean="0"/>
              <a:t> å </a:t>
            </a:r>
            <a:r>
              <a:rPr lang="en-US" dirty="0" err="1" smtClean="0"/>
              <a:t>nå</a:t>
            </a:r>
            <a:r>
              <a:rPr lang="en-US" dirty="0" smtClean="0"/>
              <a:t> </a:t>
            </a:r>
            <a:r>
              <a:rPr lang="en-US" dirty="0" err="1" smtClean="0"/>
              <a:t>nasjonalt</a:t>
            </a:r>
            <a:r>
              <a:rPr lang="en-US" dirty="0" smtClean="0"/>
              <a:t> </a:t>
            </a:r>
            <a:r>
              <a:rPr lang="en-US" dirty="0" err="1" smtClean="0"/>
              <a:t>klimamål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4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Marginale </a:t>
            </a:r>
            <a:r>
              <a:rPr lang="nb-NO" dirty="0" err="1" smtClean="0"/>
              <a:t>rensekostnader</a:t>
            </a:r>
            <a:r>
              <a:rPr lang="nb-NO" dirty="0" smtClean="0"/>
              <a:t>: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sz="2400" dirty="0" smtClean="0"/>
          </a:p>
          <a:p>
            <a:r>
              <a:rPr lang="nb-NO" sz="2400" dirty="0" smtClean="0"/>
              <a:t>Scenario 3 mellom 1 og 2, hvor avhenger </a:t>
            </a:r>
            <a:r>
              <a:rPr lang="nb-NO" sz="2400" dirty="0" smtClean="0"/>
              <a:t>bla. av </a:t>
            </a:r>
            <a:r>
              <a:rPr lang="nb-NO" sz="2400" dirty="0" smtClean="0"/>
              <a:t>treffsikkerheten i </a:t>
            </a:r>
            <a:r>
              <a:rPr lang="nb-NO" sz="2400" dirty="0" smtClean="0"/>
              <a:t>teknologisubsidiene</a:t>
            </a:r>
            <a:endParaRPr lang="nb-NO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1556792"/>
            <a:ext cx="5969776" cy="373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20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Technology push når det er nettverks</a:t>
            </a:r>
            <a:r>
              <a:rPr lang="nb-NO" dirty="0" smtClean="0"/>
              <a:t>effekter?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Forbrukere/firmaer kjøper ikke enkelt produkter, men systemer</a:t>
            </a:r>
          </a:p>
          <a:p>
            <a:r>
              <a:rPr lang="nb-NO" dirty="0" smtClean="0"/>
              <a:t>Eks: Elbiler og lade/service/rednings-muligheter, Karbonfangst, transport og lagring, fornybar energi og smartgrid/el-lagring</a:t>
            </a:r>
          </a:p>
          <a:p>
            <a:r>
              <a:rPr lang="nb-NO" dirty="0" smtClean="0"/>
              <a:t>Det er ikke gitt at private aktører vil påta seg å frambringe hele systemet</a:t>
            </a:r>
          </a:p>
          <a:p>
            <a:r>
              <a:rPr lang="nb-NO" dirty="0" smtClean="0"/>
              <a:t>Enkeltprodukter kan dermed bli stengt ute fra markedet selv om de, når systemet er oppe, vil gi høyere velferd (litteraturen: </a:t>
            </a:r>
            <a:r>
              <a:rPr lang="nb-NO" dirty="0" err="1" smtClean="0"/>
              <a:t>excess</a:t>
            </a:r>
            <a:r>
              <a:rPr lang="nb-NO" dirty="0" smtClean="0"/>
              <a:t> </a:t>
            </a:r>
            <a:r>
              <a:rPr lang="nb-NO" dirty="0" err="1" smtClean="0"/>
              <a:t>inertia</a:t>
            </a:r>
            <a:r>
              <a:rPr lang="nb-NO" dirty="0" smtClean="0"/>
              <a:t>)</a:t>
            </a:r>
          </a:p>
          <a:p>
            <a:r>
              <a:rPr lang="nb-NO" dirty="0" smtClean="0"/>
              <a:t>Greaker og Midtømme (2014): Optimal </a:t>
            </a:r>
            <a:r>
              <a:rPr lang="nb-NO" dirty="0" err="1" smtClean="0"/>
              <a:t>emission</a:t>
            </a:r>
            <a:r>
              <a:rPr lang="nb-NO" dirty="0" smtClean="0"/>
              <a:t> </a:t>
            </a:r>
            <a:r>
              <a:rPr lang="nb-NO" dirty="0" err="1" smtClean="0"/>
              <a:t>taxes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network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endParaRPr lang="nb-NO" dirty="0" smtClean="0"/>
          </a:p>
          <a:p>
            <a:r>
              <a:rPr lang="nb-NO" dirty="0" smtClean="0"/>
              <a:t>Teori og numerisk illustrasjon med utgangspunkt i elbiler og </a:t>
            </a:r>
            <a:r>
              <a:rPr lang="nb-NO" dirty="0" smtClean="0"/>
              <a:t>Norge</a:t>
            </a:r>
          </a:p>
          <a:p>
            <a:r>
              <a:rPr lang="nb-NO" dirty="0" smtClean="0"/>
              <a:t>Dynamisk modell med produktdifferensiering</a:t>
            </a:r>
            <a:r>
              <a:rPr lang="nb-NO" dirty="0" smtClean="0"/>
              <a:t> 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9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Illustrasjon med utgangspunkt i norsk elbilpolitikk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Forutsetninger: Klimaforliket, teknologiutvikling «har skjedd», transport etterspørselen er gitt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17864"/>
            <a:ext cx="3960440" cy="31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69" y="1428381"/>
            <a:ext cx="369036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40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Politikkimplikasjoner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NB</a:t>
            </a:r>
            <a:r>
              <a:rPr lang="nb-NO" dirty="0" smtClean="0"/>
              <a:t>: Mange forenklende forutsetninger</a:t>
            </a:r>
            <a:r>
              <a:rPr lang="nb-NO" dirty="0" smtClean="0"/>
              <a:t>…</a:t>
            </a:r>
          </a:p>
          <a:p>
            <a:r>
              <a:rPr lang="nb-NO" dirty="0" smtClean="0"/>
              <a:t>Pågående teknologiutvikling kan slå begge veier</a:t>
            </a:r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1484784"/>
            <a:ext cx="3888431" cy="314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344100"/>
            <a:ext cx="328347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068878"/>
      </p:ext>
    </p:extLst>
  </p:cSld>
  <p:clrMapOvr>
    <a:masterClrMapping/>
  </p:clrMapOvr>
</p:sld>
</file>

<file path=ppt/theme/theme1.xml><?xml version="1.0" encoding="utf-8"?>
<a:theme xmlns:a="http://schemas.openxmlformats.org/drawingml/2006/main" name="CREE and Frisch liggende engelsk">
  <a:themeElements>
    <a:clrScheme name="Office Theme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Myriad"/>
        <a:ea typeface=""/>
        <a:cs typeface=""/>
      </a:majorFont>
      <a:minorFont>
        <a:latin typeface="Myria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728</Words>
  <Application>Microsoft Office PowerPoint</Application>
  <PresentationFormat>A4 (210 x 297 mm)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CREE and Frisch liggende engelsk</vt:lpstr>
      <vt:lpstr>Hvordan bør Norge utforme sin klimateknologipolitikk?</vt:lpstr>
      <vt:lpstr>Idealbildet</vt:lpstr>
      <vt:lpstr>Hvorfor driver myndighetene technology push?</vt:lpstr>
      <vt:lpstr>Technology push i Norge</vt:lpstr>
      <vt:lpstr>Mer technology push for rene teknologier?</vt:lpstr>
      <vt:lpstr>Marginale rensekostnader:</vt:lpstr>
      <vt:lpstr>Technology push når det er nettverkseffekter?</vt:lpstr>
      <vt:lpstr>Illustrasjon med utgangspunkt i norsk elbilpolitikk</vt:lpstr>
      <vt:lpstr>Politikkimplikasjoner</vt:lpstr>
      <vt:lpstr>Karbonlekkasje</vt:lpstr>
      <vt:lpstr>Teknologipriser</vt:lpstr>
      <vt:lpstr>Hvorfor drive technology push i Norge?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Jørg Michael Gjestvang</dc:creator>
  <cp:lastModifiedBy>Greaker, Mads</cp:lastModifiedBy>
  <cp:revision>150</cp:revision>
  <cp:lastPrinted>1999-10-25T15:51:01Z</cp:lastPrinted>
  <dcterms:created xsi:type="dcterms:W3CDTF">2011-12-15T12:36:21Z</dcterms:created>
  <dcterms:modified xsi:type="dcterms:W3CDTF">2014-11-10T08:14:49Z</dcterms:modified>
</cp:coreProperties>
</file>