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0" r:id="rId3"/>
    <p:sldId id="292" r:id="rId4"/>
    <p:sldId id="265" r:id="rId5"/>
    <p:sldId id="303" r:id="rId6"/>
    <p:sldId id="311" r:id="rId7"/>
    <p:sldId id="315" r:id="rId8"/>
    <p:sldId id="299" r:id="rId9"/>
    <p:sldId id="313" r:id="rId10"/>
    <p:sldId id="312" r:id="rId11"/>
    <p:sldId id="298" r:id="rId12"/>
    <p:sldId id="317" r:id="rId13"/>
  </p:sldIdLst>
  <p:sldSz cx="9144000" cy="6858000" type="overhead"/>
  <p:notesSz cx="6883400" cy="10033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nb-NO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F8F8F8"/>
    <a:srgbClr val="EEEEEE"/>
    <a:srgbClr val="F4F4F4"/>
    <a:srgbClr val="E4E4E4"/>
    <a:srgbClr val="333399"/>
    <a:srgbClr val="000000"/>
    <a:srgbClr val="E0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18" autoAdjust="0"/>
    <p:restoredTop sz="98959" autoAdjust="0"/>
  </p:normalViewPr>
  <p:slideViewPr>
    <p:cSldViewPr>
      <p:cViewPr varScale="1">
        <p:scale>
          <a:sx n="120" d="100"/>
          <a:sy n="120" d="100"/>
        </p:scale>
        <p:origin x="-12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46838" y="9615488"/>
            <a:ext cx="3730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42" tIns="45361" rIns="92342" bIns="45361" anchor="ctr">
            <a:spAutoFit/>
          </a:bodyPr>
          <a:lstStyle/>
          <a:p>
            <a:pPr algn="r" defTabSz="933450"/>
            <a:fld id="{EA57FCF8-EF50-4E04-A34C-AB3553898C9F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33450"/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404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0138" y="877888"/>
            <a:ext cx="4684712" cy="3513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102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70438"/>
            <a:ext cx="504825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2" tIns="45361" rIns="92342" bIns="453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notatmalstiler i delmalen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2052" name="Rectangle 1028"/>
          <p:cNvSpPr>
            <a:spLocks noChangeArrowheads="1"/>
          </p:cNvSpPr>
          <p:nvPr/>
        </p:nvSpPr>
        <p:spPr bwMode="auto">
          <a:xfrm>
            <a:off x="6446838" y="9615488"/>
            <a:ext cx="3730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42" tIns="45361" rIns="92342" bIns="45361" anchor="ctr">
            <a:spAutoFit/>
          </a:bodyPr>
          <a:lstStyle/>
          <a:p>
            <a:pPr algn="r" defTabSz="933450"/>
            <a:fld id="{803A2BE4-67E5-47DB-8489-9EF3BA39168C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33450"/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82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7239000" y="6477000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fld id="{7F0F4DF4-E1E9-4BE5-BA0B-EB0E2E2EDCC8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4267200" y="6477000"/>
            <a:ext cx="2819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7800" y="1828800"/>
            <a:ext cx="7162800" cy="1295400"/>
          </a:xfrm>
        </p:spPr>
        <p:txBody>
          <a:bodyPr/>
          <a:lstStyle>
            <a:lvl1pPr>
              <a:defRPr sz="3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 smtClean="0"/>
              <a:t>Klikk for å redigere tittelstil i malen</a:t>
            </a: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162800" cy="2438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noProof="0" smtClean="0"/>
              <a:t>Klikk for å redigere undertittelstil i malen</a:t>
            </a:r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8305800" y="762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/>
            <a:fld id="{5D229B0A-950A-4F4F-A242-AAB68D2BD40F}" type="slidenum">
              <a:rPr lang="en-GB" sz="1400" b="1">
                <a:solidFill>
                  <a:schemeClr val="bg1"/>
                </a:solidFill>
              </a:rPr>
              <a:pPr algn="r"/>
              <a:t>‹#›</a:t>
            </a:fld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44069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34400" y="6477000"/>
            <a:ext cx="393700" cy="304800"/>
          </a:xfrm>
        </p:spPr>
        <p:txBody>
          <a:bodyPr/>
          <a:lstStyle>
            <a:lvl1pPr>
              <a:defRPr/>
            </a:lvl1pPr>
          </a:lstStyle>
          <a:p>
            <a:fld id="{57A187CE-E039-4F11-8EAE-57F3B33E975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4074" name="Picture 42" descr="PowerpointTopp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148E44-1722-487B-A686-93C64D04449D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BB25E-C891-4BCA-9EE4-C6315003E39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0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19900" y="762000"/>
            <a:ext cx="2095500" cy="5638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3400" y="762000"/>
            <a:ext cx="6134100" cy="5638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FB6C95-AE3F-4D43-A8EE-1055E21E8A39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D34FE-8DB3-48A6-8F01-A39A882E9EC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184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tel, tekst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382000" cy="8382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4114800" cy="46482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4800600" y="1752600"/>
            <a:ext cx="4114800" cy="22479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3"/>
          </p:nvPr>
        </p:nvSpPr>
        <p:spPr>
          <a:xfrm>
            <a:off x="4800600" y="4152900"/>
            <a:ext cx="4114800" cy="22479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>
          <a:xfrm>
            <a:off x="7315200" y="6516688"/>
            <a:ext cx="990600" cy="228600"/>
          </a:xfrm>
        </p:spPr>
        <p:txBody>
          <a:bodyPr/>
          <a:lstStyle>
            <a:lvl1pPr>
              <a:defRPr/>
            </a:lvl1pPr>
          </a:lstStyle>
          <a:p>
            <a:fld id="{3DD7042D-56C8-4F6B-B22C-1A371DFE7CFC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>
          <a:xfrm>
            <a:off x="5029200" y="6516688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>
          <a:xfrm>
            <a:off x="8458200" y="6505575"/>
            <a:ext cx="469900" cy="239713"/>
          </a:xfrm>
        </p:spPr>
        <p:txBody>
          <a:bodyPr/>
          <a:lstStyle>
            <a:lvl1pPr>
              <a:defRPr/>
            </a:lvl1pPr>
          </a:lstStyle>
          <a:p>
            <a:fld id="{F864B72E-E5D8-4462-8DAA-AB49AB9D769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80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1B1531-D6A0-4563-A33D-2F3A423AA279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90039-D308-4E38-B867-4952E93633A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46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043B9D-7AC3-476C-84E2-3EC260486899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E7B6D-3706-452A-9579-61DDAFCD0CF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86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B3D2D7-9C03-4A95-9A80-6F6DE22420CD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ACF4D-6EE3-41F4-BCFC-11A42C6B51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8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F7E454-3398-4AC7-8E65-16F370FD9A7A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DA12E-2FE2-4F9B-84C5-54A2B86A3D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24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06E327-11FE-4A7B-827B-F9BC927A7747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72FAC-24A5-4C05-895D-83439476EFF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85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D9C64B-7A25-45D0-9A07-20F9F059F89A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DD598-83A0-421F-8F19-C78AE0F18FD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5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4BB29C-F3F4-4B41-BA89-8DB5465085D3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FA0AF-D687-4AA2-A945-BFB82E793A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71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BF6197-411D-4885-9B09-2B12E2535DBB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65820-5E89-4B6F-BEEB-D9350F26CF9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22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8382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tittelstilen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tekststilene i delmalen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6516688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A40555D-3C78-40D4-A352-C23441E10FB9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4302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516688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302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05575"/>
            <a:ext cx="46990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AA531E2F-D652-4BAC-B4D7-304A29DF405B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3059" name="Picture 51" descr="PowerpointTopp_E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246063" indent="-246063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SzPct val="13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63575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000000"/>
          </a:solidFill>
          <a:latin typeface="+mn-lt"/>
        </a:defRPr>
      </a:lvl2pPr>
      <a:lvl3pPr marL="1049338" indent="-19526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>
          <a:solidFill>
            <a:srgbClr val="000000"/>
          </a:solidFill>
          <a:latin typeface="+mn-lt"/>
        </a:defRPr>
      </a:lvl3pPr>
      <a:lvl4pPr marL="1616075" indent="-2825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rgbClr val="000000"/>
          </a:solidFill>
          <a:latin typeface="+mn-lt"/>
        </a:defRPr>
      </a:lvl4pPr>
      <a:lvl5pPr marL="2112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701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27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845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9417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0ACDC4D-AB4B-4DD4-BAB5-45760E6B4B83}" type="slidenum">
              <a:rPr lang="en-GB"/>
              <a:pPr/>
              <a:t>1</a:t>
            </a:fld>
            <a:endParaRPr lang="en-GB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196975"/>
            <a:ext cx="8215312" cy="1927225"/>
          </a:xfrm>
        </p:spPr>
        <p:txBody>
          <a:bodyPr/>
          <a:lstStyle/>
          <a:p>
            <a:pPr algn="ctr"/>
            <a:r>
              <a:rPr lang="en-US"/>
              <a:t>Implementing EU’s renewable target through green certificate markets.</a:t>
            </a:r>
            <a:r>
              <a:rPr lang="nb-NO"/>
              <a:t>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500438"/>
            <a:ext cx="7848600" cy="165735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nb-NO" sz="1400" dirty="0"/>
              <a:t> by </a:t>
            </a:r>
          </a:p>
          <a:p>
            <a:pPr algn="ctr">
              <a:lnSpc>
                <a:spcPct val="80000"/>
              </a:lnSpc>
            </a:pPr>
            <a:endParaRPr lang="nb-NO" sz="1400" dirty="0"/>
          </a:p>
          <a:p>
            <a:pPr algn="ctr">
              <a:lnSpc>
                <a:spcPct val="80000"/>
              </a:lnSpc>
            </a:pPr>
            <a:r>
              <a:rPr lang="en-US" sz="1400" dirty="0"/>
              <a:t>Finn Roar Aune, Hanne Marit Dalen and Cathrine Hagem</a:t>
            </a:r>
            <a:r>
              <a:rPr lang="en-US" sz="1400" u="sng" dirty="0"/>
              <a:t>,</a:t>
            </a:r>
            <a:r>
              <a:rPr lang="nb-NO" sz="1400" dirty="0"/>
              <a:t> </a:t>
            </a:r>
            <a:r>
              <a:rPr lang="nb-NO" sz="1400" dirty="0" err="1"/>
              <a:t>Statistics</a:t>
            </a:r>
            <a:r>
              <a:rPr lang="nb-NO" sz="1400" dirty="0"/>
              <a:t> Norway</a:t>
            </a:r>
          </a:p>
          <a:p>
            <a:pPr algn="ctr">
              <a:lnSpc>
                <a:spcPct val="80000"/>
              </a:lnSpc>
            </a:pPr>
            <a:endParaRPr lang="nb-NO" sz="1400" dirty="0"/>
          </a:p>
          <a:p>
            <a:pPr algn="ctr">
              <a:lnSpc>
                <a:spcPct val="80000"/>
              </a:lnSpc>
            </a:pPr>
            <a:endParaRPr lang="nb-NO" sz="1400" dirty="0"/>
          </a:p>
          <a:p>
            <a:pPr algn="ctr">
              <a:lnSpc>
                <a:spcPct val="80000"/>
              </a:lnSpc>
            </a:pPr>
            <a:r>
              <a:rPr lang="en-US" sz="1400" dirty="0" smtClean="0"/>
              <a:t>Published in </a:t>
            </a:r>
            <a:r>
              <a:rPr lang="en-US" sz="1400" i="1" dirty="0" smtClean="0"/>
              <a:t>Energy Economics,</a:t>
            </a:r>
            <a:r>
              <a:rPr lang="en-US" sz="1400" dirty="0" smtClean="0"/>
              <a:t> 2012</a:t>
            </a:r>
            <a:endParaRPr lang="nb-NO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F45A-E8D2-4069-98D5-88B6368AA783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D32F-55F5-4F3E-8DC7-C555B5619D89}" type="slidenum">
              <a:rPr lang="en-GB"/>
              <a:pPr/>
              <a:t>11</a:t>
            </a:fld>
            <a:endParaRPr lang="en-GB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0" y="-481013"/>
            <a:ext cx="55657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GB" sz="11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Table 1: Effects of different implementations of the renewable directive in 2020 (annually).</a:t>
            </a:r>
            <a:endParaRPr lang="en-GB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131224" name="Group 152"/>
          <p:cNvGraphicFramePr>
            <a:graphicFrameLocks noGrp="1"/>
          </p:cNvGraphicFramePr>
          <p:nvPr/>
        </p:nvGraphicFramePr>
        <p:xfrm>
          <a:off x="395288" y="0"/>
          <a:ext cx="8137525" cy="6459858"/>
        </p:xfrm>
        <a:graphic>
          <a:graphicData uri="http://schemas.openxmlformats.org/drawingml/2006/table">
            <a:tbl>
              <a:tblPr/>
              <a:tblGrid>
                <a:gridCol w="2547937"/>
                <a:gridCol w="1808163"/>
                <a:gridCol w="1893887"/>
                <a:gridCol w="1887538"/>
              </a:tblGrid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Domestic certificate trade only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EU-wide trade in certificates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in brackets express the percentage changes relative to scenario iii)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System iii) Differentiated national targets and no EU-wide trade in green certificates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System ii)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Differentiated national targets and EU-wide trade in green certificates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System i)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Common renewable target and EU-wide trade in green certificates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Cost of introducing the renewable target (MEUR)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19522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5968 (-69 %)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5745 (-71 %)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 in producer surplus (MEUR)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173895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84938 (-51 %)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84336 (-52 %)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 in consumer surplus (MEUR)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-120535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-49401 (-59 %)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-48761 (-60 %)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 in taxes (MEUR)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-33838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-29569 (-13 %)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-29831 (-12 %)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 in carbon tax rate (EURO per tonne CO2)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-7.50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-7.44 (-0.8 %)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-7.44 (-0.8 %)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 in renewable energy consumption (Mtoe)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(11 %)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(11 %)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 in gross final consumption of energy (Mtoe)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-60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-29 (-51 %)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-30 (-50 %)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 in electricity production (TWh)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-34 (-62%)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-26 (-71%)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 in end-user electricity prices (EURO/MWh)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7.39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3.35 (-55%)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2.81 (-62%)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 in producer prices of electricity (EURO/MWh)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-2.49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-2.74 (10%)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-2.73 (9%)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470D-DBCD-4394-BE5E-4FC6E3AA8C35}" type="slidenum">
              <a:rPr lang="en-GB"/>
              <a:pPr/>
              <a:t>12</a:t>
            </a:fld>
            <a:endParaRPr lang="en-GB"/>
          </a:p>
        </p:txBody>
      </p:sp>
      <p:pic>
        <p:nvPicPr>
          <p:cNvPr id="155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39963"/>
            <a:ext cx="8208963" cy="269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-1331913" y="5373688"/>
            <a:ext cx="65516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Green certificate price : iii) </a:t>
            </a:r>
            <a:r>
              <a:rPr lang="en-US" sz="1200">
                <a:cs typeface="Arial" charset="0"/>
              </a:rPr>
              <a:t>€47, ii) and i) </a:t>
            </a:r>
            <a:r>
              <a:rPr lang="en-US" sz="1200"/>
              <a:t>€ </a:t>
            </a:r>
            <a:r>
              <a:rPr lang="en-US" sz="1200">
                <a:cs typeface="Arial" charset="0"/>
              </a:rPr>
              <a:t>26.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6B1D-ED0A-4A87-98AE-7FAA6B12A491}" type="slidenum">
              <a:rPr lang="en-GB"/>
              <a:pPr/>
              <a:t>2</a:t>
            </a:fld>
            <a:endParaRPr lang="en-GB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382000" cy="838200"/>
          </a:xfrm>
        </p:spPr>
        <p:txBody>
          <a:bodyPr/>
          <a:lstStyle/>
          <a:p>
            <a:r>
              <a:rPr lang="en-US" dirty="0" err="1" smtClean="0"/>
              <a:t>Bakgrunn</a:t>
            </a:r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nb-NO" dirty="0"/>
          </a:p>
          <a:p>
            <a:pPr>
              <a:lnSpc>
                <a:spcPct val="90000"/>
              </a:lnSpc>
            </a:pPr>
            <a:r>
              <a:rPr lang="nb-NO" dirty="0" err="1" smtClean="0"/>
              <a:t>EU’s</a:t>
            </a:r>
            <a:r>
              <a:rPr lang="nb-NO" dirty="0" smtClean="0"/>
              <a:t> </a:t>
            </a:r>
            <a:r>
              <a:rPr lang="nb-NO" dirty="0" err="1" smtClean="0"/>
              <a:t>Climate</a:t>
            </a:r>
            <a:r>
              <a:rPr lang="nb-NO" dirty="0" smtClean="0"/>
              <a:t> and Energy </a:t>
            </a:r>
            <a:r>
              <a:rPr lang="nb-NO" dirty="0" err="1" smtClean="0"/>
              <a:t>Package</a:t>
            </a:r>
            <a:r>
              <a:rPr lang="nb-NO" dirty="0" smtClean="0"/>
              <a:t>: </a:t>
            </a:r>
          </a:p>
          <a:p>
            <a:pPr lvl="1">
              <a:lnSpc>
                <a:spcPct val="90000"/>
              </a:lnSpc>
            </a:pPr>
            <a:r>
              <a:rPr lang="nb-NO" dirty="0" smtClean="0"/>
              <a:t>20 % reduksjon i klimagassutslipp</a:t>
            </a:r>
          </a:p>
          <a:p>
            <a:pPr lvl="1">
              <a:lnSpc>
                <a:spcPct val="90000"/>
              </a:lnSpc>
            </a:pPr>
            <a:r>
              <a:rPr lang="nb-NO" dirty="0" smtClean="0"/>
              <a:t>Fornybar mål på 20 %. </a:t>
            </a:r>
            <a:br>
              <a:rPr lang="nb-NO" dirty="0" smtClean="0"/>
            </a:br>
            <a:endParaRPr lang="nb-NO" dirty="0" smtClean="0"/>
          </a:p>
          <a:p>
            <a:pPr>
              <a:lnSpc>
                <a:spcPct val="90000"/>
              </a:lnSpc>
            </a:pPr>
            <a:r>
              <a:rPr lang="nb-NO" dirty="0" smtClean="0"/>
              <a:t>Differensierte nasjonale fornybarmål (fra 10% to 49%). </a:t>
            </a:r>
            <a:br>
              <a:rPr lang="nb-NO" dirty="0" smtClean="0"/>
            </a:br>
            <a:endParaRPr lang="nb-NO" dirty="0" smtClean="0"/>
          </a:p>
          <a:p>
            <a:pPr>
              <a:lnSpc>
                <a:spcPct val="90000"/>
              </a:lnSpc>
            </a:pPr>
            <a:r>
              <a:rPr lang="nb-NO" dirty="0" smtClean="0"/>
              <a:t>Norge implementerte fornybardirektivet (67,5%).</a:t>
            </a:r>
          </a:p>
          <a:p>
            <a:pPr marL="0" indent="0">
              <a:lnSpc>
                <a:spcPct val="90000"/>
              </a:lnSpc>
              <a:buNone/>
            </a:pPr>
            <a:endParaRPr lang="nb-NO" dirty="0" smtClean="0"/>
          </a:p>
          <a:p>
            <a:pPr>
              <a:lnSpc>
                <a:spcPct val="90000"/>
              </a:lnSpc>
            </a:pPr>
            <a:r>
              <a:rPr lang="nb-NO" dirty="0" smtClean="0"/>
              <a:t>Fornybardirektivet åpner for handel med fornybarkravproduksjon. (</a:t>
            </a:r>
            <a:r>
              <a:rPr lang="nb-NO" dirty="0" err="1" smtClean="0"/>
              <a:t>statistical</a:t>
            </a:r>
            <a:r>
              <a:rPr lang="nb-NO" dirty="0" smtClean="0"/>
              <a:t> transfers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energy</a:t>
            </a:r>
            <a:r>
              <a:rPr lang="nb-NO" dirty="0" smtClean="0"/>
              <a:t> from </a:t>
            </a:r>
            <a:r>
              <a:rPr lang="nb-NO" dirty="0" err="1" smtClean="0"/>
              <a:t>renewable</a:t>
            </a:r>
            <a:r>
              <a:rPr lang="nb-NO" dirty="0" smtClean="0"/>
              <a:t> </a:t>
            </a:r>
            <a:r>
              <a:rPr lang="nb-NO" dirty="0" err="1" smtClean="0"/>
              <a:t>sources</a:t>
            </a:r>
            <a:r>
              <a:rPr lang="nb-NO" dirty="0" smtClean="0"/>
              <a:t>)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1007-03D0-4C22-AF4B-6DC6886B1CF2}" type="slidenum">
              <a:rPr lang="en-GB"/>
              <a:pPr/>
              <a:t>3</a:t>
            </a:fld>
            <a:endParaRPr lang="en-GB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Bakgrunn/Problemstilling</a:t>
            </a:r>
            <a:endParaRPr 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400" dirty="0" smtClean="0"/>
              <a:t>Det handels med GHG-kvoter. Hvorfor ikke da også med fornybar energiproduksjon?</a:t>
            </a:r>
          </a:p>
          <a:p>
            <a:r>
              <a:rPr lang="nb-NO" sz="1400" dirty="0" smtClean="0"/>
              <a:t>Utgangspunkt: Hvert land sitt fornybarkrav. Virkemidler: subsidiering av grønn energi, finansiert gjennom energiavgifter. </a:t>
            </a:r>
          </a:p>
          <a:p>
            <a:pPr lvl="1"/>
            <a:r>
              <a:rPr lang="nb-NO" sz="1400" dirty="0" smtClean="0"/>
              <a:t>Antar:  Nasjonale grønne sertifikatmarkeder. </a:t>
            </a:r>
          </a:p>
          <a:p>
            <a:pPr lvl="1"/>
            <a:endParaRPr lang="nb-NO" sz="1400" dirty="0" smtClean="0"/>
          </a:p>
          <a:p>
            <a:pPr>
              <a:lnSpc>
                <a:spcPct val="80000"/>
              </a:lnSpc>
            </a:pPr>
            <a:r>
              <a:rPr lang="nb-NO" sz="1400" dirty="0" smtClean="0"/>
              <a:t>La </a:t>
            </a:r>
            <a:r>
              <a:rPr lang="nb-NO" sz="1400" i="1" dirty="0" smtClean="0"/>
              <a:t>p</a:t>
            </a:r>
            <a:r>
              <a:rPr lang="nb-NO" sz="1400" dirty="0" smtClean="0"/>
              <a:t> være markedsprisen på energi, </a:t>
            </a:r>
            <a:r>
              <a:rPr lang="nb-NO" sz="1400" i="1" dirty="0" smtClean="0"/>
              <a:t>β</a:t>
            </a:r>
            <a:r>
              <a:rPr lang="nb-NO" sz="1400" dirty="0" smtClean="0"/>
              <a:t> er prisen på sertifikater, og α er fornybarandel:</a:t>
            </a:r>
          </a:p>
          <a:p>
            <a:pPr lvl="1">
              <a:lnSpc>
                <a:spcPct val="80000"/>
              </a:lnSpc>
            </a:pPr>
            <a:r>
              <a:rPr lang="nb-NO" sz="1400" dirty="0" smtClean="0"/>
              <a:t> Produsentprisen på grønn energi: </a:t>
            </a:r>
            <a:r>
              <a:rPr lang="nb-NO" sz="1400" i="1" dirty="0" smtClean="0"/>
              <a:t>p</a:t>
            </a:r>
            <a:r>
              <a:rPr lang="nb-NO" sz="1400" dirty="0" smtClean="0"/>
              <a:t>+</a:t>
            </a:r>
            <a:r>
              <a:rPr lang="nb-NO" sz="1400" i="1" dirty="0" smtClean="0"/>
              <a:t> β</a:t>
            </a:r>
            <a:r>
              <a:rPr lang="nb-NO" sz="1400" dirty="0" smtClean="0"/>
              <a:t>. </a:t>
            </a:r>
          </a:p>
          <a:p>
            <a:pPr lvl="1">
              <a:lnSpc>
                <a:spcPct val="80000"/>
              </a:lnSpc>
            </a:pPr>
            <a:r>
              <a:rPr lang="nb-NO" sz="1400" dirty="0" smtClean="0"/>
              <a:t> Konsumentprisen på energi: p+ α </a:t>
            </a:r>
            <a:r>
              <a:rPr lang="nb-NO" sz="1400" i="1" dirty="0" smtClean="0"/>
              <a:t>β</a:t>
            </a:r>
            <a:r>
              <a:rPr lang="nb-NO" sz="1400" dirty="0" smtClean="0"/>
              <a:t>.</a:t>
            </a:r>
            <a:br>
              <a:rPr lang="nb-NO" sz="1400" dirty="0" smtClean="0"/>
            </a:br>
            <a:endParaRPr lang="nb-NO" sz="1400" dirty="0" smtClean="0"/>
          </a:p>
          <a:p>
            <a:r>
              <a:rPr lang="nb-NO" sz="1400" dirty="0" smtClean="0"/>
              <a:t>To ineffektiviteter </a:t>
            </a:r>
            <a:r>
              <a:rPr lang="nb-NO" sz="1400" smtClean="0"/>
              <a:t>ved nasjonale </a:t>
            </a:r>
            <a:r>
              <a:rPr lang="nb-NO" sz="1400" dirty="0" smtClean="0"/>
              <a:t>sertifikatmarkeder: </a:t>
            </a:r>
          </a:p>
          <a:p>
            <a:pPr lvl="2"/>
            <a:r>
              <a:rPr lang="nb-NO" sz="1400" dirty="0" smtClean="0"/>
              <a:t>I produksjonen. Fornybar energi blir ikke produsert der det er billigst.</a:t>
            </a:r>
          </a:p>
          <a:p>
            <a:pPr lvl="2"/>
            <a:r>
              <a:rPr lang="nb-NO" sz="1400" dirty="0" smtClean="0"/>
              <a:t>I konsumet. «Energiavgiften</a:t>
            </a:r>
            <a:r>
              <a:rPr lang="nb-NO" sz="1400" dirty="0"/>
              <a:t>» </a:t>
            </a:r>
            <a:r>
              <a:rPr lang="nb-NO" sz="1400" dirty="0" smtClean="0"/>
              <a:t>(α </a:t>
            </a:r>
            <a:r>
              <a:rPr lang="nb-NO" sz="1400" i="1" dirty="0" smtClean="0"/>
              <a:t>β)</a:t>
            </a:r>
            <a:r>
              <a:rPr lang="nb-NO" sz="1400" dirty="0" smtClean="0"/>
              <a:t> varierer mellom land  </a:t>
            </a:r>
          </a:p>
          <a:p>
            <a:pPr marL="0" indent="0">
              <a:buNone/>
            </a:pPr>
            <a:endParaRPr lang="nb-NO" sz="1400" dirty="0" smtClean="0"/>
          </a:p>
          <a:p>
            <a:r>
              <a:rPr lang="nb-NO" sz="1400" dirty="0" smtClean="0"/>
              <a:t>Hva er gevinsten av et felles EU-marked for grønne sertifikater handel, gitt differensierte fornybarkrav?</a:t>
            </a:r>
          </a:p>
          <a:p>
            <a:r>
              <a:rPr lang="nb-NO" sz="1400" dirty="0" smtClean="0"/>
              <a:t>Hva er den ytterligere gevinsten av felles fornybarkrav (20%)</a:t>
            </a:r>
            <a:br>
              <a:rPr lang="nb-NO" sz="1400" dirty="0" smtClean="0"/>
            </a:br>
            <a:r>
              <a:rPr lang="nb-NO" sz="1400" dirty="0" smtClean="0"/>
              <a:t> 	</a:t>
            </a:r>
          </a:p>
          <a:p>
            <a:pPr lvl="1"/>
            <a:r>
              <a:rPr lang="nb-NO" sz="1400" dirty="0" smtClean="0"/>
              <a:t>Teoretisk og numerisk analyse for 2020 (Gml. Versjon av </a:t>
            </a:r>
            <a:r>
              <a:rPr lang="nb-NO" sz="1400" dirty="0" err="1" smtClean="0"/>
              <a:t>Libemod</a:t>
            </a:r>
            <a:r>
              <a:rPr lang="nb-NO" sz="1400" dirty="0" smtClean="0"/>
              <a:t>).</a:t>
            </a:r>
            <a:endParaRPr lang="nb-NO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9D90-7DF9-4538-A3A7-844DF0A83243}" type="slidenum">
              <a:rPr lang="en-GB"/>
              <a:pPr/>
              <a:t>4</a:t>
            </a:fld>
            <a:endParaRPr lang="en-GB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Scenarier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nb-NO" dirty="0" smtClean="0"/>
          </a:p>
          <a:p>
            <a:pPr marL="950912" lvl="1" indent="-514350">
              <a:lnSpc>
                <a:spcPct val="90000"/>
              </a:lnSpc>
              <a:buFont typeface="+mj-lt"/>
              <a:buAutoNum type="romanLcPeriod"/>
            </a:pPr>
            <a:r>
              <a:rPr lang="nb-NO" dirty="0" smtClean="0"/>
              <a:t>Felles grønt sertifikat marked i EU, med felles fornybarandel.</a:t>
            </a:r>
            <a:br>
              <a:rPr lang="nb-NO" dirty="0" smtClean="0"/>
            </a:br>
            <a:r>
              <a:rPr lang="nb-NO" dirty="0" smtClean="0"/>
              <a:t> </a:t>
            </a:r>
          </a:p>
          <a:p>
            <a:pPr marL="950912" lvl="1" indent="-514350">
              <a:lnSpc>
                <a:spcPct val="90000"/>
              </a:lnSpc>
              <a:buFont typeface="+mj-lt"/>
              <a:buAutoNum type="romanLcPeriod"/>
            </a:pPr>
            <a:r>
              <a:rPr lang="nb-NO" dirty="0" smtClean="0"/>
              <a:t>Felles grønt sertifikat marked i EU, med differensierte nasjonale fornybarandeler.  </a:t>
            </a:r>
            <a:br>
              <a:rPr lang="nb-NO" dirty="0" smtClean="0"/>
            </a:br>
            <a:endParaRPr lang="nb-NO" dirty="0" smtClean="0"/>
          </a:p>
          <a:p>
            <a:pPr marL="950912" lvl="1" indent="-514350">
              <a:lnSpc>
                <a:spcPct val="90000"/>
              </a:lnSpc>
              <a:buFont typeface="+mj-lt"/>
              <a:buAutoNum type="romanLcPeriod"/>
            </a:pPr>
            <a:r>
              <a:rPr lang="nb-NO" dirty="0" smtClean="0"/>
              <a:t>Nasjonale grønne sertifikatmarkeder, med differensierte nasjonale mål. </a:t>
            </a:r>
          </a:p>
          <a:p>
            <a:pPr marL="893762" lvl="1" indent="-457200">
              <a:lnSpc>
                <a:spcPct val="90000"/>
              </a:lnSpc>
              <a:buFont typeface="+mj-lt"/>
              <a:buAutoNum type="romanLcPeriod"/>
            </a:pPr>
            <a:endParaRPr lang="nb-NO" dirty="0" smtClean="0"/>
          </a:p>
          <a:p>
            <a:pPr>
              <a:lnSpc>
                <a:spcPct val="90000"/>
              </a:lnSpc>
            </a:pPr>
            <a:r>
              <a:rPr lang="nb-NO" dirty="0" smtClean="0"/>
              <a:t>I alle scenariene oppfylles målet om 20 % fornybarandel i </a:t>
            </a:r>
            <a:r>
              <a:rPr lang="nb-NO" dirty="0" smtClean="0"/>
              <a:t>EU (og 20% Klimagass reduksjon). 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7FEC-EE1F-405E-9373-9A34F13DF0EF}" type="slidenum">
              <a:rPr lang="en-GB"/>
              <a:pPr/>
              <a:t>5</a:t>
            </a:fld>
            <a:endParaRPr lang="en-GB"/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900113" y="658813"/>
            <a:ext cx="7002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GB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Table 1: Effects of different implementations of the renewable directive in 2020 (annually)</a:t>
            </a:r>
          </a:p>
          <a:p>
            <a:pPr algn="l"/>
            <a:r>
              <a:rPr lang="en-GB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compared with a CO2 target but no renewable target.</a:t>
            </a:r>
            <a:endParaRPr lang="en-GB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136533" name="Group 3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859447"/>
              </p:ext>
            </p:extLst>
          </p:nvPr>
        </p:nvGraphicFramePr>
        <p:xfrm>
          <a:off x="539750" y="1341438"/>
          <a:ext cx="7634288" cy="3962400"/>
        </p:xfrm>
        <a:graphic>
          <a:graphicData uri="http://schemas.openxmlformats.org/drawingml/2006/table">
            <a:tbl>
              <a:tblPr/>
              <a:tblGrid>
                <a:gridCol w="2170113"/>
                <a:gridCol w="1800225"/>
                <a:gridCol w="1881187"/>
                <a:gridCol w="1782763"/>
              </a:tblGrid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Domestic certificate trade only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EU-wide trade in certificates 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in brackets express the percentage changes relative to scenario iii)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Scenario iii) Differentiated national targets and no EU-wide trade in green certificates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Scenario ii) 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Differentiated national target and EU-wide trade in green certificates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Scenario i) 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Common renewable target and EU-wide trade in green certificates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Cost of introducing the renewable target (M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€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19 522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5 968 </a:t>
                      </a: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(-69 %)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5 745 (-71 %)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 in producer surplus (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€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134 851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73 002 (-46 %)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72 842 (-46 %)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 in consumer surplus (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€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 in taxes (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€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-120 535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-33 838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-49 401 (-59 %)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-29 569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-48 761 (-60 %)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-29 831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523" name="Text Box 331"/>
          <p:cNvSpPr txBox="1">
            <a:spLocks noChangeArrowheads="1"/>
          </p:cNvSpPr>
          <p:nvPr/>
        </p:nvSpPr>
        <p:spPr bwMode="auto">
          <a:xfrm>
            <a:off x="539750" y="5373688"/>
            <a:ext cx="8280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nb-NO" sz="1400"/>
              <a:t>Scenario iii): Certificate price = </a:t>
            </a:r>
            <a:r>
              <a:rPr lang="en-US" sz="1400"/>
              <a:t>47 €</a:t>
            </a:r>
            <a:endParaRPr lang="en-GB" sz="1400">
              <a:solidFill>
                <a:srgbClr val="000000"/>
              </a:solidFill>
            </a:endParaRPr>
          </a:p>
          <a:p>
            <a:pPr algn="l"/>
            <a:r>
              <a:rPr lang="nb-NO" sz="1400">
                <a:solidFill>
                  <a:srgbClr val="000000"/>
                </a:solidFill>
              </a:rPr>
              <a:t>Scenario i) and ii): </a:t>
            </a:r>
            <a:r>
              <a:rPr lang="nb-NO" sz="1400"/>
              <a:t>Certificate price = 26</a:t>
            </a:r>
            <a:r>
              <a:rPr lang="en-US" sz="1400"/>
              <a:t> €</a:t>
            </a:r>
          </a:p>
          <a:p>
            <a:pPr algn="l"/>
            <a:r>
              <a:rPr lang="en-US" sz="1400"/>
              <a:t>CO2 tax without/with the renewable target: 59€/52 €</a:t>
            </a:r>
            <a:endParaRPr lang="nb-NO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4178-46AA-4A6D-A491-406C268F39FB}" type="slidenum">
              <a:rPr lang="en-GB"/>
              <a:pPr/>
              <a:t>6</a:t>
            </a:fld>
            <a:endParaRPr lang="en-GB"/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1038225" y="1911350"/>
            <a:ext cx="7069138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1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1: Countries’ yearly cost reduction in scenarios </a:t>
            </a:r>
            <a:r>
              <a:rPr lang="en-US" sz="11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1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11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11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compared with scenario </a:t>
            </a:r>
            <a:r>
              <a:rPr lang="en-US" sz="11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11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as a share of their GDP.</a:t>
            </a:r>
            <a:endParaRPr lang="nb-NO" sz="600">
              <a:solidFill>
                <a:schemeClr val="tx1"/>
              </a:solidFill>
              <a:latin typeface="Times New Roman" pitchFamily="18" charset="0"/>
            </a:endParaRPr>
          </a:p>
          <a:p>
            <a:pPr algn="l"/>
            <a:endParaRPr lang="nb-NO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48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2536825"/>
            <a:ext cx="6773863" cy="273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661988" y="5424488"/>
            <a:ext cx="520858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Scenario iii) Differentiated targets-domestic certificate trade only</a:t>
            </a:r>
          </a:p>
          <a:p>
            <a:pPr algn="l"/>
            <a:r>
              <a:rPr lang="en-US" sz="1400"/>
              <a:t>Scenario ii) Differentiated targets - EU-wide trade</a:t>
            </a:r>
          </a:p>
          <a:p>
            <a:pPr algn="l"/>
            <a:r>
              <a:rPr lang="en-US" sz="1400"/>
              <a:t>Scenario i) Common targets – EU-wide trade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95E3-7A90-4813-9322-95325DAF827E}" type="slidenum">
              <a:rPr lang="en-GB"/>
              <a:pPr/>
              <a:t>7</a:t>
            </a:fld>
            <a:endParaRPr lang="en-GB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Figure 2. Green certificate prices </a:t>
            </a:r>
            <a:r>
              <a:rPr lang="en-US" sz="2000">
                <a:cs typeface="Arial" charset="0"/>
              </a:rPr>
              <a:t>€/MWh</a:t>
            </a:r>
          </a:p>
        </p:txBody>
      </p:sp>
      <p:pic>
        <p:nvPicPr>
          <p:cNvPr id="15360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2276475"/>
            <a:ext cx="5976937" cy="2898775"/>
          </a:xfrm>
          <a:noFill/>
          <a:ln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735013" y="5680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661988" y="5424488"/>
            <a:ext cx="520858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Scenario iii) Differentiated targets-domestic certificate trade only</a:t>
            </a:r>
          </a:p>
          <a:p>
            <a:pPr algn="l"/>
            <a:r>
              <a:rPr lang="en-US" sz="1400"/>
              <a:t>Scenario ii) Differentiated targets - EU-wide trade</a:t>
            </a:r>
          </a:p>
          <a:p>
            <a:pPr algn="l"/>
            <a:r>
              <a:rPr lang="en-US" sz="1400"/>
              <a:t>Scenario i) Common targets – EU-wide trade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D5DF-961D-48A7-B6A0-D09D805FD680}" type="slidenum">
              <a:rPr lang="en-GB"/>
              <a:pPr/>
              <a:t>8</a:t>
            </a:fld>
            <a:endParaRPr lang="en-GB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Konklusjoner</a:t>
            </a:r>
            <a:endParaRPr lang="nb-NO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000" dirty="0" smtClean="0"/>
              <a:t>Differensierte nasjonale fornybarkrav gir ikke </a:t>
            </a:r>
            <a:r>
              <a:rPr lang="nb-NO" sz="2000" smtClean="0"/>
              <a:t>en kostnadseffektiv </a:t>
            </a:r>
            <a:r>
              <a:rPr lang="nb-NO" sz="2000" dirty="0" smtClean="0"/>
              <a:t>oppfyllelse av EUs samlete fornybarmål. </a:t>
            </a:r>
            <a:br>
              <a:rPr lang="nb-NO" sz="2000" dirty="0" smtClean="0"/>
            </a:br>
            <a:endParaRPr lang="nb-NO" sz="2000" dirty="0" smtClean="0"/>
          </a:p>
          <a:p>
            <a:r>
              <a:rPr lang="nb-NO" sz="2000" dirty="0" smtClean="0"/>
              <a:t>Kostnaden med å oppnå fornybarmålet kan reduseres med nesten 70 % gjennom handel med grønne sertifikater.</a:t>
            </a:r>
          </a:p>
          <a:p>
            <a:endParaRPr lang="nb-NO" sz="2000" dirty="0" smtClean="0"/>
          </a:p>
          <a:p>
            <a:r>
              <a:rPr lang="nb-NO" sz="2000" dirty="0" smtClean="0"/>
              <a:t>Et skift fra differensierte fornybarmål til et felles fornybarmål for alle land reduserer de samlete kostandene med ytterligere 4 %.</a:t>
            </a:r>
            <a:br>
              <a:rPr lang="nb-NO" sz="2000" dirty="0" smtClean="0"/>
            </a:br>
            <a:endParaRPr lang="nb-NO" sz="2000" dirty="0" smtClean="0"/>
          </a:p>
          <a:p>
            <a:r>
              <a:rPr lang="nb-NO" sz="2000" dirty="0" smtClean="0"/>
              <a:t>Handel med grønne sertifikater påvirker kostnadsfordelingen mellom land betydelig. </a:t>
            </a:r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6334-5ECD-41A7-8985-134F0B94CBFB}" type="slidenum">
              <a:rPr lang="en-GB"/>
              <a:pPr/>
              <a:t>9</a:t>
            </a:fld>
            <a:endParaRPr lang="en-GB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			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			</a:t>
            </a:r>
            <a:r>
              <a:rPr lang="en-US" dirty="0" err="1" smtClean="0"/>
              <a:t>Takk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SB-engelsk">
  <a:themeElements>
    <a:clrScheme name="SSB-engelsk 9">
      <a:dk1>
        <a:srgbClr val="003399"/>
      </a:dk1>
      <a:lt1>
        <a:srgbClr val="FFFFFF"/>
      </a:lt1>
      <a:dk2>
        <a:srgbClr val="000000"/>
      </a:dk2>
      <a:lt2>
        <a:srgbClr val="B2B2B2"/>
      </a:lt2>
      <a:accent1>
        <a:srgbClr val="003399"/>
      </a:accent1>
      <a:accent2>
        <a:srgbClr val="008080"/>
      </a:accent2>
      <a:accent3>
        <a:srgbClr val="FFFFFF"/>
      </a:accent3>
      <a:accent4>
        <a:srgbClr val="002A82"/>
      </a:accent4>
      <a:accent5>
        <a:srgbClr val="AAADCA"/>
      </a:accent5>
      <a:accent6>
        <a:srgbClr val="007373"/>
      </a:accent6>
      <a:hlink>
        <a:srgbClr val="CC0000"/>
      </a:hlink>
      <a:folHlink>
        <a:srgbClr val="FFCC00"/>
      </a:folHlink>
    </a:clrScheme>
    <a:fontScheme name="SSB-engel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SB-engel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engels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B-engels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engels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engels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engels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engels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engelsk 8">
        <a:dk1>
          <a:srgbClr val="000099"/>
        </a:dk1>
        <a:lt1>
          <a:srgbClr val="FFFFFF"/>
        </a:lt1>
        <a:dk2>
          <a:srgbClr val="000000"/>
        </a:dk2>
        <a:lt2>
          <a:srgbClr val="B2B2B2"/>
        </a:lt2>
        <a:accent1>
          <a:srgbClr val="FF9900"/>
        </a:accent1>
        <a:accent2>
          <a:srgbClr val="008080"/>
        </a:accent2>
        <a:accent3>
          <a:srgbClr val="FFFFFF"/>
        </a:accent3>
        <a:accent4>
          <a:srgbClr val="000082"/>
        </a:accent4>
        <a:accent5>
          <a:srgbClr val="FFCAAA"/>
        </a:accent5>
        <a:accent6>
          <a:srgbClr val="007373"/>
        </a:accent6>
        <a:hlink>
          <a:srgbClr val="FF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engelsk 9">
        <a:dk1>
          <a:srgbClr val="003399"/>
        </a:dk1>
        <a:lt1>
          <a:srgbClr val="FFFFFF"/>
        </a:lt1>
        <a:dk2>
          <a:srgbClr val="000000"/>
        </a:dk2>
        <a:lt2>
          <a:srgbClr val="B2B2B2"/>
        </a:lt2>
        <a:accent1>
          <a:srgbClr val="003399"/>
        </a:accent1>
        <a:accent2>
          <a:srgbClr val="008080"/>
        </a:accent2>
        <a:accent3>
          <a:srgbClr val="FFFFFF"/>
        </a:accent3>
        <a:accent4>
          <a:srgbClr val="002A82"/>
        </a:accent4>
        <a:accent5>
          <a:srgbClr val="AAADCA"/>
        </a:accent5>
        <a:accent6>
          <a:srgbClr val="00737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SSB-engelsk</Template>
  <TotalTime>11999</TotalTime>
  <Pages>1</Pages>
  <Words>725</Words>
  <Application>Microsoft Office PowerPoint</Application>
  <PresentationFormat>Transparent</PresentationFormat>
  <Paragraphs>156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SSB-engelsk</vt:lpstr>
      <vt:lpstr>Implementing EU’s renewable target through green certificate markets. </vt:lpstr>
      <vt:lpstr>Bakgrunn</vt:lpstr>
      <vt:lpstr>Bakgrunn/Problemstilling</vt:lpstr>
      <vt:lpstr>Scenarier:</vt:lpstr>
      <vt:lpstr>PowerPoint-presentasjon</vt:lpstr>
      <vt:lpstr>PowerPoint-presentasjon</vt:lpstr>
      <vt:lpstr>Figure 2. Green certificate prices €/MWh</vt:lpstr>
      <vt:lpstr>Konklusjoner</vt:lpstr>
      <vt:lpstr>PowerPoint-presentasjon</vt:lpstr>
      <vt:lpstr>PowerPoint-presentasjon</vt:lpstr>
      <vt:lpstr>PowerPoint-presentasjon</vt:lpstr>
      <vt:lpstr>PowerPoint-presentasjon</vt:lpstr>
    </vt:vector>
  </TitlesOfParts>
  <Company>Statistisk sentralbyrå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investment in climate friendly technologies: Home or abroad?</dc:title>
  <dc:creator>Cathrine Hagem</dc:creator>
  <cp:lastModifiedBy>Hagem, Cathrine</cp:lastModifiedBy>
  <cp:revision>79</cp:revision>
  <cp:lastPrinted>2014-03-31T08:49:19Z</cp:lastPrinted>
  <dcterms:created xsi:type="dcterms:W3CDTF">2009-03-12T09:35:22Z</dcterms:created>
  <dcterms:modified xsi:type="dcterms:W3CDTF">2014-03-31T08:49:52Z</dcterms:modified>
</cp:coreProperties>
</file>