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0" r:id="rId3"/>
    <p:sldId id="321" r:id="rId4"/>
    <p:sldId id="322" r:id="rId5"/>
    <p:sldId id="324" r:id="rId6"/>
    <p:sldId id="323" r:id="rId7"/>
    <p:sldId id="325" r:id="rId8"/>
    <p:sldId id="326" r:id="rId9"/>
  </p:sldIdLst>
  <p:sldSz cx="9144000" cy="6858000" type="overhead"/>
  <p:notesSz cx="6883400" cy="10033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F8F8F8"/>
    <a:srgbClr val="EEEEEE"/>
    <a:srgbClr val="F4F4F4"/>
    <a:srgbClr val="E4E4E4"/>
    <a:srgbClr val="333399"/>
    <a:srgbClr val="000000"/>
    <a:srgbClr val="E0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18" autoAdjust="0"/>
    <p:restoredTop sz="98959" autoAdjust="0"/>
  </p:normalViewPr>
  <p:slideViewPr>
    <p:cSldViewPr>
      <p:cViewPr varScale="1">
        <p:scale>
          <a:sx n="120" d="100"/>
          <a:sy n="120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46838" y="9615488"/>
            <a:ext cx="3730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42" tIns="45361" rIns="92342" bIns="45361" anchor="ctr">
            <a:spAutoFit/>
          </a:bodyPr>
          <a:lstStyle/>
          <a:p>
            <a:pPr algn="r" defTabSz="933450"/>
            <a:fld id="{EA57FCF8-EF50-4E04-A34C-AB3553898C9F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33450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04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877888"/>
            <a:ext cx="4684712" cy="3513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70438"/>
            <a:ext cx="50482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2" tIns="45361" rIns="92342" bIns="453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notatmalstiler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446838" y="9615488"/>
            <a:ext cx="3730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42" tIns="45361" rIns="92342" bIns="45361" anchor="ctr">
            <a:spAutoFit/>
          </a:bodyPr>
          <a:lstStyle/>
          <a:p>
            <a:pPr algn="r" defTabSz="933450"/>
            <a:fld id="{803A2BE4-67E5-47DB-8489-9EF3BA39168C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33450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2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877888"/>
            <a:ext cx="4686300" cy="3514725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fld id="{7F0F4DF4-E1E9-4BE5-BA0B-EB0E2E2EDCC8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Klikk for å redigere tittelstil i malen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Klikk for å redigere undertittelstil i malen</a:t>
            </a: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/>
            <a:fld id="{5D229B0A-950A-4F4F-A242-AAB68D2BD40F}" type="slidenum">
              <a:rPr lang="en-GB" sz="1400" b="1">
                <a:solidFill>
                  <a:schemeClr val="bg1"/>
                </a:solidFill>
              </a:rPr>
              <a:pPr algn="r"/>
              <a:t>‹#›</a:t>
            </a:fld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44069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fld id="{57A187CE-E039-4F11-8EAE-57F3B33E975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4074" name="Picture 42" descr="PowerpointTopp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148E44-1722-487B-A686-93C64D04449D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BB25E-C891-4BCA-9EE4-C6315003E3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FB6C95-AE3F-4D43-A8EE-1055E21E8A39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D34FE-8DB3-48A6-8F01-A39A882E9E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184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tel, teks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8382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800600" y="1752600"/>
            <a:ext cx="4114800" cy="22479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4800600" y="4152900"/>
            <a:ext cx="4114800" cy="22479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>
          <a:xfrm>
            <a:off x="7315200" y="6516688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fld id="{3DD7042D-56C8-4F6B-B22C-1A371DFE7CFC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5029200" y="6516688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>
          <a:xfrm>
            <a:off x="8458200" y="6505575"/>
            <a:ext cx="469900" cy="239713"/>
          </a:xfrm>
        </p:spPr>
        <p:txBody>
          <a:bodyPr/>
          <a:lstStyle>
            <a:lvl1pPr>
              <a:defRPr/>
            </a:lvl1pPr>
          </a:lstStyle>
          <a:p>
            <a:fld id="{F864B72E-E5D8-4462-8DAA-AB49AB9D76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0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B1531-D6A0-4563-A33D-2F3A423AA279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90039-D308-4E38-B867-4952E93633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46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43B9D-7AC3-476C-84E2-3EC260486899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E7B6D-3706-452A-9579-61DDAFCD0C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86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B3D2D7-9C03-4A95-9A80-6F6DE22420CD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ACF4D-6EE3-41F4-BCFC-11A42C6B51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F7E454-3398-4AC7-8E65-16F370FD9A7A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DA12E-2FE2-4F9B-84C5-54A2B86A3D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24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06E327-11FE-4A7B-827B-F9BC927A7747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72FAC-24A5-4C05-895D-83439476EF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85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9C64B-7A25-45D0-9A07-20F9F059F89A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DD598-83A0-421F-8F19-C78AE0F18F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BB29C-F3F4-4B41-BA89-8DB5465085D3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FA0AF-D687-4AA2-A945-BFB82E793A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71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BF6197-411D-4885-9B09-2B12E2535DBB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65820-5E89-4B6F-BEEB-D9350F26CF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22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tekststilene i delmalen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A40555D-3C78-40D4-A352-C23441E10FB9}" type="datetime1">
              <a:rPr lang="en-GB"/>
              <a:pPr/>
              <a:t>31/03/2014</a:t>
            </a:fld>
            <a:endParaRPr lang="en-GB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AA531E2F-D652-4BAC-B4D7-304A29DF405B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3059" name="Picture 51" descr="PowerpointTopp_E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0ACDC4D-AB4B-4DD4-BAB5-45760E6B4B83}" type="slidenum">
              <a:rPr lang="en-GB"/>
              <a:pPr/>
              <a:t>1</a:t>
            </a:fld>
            <a:endParaRPr lang="en-GB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96975"/>
            <a:ext cx="8215312" cy="1927225"/>
          </a:xfrm>
        </p:spPr>
        <p:txBody>
          <a:bodyPr/>
          <a:lstStyle/>
          <a:p>
            <a:pPr algn="ctr"/>
            <a:r>
              <a:rPr lang="nb-NO" dirty="0" smtClean="0"/>
              <a:t>Veien mot lavutslippssamfunnet</a:t>
            </a:r>
            <a:endParaRPr lang="nb-NO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500438"/>
            <a:ext cx="7848600" cy="165735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nb-NO" sz="1400" dirty="0"/>
              <a:t> </a:t>
            </a:r>
            <a:endParaRPr lang="nb-NO" sz="1800" dirty="0"/>
          </a:p>
          <a:p>
            <a:pPr algn="ctr">
              <a:lnSpc>
                <a:spcPct val="80000"/>
              </a:lnSpc>
            </a:pPr>
            <a:r>
              <a:rPr lang="en-US" dirty="0" err="1" smtClean="0"/>
              <a:t>Klimapolitikk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et lite land.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b-NO" sz="2000" dirty="0" smtClean="0"/>
              <a:t>Lavutslippssamfunnet oppnås gjennom en kombinasjon av teknologiendringer og konsum- og produksjonsendringer: </a:t>
            </a:r>
            <a:endParaRPr lang="en-US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Bytte energikilder. </a:t>
            </a:r>
          </a:p>
          <a:p>
            <a:pPr lvl="1"/>
            <a:r>
              <a:rPr lang="nb-NO" dirty="0" smtClean="0"/>
              <a:t>Fra fossil til fornybar/mindre utslippsintensiv. </a:t>
            </a:r>
            <a:br>
              <a:rPr lang="nb-NO" dirty="0" smtClean="0"/>
            </a:br>
            <a:endParaRPr lang="en-US" dirty="0"/>
          </a:p>
          <a:p>
            <a:r>
              <a:rPr lang="nb-NO" dirty="0"/>
              <a:t>Lavere energiforbruk</a:t>
            </a:r>
            <a:endParaRPr lang="en-US" dirty="0"/>
          </a:p>
          <a:p>
            <a:pPr lvl="1"/>
            <a:r>
              <a:rPr lang="nb-NO" dirty="0" smtClean="0"/>
              <a:t>Energieffektivisering. </a:t>
            </a:r>
          </a:p>
          <a:p>
            <a:pPr lvl="1"/>
            <a:r>
              <a:rPr lang="nb-NO" dirty="0" smtClean="0"/>
              <a:t>Lavere produksjon av </a:t>
            </a:r>
            <a:r>
              <a:rPr lang="nb-NO" dirty="0"/>
              <a:t>energiintensive </a:t>
            </a:r>
            <a:r>
              <a:rPr lang="nb-NO" dirty="0" smtClean="0"/>
              <a:t>varer/tjenester.</a:t>
            </a:r>
            <a:br>
              <a:rPr lang="nb-NO" dirty="0" smtClean="0"/>
            </a:br>
            <a:r>
              <a:rPr lang="nb-NO" dirty="0" smtClean="0"/>
              <a:t> </a:t>
            </a:r>
            <a:endParaRPr lang="en-US" dirty="0"/>
          </a:p>
          <a:p>
            <a:r>
              <a:rPr lang="nb-NO" dirty="0"/>
              <a:t>Lavere </a:t>
            </a:r>
            <a:r>
              <a:rPr lang="nb-NO" dirty="0" smtClean="0"/>
              <a:t>ikke-energirelaterte </a:t>
            </a:r>
            <a:r>
              <a:rPr lang="nb-NO" dirty="0"/>
              <a:t>utslipp.</a:t>
            </a:r>
            <a:endParaRPr lang="en-US" dirty="0"/>
          </a:p>
          <a:p>
            <a:pPr lvl="1"/>
            <a:r>
              <a:rPr lang="nb-NO" dirty="0" smtClean="0"/>
              <a:t>Utslippseffektivisering.</a:t>
            </a:r>
            <a:endParaRPr lang="en-US" dirty="0"/>
          </a:p>
          <a:p>
            <a:pPr lvl="1"/>
            <a:r>
              <a:rPr lang="nb-NO" dirty="0"/>
              <a:t>Lavere </a:t>
            </a:r>
            <a:r>
              <a:rPr lang="nb-NO" dirty="0" smtClean="0"/>
              <a:t>produksjon av </a:t>
            </a:r>
            <a:r>
              <a:rPr lang="nb-NO" dirty="0"/>
              <a:t>(ikke energirelatert) utslippsintensive varer (for eksempel </a:t>
            </a:r>
            <a:r>
              <a:rPr lang="nb-NO" dirty="0" smtClean="0"/>
              <a:t>kjøtt og prosessindustri-varer).</a:t>
            </a:r>
            <a:br>
              <a:rPr lang="nb-NO" dirty="0" smtClean="0"/>
            </a:br>
            <a:r>
              <a:rPr lang="nb-NO" dirty="0" smtClean="0"/>
              <a:t> </a:t>
            </a:r>
            <a:endParaRPr lang="en-US" dirty="0"/>
          </a:p>
          <a:p>
            <a:r>
              <a:rPr lang="nb-NO" dirty="0"/>
              <a:t>CCS og biologisk </a:t>
            </a:r>
            <a:r>
              <a:rPr lang="nb-NO" dirty="0" smtClean="0"/>
              <a:t>karbonopptak. 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39-D308-4E38-B867-4952E93633A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2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Norge og «Resten av Verden»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Hva ønsker man å oppnå med den Norske klimapolitikken?</a:t>
            </a:r>
            <a:br>
              <a:rPr lang="nb-NO" dirty="0" smtClean="0"/>
            </a:br>
            <a:endParaRPr lang="nb-NO" dirty="0" smtClean="0"/>
          </a:p>
          <a:p>
            <a:pPr marL="893762" lvl="1" indent="-457200">
              <a:buFont typeface="+mj-lt"/>
              <a:buAutoNum type="arabicPeriod"/>
            </a:pPr>
            <a:r>
              <a:rPr lang="nb-NO" dirty="0" smtClean="0"/>
              <a:t>Bli et lavutslippsslippsamfunn samme hva som skjer i resten av verden?</a:t>
            </a:r>
          </a:p>
          <a:p>
            <a:pPr marL="1279525" lvl="2" indent="-457200"/>
            <a:r>
              <a:rPr lang="nb-NO" dirty="0" smtClean="0"/>
              <a:t>Så fort som mulig, eller i 2050? </a:t>
            </a:r>
            <a:br>
              <a:rPr lang="nb-NO" dirty="0" smtClean="0"/>
            </a:br>
            <a:r>
              <a:rPr lang="nb-NO" dirty="0" smtClean="0"/>
              <a:t> </a:t>
            </a:r>
          </a:p>
          <a:p>
            <a:pPr marL="893762" lvl="1" indent="-457200">
              <a:buFont typeface="+mj-lt"/>
              <a:buAutoNum type="arabicPeriod"/>
            </a:pPr>
            <a:r>
              <a:rPr lang="nb-NO" dirty="0" smtClean="0"/>
              <a:t>Oppfylle internasjonale forpliktelser?</a:t>
            </a:r>
            <a:br>
              <a:rPr lang="nb-NO" dirty="0" smtClean="0"/>
            </a:br>
            <a:endParaRPr lang="nb-NO" dirty="0" smtClean="0"/>
          </a:p>
          <a:p>
            <a:pPr marL="893762" lvl="1" indent="-457200">
              <a:buFont typeface="+mj-lt"/>
              <a:buAutoNum type="arabicPeriod"/>
            </a:pPr>
            <a:r>
              <a:rPr lang="nb-NO" dirty="0" smtClean="0"/>
              <a:t>Bidra til globale utslippsreduksjoner?</a:t>
            </a:r>
          </a:p>
          <a:p>
            <a:pPr lvl="2"/>
            <a:r>
              <a:rPr lang="nb-NO" dirty="0" smtClean="0"/>
              <a:t>Karbonlekkasje (Gjennom både energi- og varemarkedene).</a:t>
            </a:r>
            <a:br>
              <a:rPr lang="nb-NO" dirty="0" smtClean="0"/>
            </a:br>
            <a:endParaRPr lang="nb-NO" dirty="0" smtClean="0"/>
          </a:p>
          <a:p>
            <a:pPr marL="893762" lvl="1" indent="-457200">
              <a:buFont typeface="+mj-lt"/>
              <a:buAutoNum type="arabicPeriod"/>
            </a:pPr>
            <a:r>
              <a:rPr lang="nb-NO" dirty="0" smtClean="0"/>
              <a:t>Bidra til teknologiutvikling?</a:t>
            </a:r>
          </a:p>
          <a:p>
            <a:pPr lvl="2"/>
            <a:r>
              <a:rPr lang="nb-NO" dirty="0" smtClean="0"/>
              <a:t>I Norge (kostnadsbesparelser) ?</a:t>
            </a:r>
          </a:p>
          <a:p>
            <a:pPr lvl="2"/>
            <a:r>
              <a:rPr lang="nb-NO" dirty="0" smtClean="0"/>
              <a:t>I «resten av verden» (globale utslippsreduksjoner)?</a:t>
            </a:r>
            <a:br>
              <a:rPr lang="nb-NO" dirty="0" smtClean="0"/>
            </a:br>
            <a:endParaRPr lang="nb-NO" dirty="0" smtClean="0"/>
          </a:p>
          <a:p>
            <a:pPr marL="893762" lvl="1" indent="-457200">
              <a:buFont typeface="+mj-lt"/>
              <a:buAutoNum type="arabicPeriod"/>
            </a:pPr>
            <a:r>
              <a:rPr lang="nb-NO" dirty="0" smtClean="0"/>
              <a:t>Motivere andre land gjennom å være et godt eksempel?</a:t>
            </a:r>
            <a:br>
              <a:rPr lang="nb-NO" dirty="0" smtClean="0"/>
            </a:br>
            <a:endParaRPr lang="nb-NO" dirty="0" smtClean="0"/>
          </a:p>
          <a:p>
            <a:pPr marL="476250" indent="-457200"/>
            <a:r>
              <a:rPr lang="nb-NO" i="1" dirty="0" smtClean="0"/>
              <a:t>Kostnadseffektiv klimapolitikk</a:t>
            </a:r>
            <a:r>
              <a:rPr lang="nb-NO" dirty="0" smtClean="0"/>
              <a:t> krever veldefinerte mål. 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39-D308-4E38-B867-4952E93633A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50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/>
              <a:t>Hvordan påvirkes Norsk økonomi </a:t>
            </a:r>
            <a:r>
              <a:rPr lang="nb-NO" sz="2800" dirty="0" smtClean="0"/>
              <a:t>og klimapolitikk av Resten </a:t>
            </a:r>
            <a:r>
              <a:rPr lang="nb-NO" sz="2800" dirty="0"/>
              <a:t>av verdens klimapolitikk?</a:t>
            </a:r>
            <a:br>
              <a:rPr lang="nb-NO" sz="2800" dirty="0"/>
            </a:br>
            <a:endParaRPr lang="en-US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nb-NO" dirty="0" smtClean="0"/>
              <a:t>Eksempler:</a:t>
            </a:r>
          </a:p>
          <a:p>
            <a:pPr lvl="0"/>
            <a:r>
              <a:rPr lang="nb-NO" dirty="0" smtClean="0"/>
              <a:t>Hva </a:t>
            </a:r>
            <a:r>
              <a:rPr lang="nb-NO" dirty="0"/>
              <a:t>betyr omfanget av deltagelse og virkemiddelbruk utenfor Norge for lekkasjeeffekter av Norske tiltak?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lvl="1"/>
            <a:r>
              <a:rPr lang="nb-NO" dirty="0" smtClean="0"/>
              <a:t>Er våre konkurrenter med på klimaavtaler?.</a:t>
            </a:r>
          </a:p>
          <a:p>
            <a:pPr lvl="1"/>
            <a:r>
              <a:rPr lang="nb-NO" dirty="0" smtClean="0"/>
              <a:t>Prises utslipp likt?</a:t>
            </a:r>
            <a:br>
              <a:rPr lang="nb-NO" dirty="0" smtClean="0"/>
            </a:br>
            <a:endParaRPr lang="nb-NO" dirty="0" smtClean="0"/>
          </a:p>
          <a:p>
            <a:pPr lvl="0"/>
            <a:r>
              <a:rPr lang="nb-NO" dirty="0" smtClean="0"/>
              <a:t>Hva </a:t>
            </a:r>
            <a:r>
              <a:rPr lang="nb-NO" dirty="0"/>
              <a:t>er konsekvenser for Norge/norsk industri av </a:t>
            </a:r>
            <a:r>
              <a:rPr lang="nb-NO" dirty="0" smtClean="0"/>
              <a:t>ulike typer avtaler?</a:t>
            </a:r>
          </a:p>
          <a:p>
            <a:pPr lvl="1"/>
            <a:r>
              <a:rPr lang="nb-NO" dirty="0" smtClean="0"/>
              <a:t> </a:t>
            </a:r>
            <a:r>
              <a:rPr lang="nb-NO" dirty="0" err="1"/>
              <a:t>f.eks</a:t>
            </a:r>
            <a:r>
              <a:rPr lang="nb-NO" dirty="0"/>
              <a:t> «globale« avtaler for utslippsreduksjoner i stål/aluminium industri.   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  </a:t>
            </a:r>
          </a:p>
          <a:p>
            <a:r>
              <a:rPr lang="nb-NO" dirty="0" smtClean="0"/>
              <a:t>Hvordan påvirkes verdien av norsk vannkraft av Europas klimapolitikk?</a:t>
            </a:r>
            <a:endParaRPr lang="en-US" dirty="0"/>
          </a:p>
          <a:p>
            <a:pPr lvl="1"/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39-D308-4E38-B867-4952E93633A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41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Valg av </a:t>
            </a:r>
            <a:r>
              <a:rPr lang="nb-NO" dirty="0" smtClean="0"/>
              <a:t>virkemidler.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nb-NO" dirty="0"/>
              <a:t>Hvordan virker ulike virkemidler på målsettingene (1 – </a:t>
            </a:r>
            <a:r>
              <a:rPr lang="nb-NO" dirty="0" smtClean="0"/>
              <a:t>5), </a:t>
            </a:r>
            <a:r>
              <a:rPr lang="nb-NO" dirty="0"/>
              <a:t>og hva koster </a:t>
            </a:r>
            <a:r>
              <a:rPr lang="nb-NO" dirty="0" smtClean="0"/>
              <a:t>det ?</a:t>
            </a:r>
            <a:br>
              <a:rPr lang="nb-NO" dirty="0" smtClean="0"/>
            </a:br>
            <a:endParaRPr lang="nb-NO" dirty="0"/>
          </a:p>
          <a:p>
            <a:pPr lvl="1">
              <a:lnSpc>
                <a:spcPct val="90000"/>
              </a:lnSpc>
            </a:pPr>
            <a:r>
              <a:rPr lang="nb-NO" dirty="0" smtClean="0"/>
              <a:t>Pull or push?</a:t>
            </a:r>
            <a:br>
              <a:rPr lang="nb-NO" dirty="0" smtClean="0"/>
            </a:br>
            <a:endParaRPr lang="nb-NO" dirty="0"/>
          </a:p>
          <a:p>
            <a:pPr>
              <a:lnSpc>
                <a:spcPct val="90000"/>
              </a:lnSpc>
            </a:pPr>
            <a:r>
              <a:rPr lang="nb-NO" dirty="0" smtClean="0"/>
              <a:t>Spesielle utfordringer:</a:t>
            </a:r>
          </a:p>
          <a:p>
            <a:pPr>
              <a:lnSpc>
                <a:spcPct val="90000"/>
              </a:lnSpc>
            </a:pPr>
            <a:endParaRPr lang="nb-NO" dirty="0" smtClean="0"/>
          </a:p>
          <a:p>
            <a:pPr lvl="1">
              <a:lnSpc>
                <a:spcPct val="90000"/>
              </a:lnSpc>
            </a:pPr>
            <a:r>
              <a:rPr lang="nb-NO" dirty="0" smtClean="0"/>
              <a:t>Karbonlekkasje (</a:t>
            </a:r>
            <a:r>
              <a:rPr lang="nb-NO" dirty="0" err="1" smtClean="0"/>
              <a:t>tilbudside</a:t>
            </a:r>
            <a:r>
              <a:rPr lang="nb-NO" dirty="0" smtClean="0"/>
              <a:t>/</a:t>
            </a:r>
            <a:r>
              <a:rPr lang="nb-NO" dirty="0" err="1" smtClean="0"/>
              <a:t>etterspørselside</a:t>
            </a:r>
            <a:r>
              <a:rPr lang="nb-NO" dirty="0" smtClean="0"/>
              <a:t>-politikk).</a:t>
            </a:r>
            <a:br>
              <a:rPr lang="nb-NO" dirty="0" smtClean="0"/>
            </a:br>
            <a:endParaRPr lang="nb-NO" dirty="0" smtClean="0"/>
          </a:p>
          <a:p>
            <a:pPr lvl="1">
              <a:lnSpc>
                <a:spcPct val="90000"/>
              </a:lnSpc>
            </a:pPr>
            <a:r>
              <a:rPr lang="nb-NO" dirty="0" smtClean="0"/>
              <a:t>Lavutslippssamfunnet krever investeringer i ny </a:t>
            </a:r>
            <a:r>
              <a:rPr lang="nb-NO" dirty="0" err="1" smtClean="0"/>
              <a:t>prod</a:t>
            </a:r>
            <a:r>
              <a:rPr lang="nb-NO" dirty="0" smtClean="0"/>
              <a:t>. kapital og FoU.</a:t>
            </a:r>
          </a:p>
          <a:p>
            <a:pPr lvl="2">
              <a:lnSpc>
                <a:spcPct val="90000"/>
              </a:lnSpc>
            </a:pPr>
            <a:r>
              <a:rPr lang="nb-NO" dirty="0" smtClean="0"/>
              <a:t> Hvordan skape troverdighet om langsiktig klimapolitikk?</a:t>
            </a:r>
            <a:br>
              <a:rPr lang="nb-NO" dirty="0" smtClean="0"/>
            </a:br>
            <a:endParaRPr lang="nb-NO" dirty="0" smtClean="0"/>
          </a:p>
          <a:p>
            <a:pPr lvl="1">
              <a:lnSpc>
                <a:spcPct val="90000"/>
              </a:lnSpc>
            </a:pPr>
            <a:r>
              <a:rPr lang="nb-NO" dirty="0" smtClean="0"/>
              <a:t>Støtte til FoU. Plukke en «vinner» eller spre bredt?</a:t>
            </a:r>
            <a:br>
              <a:rPr lang="nb-NO" dirty="0" smtClean="0"/>
            </a:br>
            <a:endParaRPr lang="nb-NO" dirty="0" smtClean="0"/>
          </a:p>
          <a:p>
            <a:pPr lvl="1">
              <a:lnSpc>
                <a:spcPct val="90000"/>
              </a:lnSpc>
            </a:pPr>
            <a:r>
              <a:rPr lang="nb-NO" dirty="0" smtClean="0"/>
              <a:t>Hvorfor skjer ikke «kostnadseffektive investeringer» ? 	</a:t>
            </a:r>
          </a:p>
          <a:p>
            <a:pPr lvl="2">
              <a:lnSpc>
                <a:spcPct val="90000"/>
              </a:lnSpc>
            </a:pPr>
            <a:r>
              <a:rPr lang="nb-NO" dirty="0" smtClean="0"/>
              <a:t>Irrasjonelle aktører eller manglende informasjon?</a:t>
            </a:r>
          </a:p>
          <a:p>
            <a:pPr lvl="3">
              <a:lnSpc>
                <a:spcPct val="90000"/>
              </a:lnSpc>
            </a:pPr>
            <a:r>
              <a:rPr lang="nb-NO" dirty="0" smtClean="0"/>
              <a:t>(Eks. Selvfinansierende Energisparekonto, (Danske klimakommisjonen)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39-D308-4E38-B867-4952E93633A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11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Valg av virkemidler forts.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Hvordan </a:t>
            </a:r>
            <a:r>
              <a:rPr lang="nb-NO" dirty="0" smtClean="0"/>
              <a:t>være et «foregangsland» uten </a:t>
            </a:r>
            <a:r>
              <a:rPr lang="nb-NO" dirty="0"/>
              <a:t>å ramme norsk </a:t>
            </a:r>
            <a:r>
              <a:rPr lang="nb-NO" dirty="0" smtClean="0"/>
              <a:t>økonomi (industri) «</a:t>
            </a:r>
            <a:r>
              <a:rPr lang="nb-NO" dirty="0"/>
              <a:t>for hardt</a:t>
            </a:r>
            <a:r>
              <a:rPr lang="nb-NO" dirty="0" smtClean="0"/>
              <a:t>»?</a:t>
            </a:r>
            <a:br>
              <a:rPr lang="nb-NO" dirty="0" smtClean="0"/>
            </a:br>
            <a:endParaRPr lang="nb-NO" dirty="0" smtClean="0"/>
          </a:p>
          <a:p>
            <a:pPr lvl="1"/>
            <a:r>
              <a:rPr lang="nb-NO" dirty="0" smtClean="0"/>
              <a:t>Gratiskvoter.</a:t>
            </a:r>
          </a:p>
          <a:p>
            <a:pPr lvl="1"/>
            <a:r>
              <a:rPr lang="nb-NO" dirty="0" smtClean="0"/>
              <a:t>Avgifter med tilbakebetalinger (Fondsløsning </a:t>
            </a:r>
            <a:r>
              <a:rPr lang="nb-NO" dirty="0"/>
              <a:t>á la det norske NOx- fondet eller det svenske NOx </a:t>
            </a:r>
            <a:r>
              <a:rPr lang="nb-NO" dirty="0" smtClean="0"/>
              <a:t>fondet).</a:t>
            </a:r>
          </a:p>
          <a:p>
            <a:pPr lvl="1"/>
            <a:r>
              <a:rPr lang="nb-NO" dirty="0" smtClean="0"/>
              <a:t>Investeringssubsidier.</a:t>
            </a:r>
          </a:p>
          <a:p>
            <a:pPr lvl="1"/>
            <a:r>
              <a:rPr lang="nb-NO" smtClean="0"/>
              <a:t>Importtariffer</a:t>
            </a:r>
          </a:p>
          <a:p>
            <a:pPr lvl="1"/>
            <a:r>
              <a:rPr lang="nb-NO" smtClean="0"/>
              <a:t>?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39-D308-4E38-B867-4952E93633A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86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382000" cy="506413"/>
          </a:xfrm>
        </p:spPr>
        <p:txBody>
          <a:bodyPr/>
          <a:lstStyle/>
          <a:p>
            <a:r>
              <a:rPr lang="nb-NO" smtClean="0"/>
              <a:t>Mulige analyser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12875"/>
            <a:ext cx="8382000" cy="4987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sz="2000" dirty="0" smtClean="0"/>
              <a:t>To-</a:t>
            </a:r>
            <a:r>
              <a:rPr lang="nb-NO" sz="2000" dirty="0" err="1" smtClean="0"/>
              <a:t>gradersmålet</a:t>
            </a:r>
            <a:r>
              <a:rPr lang="nb-NO" sz="2000" dirty="0" smtClean="0"/>
              <a:t> i 2050: Hvordan kan Norge bidra til dette – når andre land også driver karbonpolitikk? -&gt; Norge mot </a:t>
            </a:r>
            <a:r>
              <a:rPr lang="nb-NO" sz="2000" dirty="0" smtClean="0"/>
              <a:t>lavutslippssamfunnet</a:t>
            </a:r>
            <a:br>
              <a:rPr lang="nb-NO" sz="2000" dirty="0" smtClean="0"/>
            </a:br>
            <a:endParaRPr lang="nb-NO" dirty="0" smtClean="0"/>
          </a:p>
          <a:p>
            <a:pPr>
              <a:lnSpc>
                <a:spcPct val="80000"/>
              </a:lnSpc>
            </a:pPr>
            <a:r>
              <a:rPr lang="nb-NO" sz="2000" dirty="0" smtClean="0"/>
              <a:t>Utslipps- og kostnadseffekter av ulike politikktiltak i en hybrid modell rettet mot energieffektivisering, fornybar energi og utslippsreduksjoner </a:t>
            </a:r>
            <a:r>
              <a:rPr lang="nb-NO" sz="2000" dirty="0" smtClean="0"/>
              <a:t/>
            </a:r>
            <a:br>
              <a:rPr lang="nb-NO" sz="2000" dirty="0" smtClean="0"/>
            </a:br>
            <a:endParaRPr lang="nb-NO" sz="2000" dirty="0" smtClean="0"/>
          </a:p>
          <a:p>
            <a:pPr>
              <a:lnSpc>
                <a:spcPct val="80000"/>
              </a:lnSpc>
            </a:pPr>
            <a:r>
              <a:rPr lang="nb-NO" sz="2000" dirty="0" smtClean="0"/>
              <a:t>Lærings- og FoU-effekter av politikk på klima- og energiområdet rettet mot spredning eller utvikling av nye </a:t>
            </a:r>
            <a:r>
              <a:rPr lang="nb-NO" sz="2000" dirty="0" smtClean="0"/>
              <a:t>teknologier</a:t>
            </a:r>
            <a:br>
              <a:rPr lang="nb-NO" sz="2000" dirty="0" smtClean="0"/>
            </a:br>
            <a:endParaRPr lang="nb-NO" sz="2000" dirty="0" smtClean="0"/>
          </a:p>
          <a:p>
            <a:pPr>
              <a:lnSpc>
                <a:spcPct val="80000"/>
              </a:lnSpc>
            </a:pPr>
            <a:r>
              <a:rPr lang="nb-NO" sz="2000" dirty="0" smtClean="0"/>
              <a:t>Scenarioer for klimagassutslipp mot 2030/2050 </a:t>
            </a:r>
            <a:r>
              <a:rPr lang="nb-NO" sz="2000" dirty="0" smtClean="0"/>
              <a:t/>
            </a:r>
            <a:br>
              <a:rPr lang="nb-NO" sz="2000" dirty="0" smtClean="0"/>
            </a:br>
            <a:endParaRPr lang="nb-NO" sz="2000" dirty="0" smtClean="0"/>
          </a:p>
          <a:p>
            <a:pPr>
              <a:lnSpc>
                <a:spcPct val="80000"/>
              </a:lnSpc>
            </a:pPr>
            <a:r>
              <a:rPr lang="nb-NO" sz="2000" dirty="0" smtClean="0"/>
              <a:t>Klimafond for Norge (</a:t>
            </a:r>
            <a:r>
              <a:rPr lang="nb-NO" sz="2000" dirty="0" err="1" smtClean="0"/>
              <a:t>jfr</a:t>
            </a:r>
            <a:r>
              <a:rPr lang="nb-NO" sz="2000" dirty="0" smtClean="0"/>
              <a:t> </a:t>
            </a:r>
            <a:r>
              <a:rPr lang="nb-NO" sz="2000" dirty="0" err="1" smtClean="0"/>
              <a:t>NoX</a:t>
            </a:r>
            <a:r>
              <a:rPr lang="nb-NO" sz="2000" dirty="0" smtClean="0"/>
              <a:t>) </a:t>
            </a:r>
            <a:r>
              <a:rPr lang="nb-NO" sz="2000" dirty="0" smtClean="0"/>
              <a:t/>
            </a:r>
            <a:br>
              <a:rPr lang="nb-NO" sz="2000" dirty="0" smtClean="0"/>
            </a:br>
            <a:endParaRPr lang="nb-NO" sz="2000" dirty="0" smtClean="0"/>
          </a:p>
          <a:p>
            <a:pPr>
              <a:lnSpc>
                <a:spcPct val="80000"/>
              </a:lnSpc>
            </a:pPr>
            <a:r>
              <a:rPr lang="nb-NO" sz="2000" dirty="0" smtClean="0"/>
              <a:t>Spredning av klimateknologier i åpne økonomier (Norge – CCS i industri</a:t>
            </a:r>
            <a:r>
              <a:rPr lang="nb-NO" sz="2000" dirty="0" smtClean="0"/>
              <a:t>?)</a:t>
            </a:r>
            <a:br>
              <a:rPr lang="nb-NO" sz="2000" dirty="0" smtClean="0"/>
            </a:br>
            <a:endParaRPr lang="nb-NO" sz="2000" dirty="0" smtClean="0"/>
          </a:p>
          <a:p>
            <a:pPr>
              <a:lnSpc>
                <a:spcPct val="80000"/>
              </a:lnSpc>
            </a:pPr>
            <a:endParaRPr lang="nb-NO" sz="20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nb-NO" dirty="0" smtClean="0"/>
          </a:p>
          <a:p>
            <a:pPr>
              <a:lnSpc>
                <a:spcPct val="80000"/>
              </a:lnSpc>
              <a:buFontTx/>
              <a:buNone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26024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2DA332-F79E-407D-8C9C-32FFB148E1B9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382000" cy="838200"/>
          </a:xfrm>
        </p:spPr>
        <p:txBody>
          <a:bodyPr/>
          <a:lstStyle/>
          <a:p>
            <a:r>
              <a:rPr lang="nb-NO" dirty="0" smtClean="0"/>
              <a:t>Mulige </a:t>
            </a:r>
            <a:r>
              <a:rPr lang="nb-NO" dirty="0" smtClean="0"/>
              <a:t>analyser forts.</a:t>
            </a:r>
            <a:endParaRPr lang="nb-NO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8382000" cy="4916487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endParaRPr lang="nb-NO" dirty="0" smtClean="0"/>
          </a:p>
          <a:p>
            <a:pPr>
              <a:lnSpc>
                <a:spcPct val="80000"/>
              </a:lnSpc>
            </a:pPr>
            <a:r>
              <a:rPr lang="nb-NO" dirty="0"/>
              <a:t>Karbonlekkasje og effektiv utforming av anti-lekkasjepolitikk (importtariffer, eksportsubsidier, gratiskvoter, produksjonssubsidier, begrensninger i utvinningen av fossile brensler</a:t>
            </a:r>
            <a:r>
              <a:rPr lang="nb-NO" dirty="0" smtClean="0"/>
              <a:t>,..)</a:t>
            </a:r>
            <a:br>
              <a:rPr lang="nb-NO" dirty="0" smtClean="0"/>
            </a:br>
            <a:endParaRPr lang="nb-NO" dirty="0"/>
          </a:p>
          <a:p>
            <a:pPr>
              <a:lnSpc>
                <a:spcPct val="80000"/>
              </a:lnSpc>
              <a:spcAft>
                <a:spcPts val="1000"/>
              </a:spcAft>
              <a:buFont typeface="Times New Roman" pitchFamily="18" charset="0"/>
              <a:buChar char="•"/>
            </a:pPr>
            <a:r>
              <a:rPr lang="nb-NO" dirty="0"/>
              <a:t>Utvidet samarbeid om klimapolitikken med EU og ev andre koalisjonspartnere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Times New Roman" pitchFamily="18" charset="0"/>
              <a:buChar char="•"/>
            </a:pPr>
            <a:r>
              <a:rPr lang="nb-NO" dirty="0"/>
              <a:t>Hvordan sikre troverdighet om langsiktig klimapolitikk?</a:t>
            </a:r>
          </a:p>
          <a:p>
            <a:r>
              <a:rPr lang="nb-NO" dirty="0" smtClean="0"/>
              <a:t>Økonometriske </a:t>
            </a:r>
            <a:r>
              <a:rPr lang="nb-NO" dirty="0" smtClean="0"/>
              <a:t>analyser av effekter på utslipp av ulike typer </a:t>
            </a:r>
            <a:r>
              <a:rPr lang="nb-NO" dirty="0" smtClean="0"/>
              <a:t>miljøreguleringer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Økonometriske analyser av </a:t>
            </a:r>
            <a:r>
              <a:rPr lang="nb-NO" dirty="0" err="1" smtClean="0"/>
              <a:t>kunnskapsspillover</a:t>
            </a:r>
            <a:r>
              <a:rPr lang="nb-NO" dirty="0" smtClean="0"/>
              <a:t> i </a:t>
            </a:r>
            <a:r>
              <a:rPr lang="nb-NO" dirty="0" smtClean="0"/>
              <a:t>Norge</a:t>
            </a:r>
            <a:br>
              <a:rPr lang="nb-NO" dirty="0" smtClean="0"/>
            </a:br>
            <a:endParaRPr lang="nb-NO" dirty="0" smtClean="0"/>
          </a:p>
          <a:p>
            <a:pPr>
              <a:spcAft>
                <a:spcPts val="1000"/>
              </a:spcAft>
              <a:buFont typeface="Times New Roman" pitchFamily="18" charset="0"/>
              <a:buChar char="•"/>
            </a:pPr>
            <a:r>
              <a:rPr lang="nb-NO" dirty="0" smtClean="0"/>
              <a:t>Dekomponering av læring på klima-/energiteknologiområdet</a:t>
            </a:r>
          </a:p>
          <a:p>
            <a:endParaRPr lang="nb-NO" dirty="0" smtClean="0"/>
          </a:p>
          <a:p>
            <a:endParaRPr lang="nb-NO" dirty="0" smtClean="0"/>
          </a:p>
          <a:p>
            <a:pPr lvl="2">
              <a:lnSpc>
                <a:spcPct val="80000"/>
              </a:lnSpc>
            </a:pPr>
            <a:endParaRPr lang="nb-NO" dirty="0" smtClean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39354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B-engelsk">
  <a:themeElements>
    <a:clrScheme name="SSB-engelsk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SB-engel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SB-engel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B-engels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engelsk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SSB-engelsk</Template>
  <TotalTime>12545</TotalTime>
  <Pages>1</Pages>
  <Words>177</Words>
  <Application>Microsoft Office PowerPoint</Application>
  <PresentationFormat>Transparent</PresentationFormat>
  <Paragraphs>77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SSB-engelsk</vt:lpstr>
      <vt:lpstr>Veien mot lavutslippssamfunnet</vt:lpstr>
      <vt:lpstr>Lavutslippssamfunnet oppnås gjennom en kombinasjon av teknologiendringer og konsum- og produksjonsendringer: </vt:lpstr>
      <vt:lpstr>Norge og «Resten av Verden»</vt:lpstr>
      <vt:lpstr>Hvordan påvirkes Norsk økonomi og klimapolitikk av Resten av verdens klimapolitikk? </vt:lpstr>
      <vt:lpstr>Valg av virkemidler.</vt:lpstr>
      <vt:lpstr>Valg av virkemidler forts.</vt:lpstr>
      <vt:lpstr>Mulige analyser </vt:lpstr>
      <vt:lpstr>Mulige analyser forts.</vt:lpstr>
    </vt:vector>
  </TitlesOfParts>
  <Company>Statistisk sentralbyrå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investment in climate friendly technologies: Home or abroad?</dc:title>
  <dc:creator>Cathrine Hagem</dc:creator>
  <cp:lastModifiedBy>Hagem, Cathrine</cp:lastModifiedBy>
  <cp:revision>99</cp:revision>
  <cp:lastPrinted>1999-08-31T12:20:00Z</cp:lastPrinted>
  <dcterms:created xsi:type="dcterms:W3CDTF">2009-03-12T09:35:22Z</dcterms:created>
  <dcterms:modified xsi:type="dcterms:W3CDTF">2014-03-31T08:56:45Z</dcterms:modified>
</cp:coreProperties>
</file>