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256" r:id="rId2"/>
    <p:sldId id="316" r:id="rId3"/>
    <p:sldId id="318" r:id="rId4"/>
    <p:sldId id="321" r:id="rId5"/>
    <p:sldId id="319" r:id="rId6"/>
    <p:sldId id="322" r:id="rId7"/>
    <p:sldId id="320" r:id="rId8"/>
  </p:sldIdLst>
  <p:sldSz cx="9144000" cy="6858000" type="overhead"/>
  <p:notesSz cx="6805613" cy="9944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EAEAEA"/>
    <a:srgbClr val="F8F8F8"/>
    <a:srgbClr val="EEEEEE"/>
    <a:srgbClr val="F4F4F4"/>
    <a:srgbClr val="E4E4E4"/>
    <a:srgbClr val="333399"/>
    <a:srgbClr val="CDECF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24" autoAdjust="0"/>
  </p:normalViewPr>
  <p:slideViewPr>
    <p:cSldViewPr>
      <p:cViewPr varScale="1">
        <p:scale>
          <a:sx n="71" d="100"/>
          <a:sy n="71" d="100"/>
        </p:scale>
        <p:origin x="-8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73813" y="9529763"/>
            <a:ext cx="369887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91432" tIns="44914" rIns="91432" bIns="44914" anchor="ctr">
            <a:spAutoFit/>
          </a:bodyPr>
          <a:lstStyle/>
          <a:p>
            <a:pPr algn="r" defTabSz="923925" eaLnBrk="0" hangingPunct="0">
              <a:defRPr/>
            </a:pPr>
            <a:fld id="{14397828-B147-424B-B34B-B75AAA59A19C}" type="slidenum">
              <a:rPr lang="nb-NO" sz="1400">
                <a:solidFill>
                  <a:schemeClr val="tx1"/>
                </a:solidFill>
                <a:latin typeface="Times New Roman" pitchFamily="18" charset="0"/>
              </a:rPr>
              <a:pPr algn="r" defTabSz="923925" eaLnBrk="0" hangingPunct="0">
                <a:defRPr/>
              </a:pPr>
              <a:t>‹#›</a:t>
            </a:fld>
            <a:endParaRPr lang="nb-NO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1088" y="869950"/>
            <a:ext cx="4645025" cy="3482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102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7575"/>
            <a:ext cx="4989513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32" tIns="44914" rIns="91432" bIns="449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notatmalstiler i delmalen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2052" name="Rectangle 1028"/>
          <p:cNvSpPr>
            <a:spLocks noChangeArrowheads="1"/>
          </p:cNvSpPr>
          <p:nvPr/>
        </p:nvSpPr>
        <p:spPr bwMode="auto">
          <a:xfrm>
            <a:off x="6373813" y="9529763"/>
            <a:ext cx="369887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91432" tIns="44914" rIns="91432" bIns="44914" anchor="ctr">
            <a:spAutoFit/>
          </a:bodyPr>
          <a:lstStyle/>
          <a:p>
            <a:pPr algn="r" defTabSz="923925" eaLnBrk="0" hangingPunct="0">
              <a:defRPr/>
            </a:pPr>
            <a:fld id="{3B2CB5BD-8775-457B-B49D-73B00639A13E}" type="slidenum">
              <a:rPr lang="nb-NO" sz="1400">
                <a:solidFill>
                  <a:schemeClr val="tx1"/>
                </a:solidFill>
                <a:latin typeface="Times New Roman" pitchFamily="18" charset="0"/>
              </a:rPr>
              <a:pPr algn="r" defTabSz="923925" eaLnBrk="0" hangingPunct="0">
                <a:defRPr/>
              </a:pPr>
              <a:t>‹#›</a:t>
            </a:fld>
            <a:endParaRPr lang="nb-NO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b-N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081088" y="869950"/>
            <a:ext cx="4643437" cy="3482975"/>
          </a:xfrm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b-N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b-NO" smtClean="0"/>
              <a:t>Energimarkedseffekten dominere, jfr empiriske analyser.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081088" y="869950"/>
            <a:ext cx="4643437" cy="3482975"/>
          </a:xfrm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/>
            <a:endParaRPr 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8305800" y="762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algn="r" eaLnBrk="0" hangingPunct="0">
              <a:defRPr/>
            </a:pPr>
            <a:fld id="{B7788FC3-BEB7-4DE0-9DA3-07486819DF54}" type="slidenum">
              <a:rPr lang="nb-NO" sz="1400" b="1">
                <a:solidFill>
                  <a:schemeClr val="bg1"/>
                </a:solidFill>
              </a:rPr>
              <a:pPr algn="r" eaLnBrk="0" hangingPunct="0">
                <a:defRPr/>
              </a:pPr>
              <a:t>‹#›</a:t>
            </a:fld>
            <a:endParaRPr lang="nb-NO" sz="1400" b="1">
              <a:solidFill>
                <a:schemeClr val="bg1"/>
              </a:solidFill>
            </a:endParaRPr>
          </a:p>
        </p:txBody>
      </p:sp>
      <p:pic>
        <p:nvPicPr>
          <p:cNvPr id="5" name="Picture 36" descr="Hovedsid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W:\cree\img\cree6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103188"/>
            <a:ext cx="1295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7800" y="1828800"/>
            <a:ext cx="7162800" cy="1295400"/>
          </a:xfrm>
        </p:spPr>
        <p:txBody>
          <a:bodyPr/>
          <a:lstStyle>
            <a:lvl1pPr>
              <a:defRPr sz="3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nb-NO" noProof="0" smtClean="0"/>
              <a:t>Klikk for å redigere tittelstil i malen</a:t>
            </a: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162800" cy="2438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b-NO" noProof="0" smtClean="0"/>
              <a:t>Klikk for å redigere undertittelstil i malen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477000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C0429-6AB7-42CE-B78D-85B250755889}" type="datetime1">
              <a:rPr lang="nb-NO"/>
              <a:pPr>
                <a:defRPr/>
              </a:pPr>
              <a:t>31.03.2014</a:t>
            </a:fld>
            <a:endParaRPr lang="nb-NO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7200" y="6477000"/>
            <a:ext cx="2819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34400" y="6477000"/>
            <a:ext cx="3937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1A3E2-7C1F-4914-8A2C-48278A674BD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85E9F-E1AA-4CDE-B5A5-8BFA5E35E2E5}" type="datetime1">
              <a:rPr lang="nb-NO"/>
              <a:pPr>
                <a:defRPr/>
              </a:pPr>
              <a:t>31.03.2014</a:t>
            </a:fld>
            <a:endParaRPr lang="nb-NO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5C40F-BB76-4695-913D-0D481AD39D2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19900" y="762000"/>
            <a:ext cx="2095500" cy="5638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3400" y="762000"/>
            <a:ext cx="6134100" cy="56388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731AB-5D2F-4244-A313-8AC02B96AAA1}" type="datetime1">
              <a:rPr lang="nb-NO"/>
              <a:pPr>
                <a:defRPr/>
              </a:pPr>
              <a:t>31.03.2014</a:t>
            </a:fld>
            <a:endParaRPr lang="nb-NO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64603-9689-436A-905E-55234AC602E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382000" cy="8382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533400" y="1752600"/>
            <a:ext cx="8382000" cy="4648200"/>
          </a:xfr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F8615-206F-4A7C-B762-3FBA01C9220E}" type="datetime1">
              <a:rPr lang="nb-NO"/>
              <a:pPr>
                <a:defRPr/>
              </a:pPr>
              <a:t>31.03.2014</a:t>
            </a:fld>
            <a:endParaRPr lang="nb-NO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11EDF-407A-433F-AD3F-B8724BBBBBC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8E3A7-3264-420B-9487-0336B1D5EF99}" type="datetime1">
              <a:rPr lang="nb-NO"/>
              <a:pPr>
                <a:defRPr/>
              </a:pPr>
              <a:t>31.03.2014</a:t>
            </a:fld>
            <a:endParaRPr lang="nb-NO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A8087-DCD2-411D-891A-65F27BE5981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A1C3F-7B30-4336-80E8-7526C65EBFD2}" type="datetime1">
              <a:rPr lang="nb-NO"/>
              <a:pPr>
                <a:defRPr/>
              </a:pPr>
              <a:t>31.03.2014</a:t>
            </a:fld>
            <a:endParaRPr lang="nb-NO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CD0FC-182F-45E2-BC8A-F4BC6FBA858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805D3-8A6C-49F0-92E5-8F232E1F9944}" type="datetime1">
              <a:rPr lang="nb-NO"/>
              <a:pPr>
                <a:defRPr/>
              </a:pPr>
              <a:t>31.03.2014</a:t>
            </a:fld>
            <a:endParaRPr lang="nb-NO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8F7F5-B69C-4CEA-A5E4-1D8438C729E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B4DC8-3650-4DC2-B1BB-A0433BEC978D}" type="datetime1">
              <a:rPr lang="nb-NO"/>
              <a:pPr>
                <a:defRPr/>
              </a:pPr>
              <a:t>31.03.2014</a:t>
            </a:fld>
            <a:endParaRPr lang="nb-NO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81FCD-578B-44D0-AFF0-F5E4BC93FE4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22302-8927-42E9-8959-8B1B6E7880FA}" type="datetime1">
              <a:rPr lang="nb-NO"/>
              <a:pPr>
                <a:defRPr/>
              </a:pPr>
              <a:t>31.03.2014</a:t>
            </a:fld>
            <a:endParaRPr lang="nb-NO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23CF5-6A78-4AF4-8DD4-D1B44FDCD70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ABFE3-3B50-4ADE-99B2-1D874208E761}" type="datetime1">
              <a:rPr lang="nb-NO"/>
              <a:pPr>
                <a:defRPr/>
              </a:pPr>
              <a:t>31.03.2014</a:t>
            </a:fld>
            <a:endParaRPr lang="nb-NO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204DA-BC86-484F-9993-9F078373957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FE7E8-94A6-4512-B550-2BFA60EB0402}" type="datetime1">
              <a:rPr lang="nb-NO"/>
              <a:pPr>
                <a:defRPr/>
              </a:pPr>
              <a:t>31.03.2014</a:t>
            </a:fld>
            <a:endParaRPr lang="nb-NO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CABC3-BEF5-4ACC-9C52-7A97CBD73C0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3854C-0031-4E4D-B8AD-E3735DE0F808}" type="datetime1">
              <a:rPr lang="nb-NO"/>
              <a:pPr>
                <a:defRPr/>
              </a:pPr>
              <a:t>31.03.2014</a:t>
            </a:fld>
            <a:endParaRPr lang="nb-NO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804EF-4ED5-4CC5-AE5A-E07E2329A03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0"/>
            <a:ext cx="838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tekststilene i delmalen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0" y="6516688"/>
            <a:ext cx="99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pPr>
              <a:defRPr/>
            </a:pPr>
            <a:fld id="{6F3708B3-CB6C-4302-B3A4-53E02B72CEA9}" type="datetime1">
              <a:rPr lang="nb-NO"/>
              <a:pPr>
                <a:defRPr/>
              </a:pPr>
              <a:t>31.03.2014</a:t>
            </a:fld>
            <a:endParaRPr lang="nb-NO"/>
          </a:p>
        </p:txBody>
      </p:sp>
      <p:sp>
        <p:nvSpPr>
          <p:cNvPr id="4302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29200" y="6516688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pic>
        <p:nvPicPr>
          <p:cNvPr id="1030" name="Picture 47" descr="Hovedsiden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6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05575"/>
            <a:ext cx="46990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813B4C2A-BFB1-4871-9316-95B648AFB1F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1032" name="Picture 7" descr="W:\cree\img\cree6.pn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1908175" y="103188"/>
            <a:ext cx="1295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246063" indent="-246063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SzPct val="13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63575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000000"/>
          </a:solidFill>
          <a:latin typeface="+mn-lt"/>
        </a:defRPr>
      </a:lvl2pPr>
      <a:lvl3pPr marL="1049338" indent="-195263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>
          <a:solidFill>
            <a:srgbClr val="000000"/>
          </a:solidFill>
          <a:latin typeface="+mn-lt"/>
        </a:defRPr>
      </a:lvl3pPr>
      <a:lvl4pPr marL="1616075" indent="-2825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1600">
          <a:solidFill>
            <a:srgbClr val="000000"/>
          </a:solidFill>
          <a:latin typeface="+mn-lt"/>
        </a:defRPr>
      </a:lvl4pPr>
      <a:lvl5pPr marL="2112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701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027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845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9417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nb-NO" sz="3400" dirty="0" err="1" smtClean="0"/>
              <a:t>SNoW</a:t>
            </a:r>
            <a:r>
              <a:rPr lang="nb-NO" sz="3400" dirty="0" smtClean="0"/>
              <a:t>-modellen(e) - </a:t>
            </a:r>
            <a:br>
              <a:rPr lang="nb-NO" sz="3400" dirty="0" smtClean="0"/>
            </a:br>
            <a:r>
              <a:rPr lang="nb-NO" sz="3400" dirty="0" err="1" smtClean="0"/>
              <a:t>Statistics</a:t>
            </a:r>
            <a:r>
              <a:rPr lang="nb-NO" sz="3400" dirty="0" smtClean="0"/>
              <a:t> Norway World </a:t>
            </a:r>
            <a:r>
              <a:rPr lang="nb-NO" sz="3400" dirty="0" err="1" smtClean="0"/>
              <a:t>model</a:t>
            </a:r>
            <a:r>
              <a:rPr lang="nb-NO" sz="3400" dirty="0" smtClean="0"/>
              <a:t>(s)</a:t>
            </a:r>
            <a:endParaRPr lang="nb-NO" sz="3400" dirty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mtClean="0"/>
              <a:t>CREE-seminar, KLD,</a:t>
            </a:r>
          </a:p>
          <a:p>
            <a:r>
              <a:rPr lang="nb-NO" smtClean="0"/>
              <a:t>31. Mars 2014 </a:t>
            </a:r>
          </a:p>
          <a:p>
            <a:r>
              <a:rPr lang="nb-NO" smtClean="0"/>
              <a:t>Brita Bye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FED8792-96AD-451A-9544-1493B3184A1A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SNoW-modellen(e)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b-NO" smtClean="0"/>
              <a:t>SNoW – </a:t>
            </a:r>
            <a:r>
              <a:rPr lang="nb-NO" b="1" smtClean="0"/>
              <a:t>S</a:t>
            </a:r>
            <a:r>
              <a:rPr lang="nb-NO" smtClean="0"/>
              <a:t>tatistics </a:t>
            </a:r>
            <a:r>
              <a:rPr lang="nb-NO" b="1" smtClean="0"/>
              <a:t>No</a:t>
            </a:r>
            <a:r>
              <a:rPr lang="nb-NO" smtClean="0"/>
              <a:t>rway’s </a:t>
            </a:r>
            <a:r>
              <a:rPr lang="nb-NO" b="1" smtClean="0"/>
              <a:t>W</a:t>
            </a:r>
            <a:r>
              <a:rPr lang="nb-NO" smtClean="0"/>
              <a:t>orld model </a:t>
            </a:r>
          </a:p>
          <a:p>
            <a:pPr lvl="1">
              <a:lnSpc>
                <a:spcPct val="80000"/>
              </a:lnSpc>
            </a:pPr>
            <a:r>
              <a:rPr lang="nb-NO" smtClean="0"/>
              <a:t>Generell likevektsmodell for Norge integrert i verden </a:t>
            </a:r>
          </a:p>
          <a:p>
            <a:pPr>
              <a:lnSpc>
                <a:spcPct val="80000"/>
              </a:lnSpc>
            </a:pPr>
            <a:r>
              <a:rPr lang="nb-NO" smtClean="0"/>
              <a:t>Tilpasset problemstillinger innen energi og klima</a:t>
            </a:r>
          </a:p>
          <a:p>
            <a:pPr lvl="1">
              <a:lnSpc>
                <a:spcPct val="80000"/>
              </a:lnSpc>
            </a:pPr>
            <a:r>
              <a:rPr lang="nb-NO" smtClean="0"/>
              <a:t>Detaljert modellering av energi- og andre utslippsintensive sektorer</a:t>
            </a:r>
          </a:p>
          <a:p>
            <a:pPr>
              <a:lnSpc>
                <a:spcPct val="80000"/>
              </a:lnSpc>
            </a:pPr>
            <a:r>
              <a:rPr lang="nb-NO" smtClean="0"/>
              <a:t>Nytt programmerings- og datagrunnlag</a:t>
            </a:r>
          </a:p>
          <a:p>
            <a:pPr lvl="1">
              <a:lnSpc>
                <a:spcPct val="80000"/>
              </a:lnSpc>
            </a:pPr>
            <a:r>
              <a:rPr lang="nb-NO" smtClean="0"/>
              <a:t>Programmert i GAMS/MPSGE </a:t>
            </a:r>
          </a:p>
          <a:p>
            <a:pPr lvl="1">
              <a:lnSpc>
                <a:spcPct val="80000"/>
              </a:lnSpc>
            </a:pPr>
            <a:r>
              <a:rPr lang="nb-NO" smtClean="0"/>
              <a:t>Data: GTAP-struktur (Global Trade Analysis Project)</a:t>
            </a:r>
          </a:p>
          <a:p>
            <a:pPr>
              <a:lnSpc>
                <a:spcPct val="80000"/>
              </a:lnSpc>
            </a:pPr>
            <a:r>
              <a:rPr lang="nb-NO" smtClean="0"/>
              <a:t>Hvorfor SNoW-global?</a:t>
            </a:r>
          </a:p>
          <a:p>
            <a:pPr lvl="1">
              <a:lnSpc>
                <a:spcPct val="80000"/>
              </a:lnSpc>
            </a:pPr>
            <a:r>
              <a:rPr lang="nb-NO" smtClean="0"/>
              <a:t>Klimaproblemet er globalt – krever global politikk</a:t>
            </a:r>
          </a:p>
          <a:p>
            <a:pPr lvl="1">
              <a:lnSpc>
                <a:spcPct val="80000"/>
              </a:lnSpc>
            </a:pPr>
            <a:r>
              <a:rPr lang="nb-NO" smtClean="0"/>
              <a:t>Hva resten av verden gjør er viktig for klimaeffekten av norsk klimapolitikk</a:t>
            </a:r>
          </a:p>
          <a:p>
            <a:pPr lvl="1">
              <a:lnSpc>
                <a:spcPct val="80000"/>
              </a:lnSpc>
            </a:pPr>
            <a:r>
              <a:rPr lang="nb-NO" smtClean="0"/>
              <a:t>Analyser av for eksempel klimapolitikk i Norge og EU - i et globalt perspektiv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BAD701-C9A7-4BAB-8467-11010637F755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Egenskaper ved SNoW-global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smtClean="0"/>
              <a:t>Global generell likevektsmodell </a:t>
            </a:r>
          </a:p>
          <a:p>
            <a:pPr>
              <a:lnSpc>
                <a:spcPct val="90000"/>
              </a:lnSpc>
            </a:pPr>
            <a:r>
              <a:rPr lang="nb-NO" smtClean="0"/>
              <a:t>Ulike regioner – Norge kan være en region</a:t>
            </a:r>
          </a:p>
          <a:p>
            <a:pPr>
              <a:lnSpc>
                <a:spcPct val="90000"/>
              </a:lnSpc>
            </a:pPr>
            <a:r>
              <a:rPr lang="nb-NO" smtClean="0"/>
              <a:t>Representativ agent som maksimerer velferden i hvert land</a:t>
            </a:r>
          </a:p>
          <a:p>
            <a:pPr>
              <a:lnSpc>
                <a:spcPct val="90000"/>
              </a:lnSpc>
            </a:pPr>
            <a:r>
              <a:rPr lang="nb-NO" smtClean="0"/>
              <a:t>Varer produseres ved bruk av kapital, arbeidskraft, energi, annen vareinnsats</a:t>
            </a:r>
          </a:p>
          <a:p>
            <a:pPr>
              <a:lnSpc>
                <a:spcPct val="90000"/>
              </a:lnSpc>
            </a:pPr>
            <a:r>
              <a:rPr lang="nb-NO" smtClean="0"/>
              <a:t>Arbeidskraft og kapital er mobile mellom sektorer – immobile mellom land</a:t>
            </a:r>
          </a:p>
          <a:p>
            <a:pPr>
              <a:lnSpc>
                <a:spcPct val="90000"/>
              </a:lnSpc>
            </a:pPr>
            <a:r>
              <a:rPr lang="nb-NO" smtClean="0"/>
              <a:t>Varer handles internasjonalt og de er imperfekte substitutter for konsumenter i de ulike landene </a:t>
            </a:r>
          </a:p>
          <a:p>
            <a:pPr lvl="1">
              <a:lnSpc>
                <a:spcPct val="90000"/>
              </a:lnSpc>
            </a:pPr>
            <a:r>
              <a:rPr lang="nb-NO" smtClean="0"/>
              <a:t>Armington-elastisiteter</a:t>
            </a:r>
          </a:p>
          <a:p>
            <a:pPr>
              <a:lnSpc>
                <a:spcPct val="90000"/>
              </a:lnSpc>
            </a:pPr>
            <a:r>
              <a:rPr lang="nb-NO" smtClean="0"/>
              <a:t>Utslipp av CO2</a:t>
            </a:r>
            <a:r>
              <a:rPr lang="nb-NO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smtClean="0"/>
              <a:t>Unilateral karbonpolitikk og karbonlekkasje - to effekter – kan analyseres i en global modell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00213"/>
            <a:ext cx="8382000" cy="4700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smtClean="0"/>
              <a:t>Energimarkedseffekten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nb-NO" smtClean="0"/>
              <a:t>Når land innfører klimapolitikk som reduserer etterspørselen etter fossil energi, fører det til lavere internasjonale priser på slik energi. Etterspørselen vil øke i utlandet og gi karbonlekkasje. Lekkasjen vil motvirkes i den grad tilbudet av fossil energi er prisfølsomt. </a:t>
            </a:r>
          </a:p>
          <a:p>
            <a:pPr>
              <a:lnSpc>
                <a:spcPct val="90000"/>
              </a:lnSpc>
            </a:pPr>
            <a:r>
              <a:rPr lang="nb-NO" smtClean="0"/>
              <a:t>Konkurranseeffekten</a:t>
            </a:r>
          </a:p>
          <a:p>
            <a:pPr lvl="1">
              <a:lnSpc>
                <a:spcPct val="90000"/>
              </a:lnSpc>
            </a:pPr>
            <a:r>
              <a:rPr lang="nb-NO" smtClean="0"/>
              <a:t>Betegner lekkasjen som følger av at energiintensive, konkurranseutsatte bedrifter i land med klimapolitikk mister konkurranseevne til utlandet. Da flytter utslipp til land uten klimapolitikk; hvor mye vil avhenge av faktorer som prisendringer, konkurranseforhold, utslippsintensiteter og etterspørselseffekter</a:t>
            </a:r>
          </a:p>
          <a:p>
            <a:pPr>
              <a:lnSpc>
                <a:spcPct val="90000"/>
              </a:lnSpc>
            </a:pPr>
            <a:r>
              <a:rPr lang="nb-NO" smtClean="0"/>
              <a:t>De fleste studier tyder på at energimarkedseffekten utgjør en større andel av den totale karbonlekkasjen enn konkurranseeffekten.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nb-NO" smtClean="0"/>
          </a:p>
          <a:p>
            <a:pPr>
              <a:lnSpc>
                <a:spcPct val="90000"/>
              </a:lnSpc>
            </a:pPr>
            <a:endParaRPr lang="nb-NO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655C80-5727-49BD-9FD6-3F39321FFEF4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382000" cy="579438"/>
          </a:xfrm>
        </p:spPr>
        <p:txBody>
          <a:bodyPr/>
          <a:lstStyle/>
          <a:p>
            <a:r>
              <a:rPr lang="nb-NO" smtClean="0"/>
              <a:t>Politikk mot karbonlekkasje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84313"/>
            <a:ext cx="8382000" cy="49164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nb-NO" smtClean="0"/>
              <a:t>Eksempler på analyser av politikktiltak:</a:t>
            </a:r>
          </a:p>
          <a:p>
            <a:pPr>
              <a:lnSpc>
                <a:spcPct val="90000"/>
              </a:lnSpc>
            </a:pPr>
            <a:r>
              <a:rPr lang="nb-NO" smtClean="0"/>
              <a:t>Effekter av ulike måter å utforme karbontoll på for EU</a:t>
            </a:r>
          </a:p>
          <a:p>
            <a:pPr lvl="1">
              <a:lnSpc>
                <a:spcPct val="90000"/>
              </a:lnSpc>
            </a:pPr>
            <a:r>
              <a:rPr lang="nb-NO" i="1" smtClean="0"/>
              <a:t>Skal karbontoll ha noen effekt på lekkasjer bør de reflektere næringenes utslippsintensiteter i de landene som ikke inngår i koalisjonen. Dette har potensielt de største juridiske og politiske kostnadene</a:t>
            </a:r>
            <a:r>
              <a:rPr lang="nb-NO" smtClean="0"/>
              <a:t>, (Bøhringer, Bye, Fæhn og Rosendahl (2012)) </a:t>
            </a:r>
          </a:p>
          <a:p>
            <a:pPr>
              <a:lnSpc>
                <a:spcPct val="90000"/>
              </a:lnSpc>
            </a:pPr>
            <a:r>
              <a:rPr lang="nb-NO" smtClean="0"/>
              <a:t>Produksjonsavhengige kvoter (OBR) – (eks EUETS)</a:t>
            </a:r>
          </a:p>
          <a:p>
            <a:pPr lvl="1">
              <a:lnSpc>
                <a:spcPct val="90000"/>
              </a:lnSpc>
            </a:pPr>
            <a:r>
              <a:rPr lang="nb-NO" i="1" smtClean="0"/>
              <a:t>Optimal størrelse på OBR faller med strengheten av karbonpolitikken i det andre landet. Om det andre landet også har OBR er av liten betydning. Empiriske beregninger viser at den optimale OBR raten avhenger av endringer i bytteforholdet og hvor følsomt dette er</a:t>
            </a:r>
            <a:r>
              <a:rPr lang="nb-NO" smtClean="0"/>
              <a:t>, (Bøhringer et al (2014))</a:t>
            </a:r>
          </a:p>
          <a:p>
            <a:pPr>
              <a:lnSpc>
                <a:spcPct val="90000"/>
              </a:lnSpc>
              <a:buFontTx/>
              <a:buNone/>
            </a:pPr>
            <a:endParaRPr lang="nb-NO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smtClean="0"/>
              <a:t>Mulige analyser – makroøkonomiske modeller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000" smtClean="0"/>
              <a:t>Klima- og kostnadseffekter av ulike politikktiltak rettet mot energieffektivisering</a:t>
            </a:r>
          </a:p>
          <a:p>
            <a:r>
              <a:rPr lang="nb-NO" sz="2000" smtClean="0"/>
              <a:t>Scenarioer for klimagassutslipp mot 2030/2050 </a:t>
            </a:r>
          </a:p>
          <a:p>
            <a:r>
              <a:rPr lang="nb-NO" sz="2000" smtClean="0"/>
              <a:t>Klimafond for Norge </a:t>
            </a:r>
          </a:p>
          <a:p>
            <a:r>
              <a:rPr lang="nb-NO" sz="2000" smtClean="0"/>
              <a:t>Spredning av klimateknologier i åpne økonomier</a:t>
            </a:r>
          </a:p>
          <a:p>
            <a:r>
              <a:rPr lang="nb-NO" sz="2000" smtClean="0"/>
              <a:t>Karbonlekkasje og effektiv utforming av importtariffer </a:t>
            </a:r>
          </a:p>
          <a:p>
            <a:r>
              <a:rPr lang="nb-NO" sz="2000" smtClean="0"/>
              <a:t>Karbonlekkasje, og effektiv utforming av importtariffer, konsumavgifter kombinert med begrensninger i utvinningen av fossile brensler</a:t>
            </a:r>
          </a:p>
          <a:p>
            <a:r>
              <a:rPr lang="nb-NO" sz="2000" smtClean="0"/>
              <a:t>To-gradersmålet i 2050: Hvordan kan Norge bidra til dette – når andre land også driver karbonpolitikk? </a:t>
            </a:r>
          </a:p>
          <a:p>
            <a:r>
              <a:rPr lang="nb-NO" sz="2000" smtClean="0"/>
              <a:t>Norge mot lavutslippssamfunnet </a:t>
            </a:r>
          </a:p>
          <a:p>
            <a:pPr lvl="1">
              <a:buFontTx/>
              <a:buNone/>
            </a:pPr>
            <a:endParaRPr lang="nb-NO" smtClean="0"/>
          </a:p>
          <a:p>
            <a:pPr>
              <a:buFontTx/>
              <a:buNone/>
            </a:pPr>
            <a:endParaRPr lang="nb-NO" sz="2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A7356C-8B5E-4132-8A12-99CDE82E7845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8382000" cy="838200"/>
          </a:xfrm>
        </p:spPr>
        <p:txBody>
          <a:bodyPr/>
          <a:lstStyle/>
          <a:p>
            <a:r>
              <a:rPr lang="nb-NO" smtClean="0"/>
              <a:t>Andre analyser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84313"/>
            <a:ext cx="8382000" cy="4916487"/>
          </a:xfrm>
        </p:spPr>
        <p:txBody>
          <a:bodyPr/>
          <a:lstStyle/>
          <a:p>
            <a:pPr>
              <a:buFontTx/>
              <a:buNone/>
            </a:pPr>
            <a:endParaRPr lang="nb-NO" smtClean="0"/>
          </a:p>
          <a:p>
            <a:r>
              <a:rPr lang="nb-NO" smtClean="0"/>
              <a:t>Økonometriske analyser av effekter på utslipp av ulike typer miljøreguleringer</a:t>
            </a:r>
          </a:p>
          <a:p>
            <a:r>
              <a:rPr lang="nb-NO" smtClean="0"/>
              <a:t>Økonometriske analyser av kunnskapsspillover i Norge</a:t>
            </a:r>
          </a:p>
          <a:p>
            <a:endParaRPr lang="nb-NO" smtClean="0"/>
          </a:p>
          <a:p>
            <a:pPr lvl="2">
              <a:lnSpc>
                <a:spcPct val="80000"/>
              </a:lnSpc>
            </a:pPr>
            <a:endParaRPr lang="nb-NO" smtClean="0"/>
          </a:p>
          <a:p>
            <a:pPr lvl="1"/>
            <a:endParaRPr lang="nb-N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SB-norsk">
  <a:themeElements>
    <a:clrScheme name="SSB-norsk 9">
      <a:dk1>
        <a:srgbClr val="003399"/>
      </a:dk1>
      <a:lt1>
        <a:srgbClr val="FFFFFF"/>
      </a:lt1>
      <a:dk2>
        <a:srgbClr val="000000"/>
      </a:dk2>
      <a:lt2>
        <a:srgbClr val="B2B2B2"/>
      </a:lt2>
      <a:accent1>
        <a:srgbClr val="003399"/>
      </a:accent1>
      <a:accent2>
        <a:srgbClr val="008080"/>
      </a:accent2>
      <a:accent3>
        <a:srgbClr val="FFFFFF"/>
      </a:accent3>
      <a:accent4>
        <a:srgbClr val="002A82"/>
      </a:accent4>
      <a:accent5>
        <a:srgbClr val="AAADCA"/>
      </a:accent5>
      <a:accent6>
        <a:srgbClr val="007373"/>
      </a:accent6>
      <a:hlink>
        <a:srgbClr val="CC0000"/>
      </a:hlink>
      <a:folHlink>
        <a:srgbClr val="FFCC00"/>
      </a:folHlink>
    </a:clrScheme>
    <a:fontScheme name="SSB-nor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SB-nors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nors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B-nors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nors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nors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nors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nors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norsk 8">
        <a:dk1>
          <a:srgbClr val="000099"/>
        </a:dk1>
        <a:lt1>
          <a:srgbClr val="FFFFFF"/>
        </a:lt1>
        <a:dk2>
          <a:srgbClr val="000000"/>
        </a:dk2>
        <a:lt2>
          <a:srgbClr val="B2B2B2"/>
        </a:lt2>
        <a:accent1>
          <a:srgbClr val="FF9900"/>
        </a:accent1>
        <a:accent2>
          <a:srgbClr val="008080"/>
        </a:accent2>
        <a:accent3>
          <a:srgbClr val="FFFFFF"/>
        </a:accent3>
        <a:accent4>
          <a:srgbClr val="000082"/>
        </a:accent4>
        <a:accent5>
          <a:srgbClr val="FFCAAA"/>
        </a:accent5>
        <a:accent6>
          <a:srgbClr val="007373"/>
        </a:accent6>
        <a:hlink>
          <a:srgbClr val="FF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norsk 9">
        <a:dk1>
          <a:srgbClr val="003399"/>
        </a:dk1>
        <a:lt1>
          <a:srgbClr val="FFFFFF"/>
        </a:lt1>
        <a:dk2>
          <a:srgbClr val="000000"/>
        </a:dk2>
        <a:lt2>
          <a:srgbClr val="B2B2B2"/>
        </a:lt2>
        <a:accent1>
          <a:srgbClr val="003399"/>
        </a:accent1>
        <a:accent2>
          <a:srgbClr val="008080"/>
        </a:accent2>
        <a:accent3>
          <a:srgbClr val="FFFFFF"/>
        </a:accent3>
        <a:accent4>
          <a:srgbClr val="002A82"/>
        </a:accent4>
        <a:accent5>
          <a:srgbClr val="AAADCA"/>
        </a:accent5>
        <a:accent6>
          <a:srgbClr val="00737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SSB-norsk</Template>
  <TotalTime>3974</TotalTime>
  <Pages>1</Pages>
  <Words>447</Words>
  <Application>Microsoft Office PowerPoint</Application>
  <PresentationFormat>Overhead</PresentationFormat>
  <Paragraphs>56</Paragraphs>
  <Slides>7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Utformingsmal</vt:lpstr>
      </vt:variant>
      <vt:variant>
        <vt:i4>2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Wingdings</vt:lpstr>
      <vt:lpstr>Times New Roman</vt:lpstr>
      <vt:lpstr>SSB-norsk</vt:lpstr>
      <vt:lpstr>SSB-norsk</vt:lpstr>
      <vt:lpstr>SNoW-modellen(e) -  Statistics Norway World model(s)</vt:lpstr>
      <vt:lpstr>SNoW-modellen(e) </vt:lpstr>
      <vt:lpstr>Egenskaper ved SNoW-global</vt:lpstr>
      <vt:lpstr>Unilateral karbonpolitikk og karbonlekkasje - to effekter – kan analyseres i en global modell</vt:lpstr>
      <vt:lpstr>Politikk mot karbonlekkasje</vt:lpstr>
      <vt:lpstr>Mulige analyser – makroøkonomiske modeller</vt:lpstr>
      <vt:lpstr>Andre analyser</vt:lpstr>
    </vt:vector>
  </TitlesOfParts>
  <Company>Statistisk sentralbyrå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CGE-modell med fokus på energi og klima</dc:title>
  <dc:creator>Orvika Rosnes</dc:creator>
  <cp:lastModifiedBy>Brita Bye</cp:lastModifiedBy>
  <cp:revision>253</cp:revision>
  <cp:lastPrinted>1999-08-31T12:20:00Z</cp:lastPrinted>
  <dcterms:created xsi:type="dcterms:W3CDTF">2011-11-03T10:06:36Z</dcterms:created>
  <dcterms:modified xsi:type="dcterms:W3CDTF">2014-03-31T08:38:31Z</dcterms:modified>
</cp:coreProperties>
</file>