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346" r:id="rId3"/>
    <p:sldId id="349" r:id="rId4"/>
    <p:sldId id="350" r:id="rId5"/>
    <p:sldId id="351" r:id="rId6"/>
    <p:sldId id="352" r:id="rId7"/>
    <p:sldId id="331" r:id="rId8"/>
    <p:sldId id="353" r:id="rId9"/>
    <p:sldId id="354" r:id="rId10"/>
    <p:sldId id="355" r:id="rId11"/>
    <p:sldId id="356" r:id="rId12"/>
    <p:sldId id="357" r:id="rId13"/>
    <p:sldId id="327" r:id="rId14"/>
  </p:sldIdLst>
  <p:sldSz cx="9144000" cy="6858000" type="screen4x3"/>
  <p:notesSz cx="6797675" cy="9926638"/>
  <p:defaultTextStyle>
    <a:defPPr>
      <a:defRPr lang="nn-NO"/>
    </a:defPPr>
    <a:lvl1pPr algn="l" defTabSz="457200" rtl="0" fontAlgn="base">
      <a:spcBef>
        <a:spcPct val="0"/>
      </a:spcBef>
      <a:spcAft>
        <a:spcPct val="0"/>
      </a:spcAft>
      <a:defRPr kern="1200">
        <a:solidFill>
          <a:schemeClr val="tx1"/>
        </a:solidFill>
        <a:latin typeface="Calibri" pitchFamily="34" charset="0"/>
        <a:ea typeface="Geneva" charset="-128"/>
        <a:cs typeface="+mn-cs"/>
      </a:defRPr>
    </a:lvl1pPr>
    <a:lvl2pPr marL="457200" algn="l" defTabSz="457200" rtl="0" fontAlgn="base">
      <a:spcBef>
        <a:spcPct val="0"/>
      </a:spcBef>
      <a:spcAft>
        <a:spcPct val="0"/>
      </a:spcAft>
      <a:defRPr kern="1200">
        <a:solidFill>
          <a:schemeClr val="tx1"/>
        </a:solidFill>
        <a:latin typeface="Calibri" pitchFamily="34" charset="0"/>
        <a:ea typeface="Geneva" charset="-128"/>
        <a:cs typeface="+mn-cs"/>
      </a:defRPr>
    </a:lvl2pPr>
    <a:lvl3pPr marL="914400" algn="l" defTabSz="457200" rtl="0" fontAlgn="base">
      <a:spcBef>
        <a:spcPct val="0"/>
      </a:spcBef>
      <a:spcAft>
        <a:spcPct val="0"/>
      </a:spcAft>
      <a:defRPr kern="1200">
        <a:solidFill>
          <a:schemeClr val="tx1"/>
        </a:solidFill>
        <a:latin typeface="Calibri" pitchFamily="34" charset="0"/>
        <a:ea typeface="Geneva" charset="-128"/>
        <a:cs typeface="+mn-cs"/>
      </a:defRPr>
    </a:lvl3pPr>
    <a:lvl4pPr marL="1371600" algn="l" defTabSz="457200" rtl="0" fontAlgn="base">
      <a:spcBef>
        <a:spcPct val="0"/>
      </a:spcBef>
      <a:spcAft>
        <a:spcPct val="0"/>
      </a:spcAft>
      <a:defRPr kern="1200">
        <a:solidFill>
          <a:schemeClr val="tx1"/>
        </a:solidFill>
        <a:latin typeface="Calibri" pitchFamily="34" charset="0"/>
        <a:ea typeface="Geneva" charset="-128"/>
        <a:cs typeface="+mn-cs"/>
      </a:defRPr>
    </a:lvl4pPr>
    <a:lvl5pPr marL="1828800" algn="l" defTabSz="457200" rtl="0" fontAlgn="base">
      <a:spcBef>
        <a:spcPct val="0"/>
      </a:spcBef>
      <a:spcAft>
        <a:spcPct val="0"/>
      </a:spcAft>
      <a:defRPr kern="1200">
        <a:solidFill>
          <a:schemeClr val="tx1"/>
        </a:solidFill>
        <a:latin typeface="Calibri" pitchFamily="34" charset="0"/>
        <a:ea typeface="Geneva" charset="-128"/>
        <a:cs typeface="+mn-cs"/>
      </a:defRPr>
    </a:lvl5pPr>
    <a:lvl6pPr marL="2286000" algn="l" defTabSz="914400" rtl="0" eaLnBrk="1" latinLnBrk="0" hangingPunct="1">
      <a:defRPr kern="1200">
        <a:solidFill>
          <a:schemeClr val="tx1"/>
        </a:solidFill>
        <a:latin typeface="Calibri" pitchFamily="34" charset="0"/>
        <a:ea typeface="Geneva" charset="-128"/>
        <a:cs typeface="+mn-cs"/>
      </a:defRPr>
    </a:lvl6pPr>
    <a:lvl7pPr marL="2743200" algn="l" defTabSz="914400" rtl="0" eaLnBrk="1" latinLnBrk="0" hangingPunct="1">
      <a:defRPr kern="1200">
        <a:solidFill>
          <a:schemeClr val="tx1"/>
        </a:solidFill>
        <a:latin typeface="Calibri" pitchFamily="34" charset="0"/>
        <a:ea typeface="Geneva" charset="-128"/>
        <a:cs typeface="+mn-cs"/>
      </a:defRPr>
    </a:lvl7pPr>
    <a:lvl8pPr marL="3200400" algn="l" defTabSz="914400" rtl="0" eaLnBrk="1" latinLnBrk="0" hangingPunct="1">
      <a:defRPr kern="1200">
        <a:solidFill>
          <a:schemeClr val="tx1"/>
        </a:solidFill>
        <a:latin typeface="Calibri" pitchFamily="34" charset="0"/>
        <a:ea typeface="Geneva" charset="-128"/>
        <a:cs typeface="+mn-cs"/>
      </a:defRPr>
    </a:lvl8pPr>
    <a:lvl9pPr marL="3657600" algn="l" defTabSz="914400" rtl="0" eaLnBrk="1" latinLnBrk="0" hangingPunct="1">
      <a:defRPr kern="1200">
        <a:solidFill>
          <a:schemeClr val="tx1"/>
        </a:solidFill>
        <a:latin typeface="Calibri" pitchFamily="34" charset="0"/>
        <a:ea typeface="Geneva"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Bjermeland" initials="M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0072" autoAdjust="0"/>
  </p:normalViewPr>
  <p:slideViewPr>
    <p:cSldViewPr snapToGrid="0" snapToObjects="1">
      <p:cViewPr>
        <p:scale>
          <a:sx n="127" d="100"/>
          <a:sy n="127" d="100"/>
        </p:scale>
        <p:origin x="-1176"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9" d="100"/>
          <a:sy n="109" d="100"/>
        </p:scale>
        <p:origin x="-4200"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AABEF80-3C11-4766-9825-8A091DEC7E52}" type="datetimeFigureOut">
              <a:rPr lang="nb-NO" smtClean="0"/>
              <a:t>23.04.2014</a:t>
            </a:fld>
            <a:endParaRPr lang="nb-NO"/>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7BEDC4-4AD0-4A95-9462-162A26E9D83D}" type="slidenum">
              <a:rPr lang="nb-NO" smtClean="0"/>
              <a:t>‹#›</a:t>
            </a:fld>
            <a:endParaRPr lang="nb-NO"/>
          </a:p>
        </p:txBody>
      </p:sp>
    </p:spTree>
    <p:extLst>
      <p:ext uri="{BB962C8B-B14F-4D97-AF65-F5344CB8AC3E}">
        <p14:creationId xmlns:p14="http://schemas.microsoft.com/office/powerpoint/2010/main" val="166124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E85492C-ED65-41BE-AD74-962FE5179C0A}" type="datetimeFigureOut">
              <a:rPr lang="nn-NO"/>
              <a:pPr/>
              <a:t>23.04.2014</a:t>
            </a:fld>
            <a:endParaRPr lang="nn-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smtClean="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smtClean="0"/>
          </a:p>
        </p:txBody>
      </p:sp>
      <p:sp>
        <p:nvSpPr>
          <p:cNvPr id="6" name="Plassholder for bunntekst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F5EB7C-B4B7-4567-893D-DF1C1ECE0878}" type="slidenum">
              <a:rPr lang="nn-NO"/>
              <a:pPr/>
              <a:t>‹#›</a:t>
            </a:fld>
            <a:endParaRPr lang="nn-NO"/>
          </a:p>
        </p:txBody>
      </p:sp>
    </p:spTree>
    <p:extLst>
      <p:ext uri="{BB962C8B-B14F-4D97-AF65-F5344CB8AC3E}">
        <p14:creationId xmlns:p14="http://schemas.microsoft.com/office/powerpoint/2010/main" val="10736679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Alliance_of_European_National_Movemen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en.wikipedia.org/wiki/Movement_for_a_Europe_of_Liberties_and_Democrac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smtClean="0">
                <a:effectLst/>
              </a:rPr>
              <a:t>Valg</a:t>
            </a:r>
            <a:r>
              <a:rPr lang="en-US" baseline="0" dirty="0" smtClean="0">
                <a:effectLst/>
              </a:rPr>
              <a:t> 22-25 </a:t>
            </a:r>
            <a:r>
              <a:rPr lang="en-US" baseline="0" dirty="0" err="1" smtClean="0">
                <a:effectLst/>
              </a:rPr>
              <a:t>mai</a:t>
            </a:r>
            <a:endParaRPr lang="en-US"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ffectLst/>
              </a:rPr>
              <a:t>GUE-NGL</a:t>
            </a:r>
            <a:r>
              <a:rPr lang="en-US" dirty="0" smtClean="0">
                <a:effectLst/>
              </a:rPr>
              <a:t>:</a:t>
            </a:r>
            <a:r>
              <a:rPr lang="en-US" baseline="0" dirty="0" smtClean="0">
                <a:effectLst/>
              </a:rPr>
              <a:t> </a:t>
            </a:r>
            <a:r>
              <a:rPr lang="en-US" baseline="0" dirty="0" err="1" smtClean="0">
                <a:effectLst/>
              </a:rPr>
              <a:t>opp</a:t>
            </a:r>
            <a:r>
              <a:rPr lang="en-US" baseline="0" dirty="0" smtClean="0">
                <a:effectLst/>
              </a:rPr>
              <a:t> </a:t>
            </a:r>
            <a:r>
              <a:rPr lang="en-US" baseline="0" dirty="0" err="1" smtClean="0">
                <a:effectLst/>
              </a:rPr>
              <a:t>fra</a:t>
            </a:r>
            <a:r>
              <a:rPr lang="en-US" baseline="0" dirty="0" smtClean="0">
                <a:effectLst/>
              </a:rPr>
              <a:t> 25 I 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S&amp;D: </a:t>
            </a:r>
            <a:r>
              <a:rPr lang="en-US" baseline="0" dirty="0" err="1" smtClean="0">
                <a:effectLst/>
              </a:rPr>
              <a:t>opp</a:t>
            </a:r>
            <a:r>
              <a:rPr lang="en-US" baseline="0" dirty="0" smtClean="0">
                <a:effectLst/>
              </a:rPr>
              <a:t>  </a:t>
            </a:r>
            <a:r>
              <a:rPr lang="en-US" baseline="0" dirty="0" err="1" smtClean="0">
                <a:effectLst/>
              </a:rPr>
              <a:t>fra</a:t>
            </a:r>
            <a:r>
              <a:rPr lang="en-US" baseline="0" dirty="0" smtClean="0">
                <a:effectLst/>
              </a:rPr>
              <a:t> </a:t>
            </a:r>
            <a:r>
              <a:rPr lang="en-US" baseline="0" dirty="0" smtClean="0">
                <a:effectLst/>
              </a:rPr>
              <a:t>183 in 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Greens: </a:t>
            </a:r>
            <a:r>
              <a:rPr lang="en-US" baseline="0" dirty="0" err="1" smtClean="0">
                <a:effectLst/>
              </a:rPr>
              <a:t>tilbake</a:t>
            </a:r>
            <a:r>
              <a:rPr lang="en-US" baseline="0" dirty="0" smtClean="0">
                <a:effectLst/>
              </a:rPr>
              <a:t> </a:t>
            </a:r>
            <a:r>
              <a:rPr lang="en-US" baseline="0" dirty="0" err="1" smtClean="0">
                <a:effectLst/>
              </a:rPr>
              <a:t>fra</a:t>
            </a:r>
            <a:r>
              <a:rPr lang="en-US" baseline="0" dirty="0" smtClean="0">
                <a:effectLst/>
              </a:rPr>
              <a:t> 55 I 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ALDE: </a:t>
            </a:r>
            <a:r>
              <a:rPr lang="en-US" baseline="0" dirty="0" err="1" smtClean="0">
                <a:effectLst/>
              </a:rPr>
              <a:t>tilbake</a:t>
            </a:r>
            <a:r>
              <a:rPr lang="en-US" baseline="0" dirty="0" smtClean="0">
                <a:effectLst/>
              </a:rPr>
              <a:t> </a:t>
            </a:r>
            <a:r>
              <a:rPr lang="en-US" baseline="0" dirty="0" err="1" smtClean="0">
                <a:effectLst/>
              </a:rPr>
              <a:t>fra</a:t>
            </a:r>
            <a:r>
              <a:rPr lang="en-US" baseline="0" dirty="0" smtClean="0">
                <a:effectLst/>
              </a:rPr>
              <a:t> 84 I 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EPP: </a:t>
            </a:r>
            <a:r>
              <a:rPr lang="en-US" baseline="0" dirty="0" err="1" smtClean="0">
                <a:effectLst/>
              </a:rPr>
              <a:t>tilbake</a:t>
            </a:r>
            <a:r>
              <a:rPr lang="en-US" baseline="0" dirty="0" smtClean="0">
                <a:effectLst/>
              </a:rPr>
              <a:t> </a:t>
            </a:r>
            <a:r>
              <a:rPr lang="en-US" baseline="0" dirty="0" err="1" smtClean="0">
                <a:effectLst/>
              </a:rPr>
              <a:t>fra</a:t>
            </a:r>
            <a:r>
              <a:rPr lang="en-US" baseline="0" dirty="0" smtClean="0">
                <a:effectLst/>
              </a:rPr>
              <a:t> 265 I </a:t>
            </a:r>
            <a:r>
              <a:rPr lang="en-US" baseline="0" dirty="0" smtClean="0">
                <a:effectLst/>
              </a:rPr>
              <a:t>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ECR: </a:t>
            </a:r>
            <a:r>
              <a:rPr lang="en-US" baseline="0" dirty="0" err="1" smtClean="0">
                <a:effectLst/>
              </a:rPr>
              <a:t>betydelig</a:t>
            </a:r>
            <a:r>
              <a:rPr lang="en-US" baseline="0" dirty="0" smtClean="0">
                <a:effectLst/>
              </a:rPr>
              <a:t> </a:t>
            </a:r>
            <a:r>
              <a:rPr lang="en-US" baseline="0" dirty="0" err="1" smtClean="0">
                <a:effectLst/>
              </a:rPr>
              <a:t>opp</a:t>
            </a:r>
            <a:r>
              <a:rPr lang="en-US" baseline="0" dirty="0" smtClean="0">
                <a:effectLst/>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EFD: </a:t>
            </a:r>
            <a:r>
              <a:rPr lang="en-US" baseline="0" dirty="0" err="1" smtClean="0">
                <a:effectLst/>
              </a:rPr>
              <a:t>opp</a:t>
            </a:r>
            <a:r>
              <a:rPr lang="en-US" baseline="0" dirty="0" smtClean="0">
                <a:effectLst/>
              </a:rPr>
              <a:t> </a:t>
            </a:r>
            <a:r>
              <a:rPr lang="en-US" baseline="0" dirty="0" err="1" smtClean="0">
                <a:effectLst/>
              </a:rPr>
              <a:t>fra</a:t>
            </a:r>
            <a:r>
              <a:rPr lang="en-US" baseline="0" dirty="0" smtClean="0">
                <a:effectLst/>
              </a:rPr>
              <a:t> 32 I 2009</a:t>
            </a:r>
            <a:endParaRPr lang="en-US" baseline="0"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NI: Non-</a:t>
            </a:r>
            <a:r>
              <a:rPr lang="en-US" baseline="0" dirty="0" err="1" smtClean="0">
                <a:effectLst/>
              </a:rPr>
              <a:t>Inscrits</a:t>
            </a:r>
            <a:r>
              <a:rPr lang="en-US" baseline="0" dirty="0" smtClean="0">
                <a:effectLst/>
              </a:rPr>
              <a:t> </a:t>
            </a:r>
            <a:r>
              <a:rPr lang="en-US" dirty="0" smtClean="0">
                <a:hlinkClick r:id="rId3" tooltip="Alliance of European National Movements"/>
              </a:rPr>
              <a:t>Alliance of European National Movements</a:t>
            </a:r>
            <a:r>
              <a:rPr lang="en-US" dirty="0" smtClean="0"/>
              <a:t> (AENM)</a:t>
            </a:r>
            <a:endParaRPr lang="en-US" baseline="0"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ffectLst/>
              </a:rPr>
              <a:t>GUE-NGL:</a:t>
            </a:r>
            <a:r>
              <a:rPr lang="en-US" baseline="0" dirty="0" smtClean="0">
                <a:effectLst/>
              </a:rPr>
              <a:t> </a:t>
            </a:r>
            <a:r>
              <a:rPr lang="en-US" dirty="0" smtClean="0">
                <a:effectLst/>
              </a:rPr>
              <a:t>The </a:t>
            </a:r>
            <a:r>
              <a:rPr lang="en-US" dirty="0" smtClean="0">
                <a:effectLst/>
              </a:rPr>
              <a:t>Party of the European Left brings together far-left and communist parties.</a:t>
            </a:r>
            <a:r>
              <a:rPr lang="en-US" dirty="0" smtClean="0"/>
              <a:t> GUE/NGL - this abbreviation stands for </a:t>
            </a:r>
            <a:r>
              <a:rPr lang="en-US" dirty="0" err="1" smtClean="0"/>
              <a:t>Confederal</a:t>
            </a:r>
            <a:r>
              <a:rPr lang="en-US" dirty="0" smtClean="0"/>
              <a:t> Group of the European United Left/Nordic Green Left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S&amp;D: </a:t>
            </a:r>
            <a:r>
              <a:rPr lang="en-US" dirty="0" smtClean="0">
                <a:effectLst/>
              </a:rPr>
              <a:t>The Party of European Socialists (PES) is the major European political party of the </a:t>
            </a:r>
            <a:r>
              <a:rPr lang="en-US" dirty="0" err="1" smtClean="0">
                <a:effectLst/>
              </a:rPr>
              <a:t>centre</a:t>
            </a:r>
            <a:r>
              <a:rPr lang="en-US" dirty="0" smtClean="0">
                <a:effectLst/>
              </a:rPr>
              <a:t>-left.</a:t>
            </a:r>
            <a:endParaRPr lang="en-US"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ALDE: </a:t>
            </a:r>
            <a:r>
              <a:rPr lang="en-US" dirty="0" smtClean="0">
                <a:effectLst/>
              </a:rPr>
              <a:t>The </a:t>
            </a:r>
            <a:r>
              <a:rPr lang="en-US" dirty="0" smtClean="0">
                <a:effectLst/>
              </a:rPr>
              <a:t>Alliance of Liberals and Democrats for Europe Party (ALDE Party) was originally formed in 1976, bringing together centrist and Liberal parties from across Europe. Just before the 2004 European Parliament elections it became the European Liberal Democrat and Reform (ELDR) Party, reflecting the name of its European Parliament political group.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EPP: </a:t>
            </a:r>
            <a:r>
              <a:rPr lang="en-US" dirty="0" smtClean="0">
                <a:effectLst/>
              </a:rPr>
              <a:t>The </a:t>
            </a:r>
            <a:r>
              <a:rPr lang="en-US" dirty="0" smtClean="0">
                <a:effectLst/>
              </a:rPr>
              <a:t>European People’s Party (EPP) is the major European political party of the </a:t>
            </a:r>
            <a:r>
              <a:rPr lang="en-US" dirty="0" err="1" smtClean="0">
                <a:effectLst/>
              </a:rPr>
              <a:t>centre</a:t>
            </a:r>
            <a:r>
              <a:rPr lang="en-US" dirty="0" smtClean="0">
                <a:effectLst/>
              </a:rPr>
              <a:t>-right. Founded in 1976 by Christian democratic parties, it also includes conservative and other </a:t>
            </a:r>
            <a:r>
              <a:rPr lang="en-US" dirty="0" err="1" smtClean="0">
                <a:effectLst/>
              </a:rPr>
              <a:t>centre</a:t>
            </a:r>
            <a:r>
              <a:rPr lang="en-US" dirty="0" smtClean="0">
                <a:effectLst/>
              </a:rPr>
              <a:t>-right parties.</a:t>
            </a:r>
            <a:endParaRPr lang="nb-NO" dirty="0" smtClean="0"/>
          </a:p>
          <a:p>
            <a:r>
              <a:rPr lang="en-US" baseline="0" dirty="0" smtClean="0">
                <a:effectLst/>
              </a:rPr>
              <a:t>Greens: </a:t>
            </a:r>
            <a:r>
              <a:rPr lang="en-US" dirty="0" smtClean="0">
                <a:effectLst/>
              </a:rPr>
              <a:t>The </a:t>
            </a:r>
            <a:r>
              <a:rPr lang="en-US" dirty="0" smtClean="0">
                <a:effectLst/>
              </a:rPr>
              <a:t>European Green Party (or ‘European Greens’) is a federal party that brings together ecologists from across Europe.</a:t>
            </a:r>
          </a:p>
          <a:p>
            <a:r>
              <a:rPr lang="en-US" dirty="0" smtClean="0">
                <a:effectLst/>
              </a:rPr>
              <a:t>ECR: The </a:t>
            </a:r>
            <a:r>
              <a:rPr lang="en-US" dirty="0" smtClean="0">
                <a:effectLst/>
              </a:rPr>
              <a:t>Alliance of European Conservatives and Reformists (AECR) is a conservative, Eurosceptic party. Formed in 2009, it has thirteen member parties in ten EU countries</a:t>
            </a:r>
            <a:r>
              <a:rPr lang="en-US" dirty="0" smtClean="0">
                <a:effectLst/>
              </a:rPr>
              <a:t>.</a:t>
            </a:r>
          </a:p>
          <a:p>
            <a:r>
              <a:rPr lang="en-US" dirty="0" smtClean="0">
                <a:hlinkClick r:id="rId4" tooltip="Movement for a Europe of Liberties and Democracy"/>
              </a:rPr>
              <a:t>EFD: Movement for a Europe of Liberties and Democracy</a:t>
            </a:r>
            <a:r>
              <a:rPr lang="en-US" dirty="0" smtClean="0"/>
              <a:t> (MELD)</a:t>
            </a:r>
            <a:endParaRPr lang="en-US"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ffectLst/>
              </a:rPr>
              <a:t>NI: Non-</a:t>
            </a:r>
            <a:r>
              <a:rPr lang="en-US" baseline="0" dirty="0" err="1" smtClean="0">
                <a:effectLst/>
              </a:rPr>
              <a:t>Inscrits</a:t>
            </a:r>
            <a:r>
              <a:rPr lang="en-US" baseline="0" dirty="0" smtClean="0">
                <a:effectLst/>
              </a:rPr>
              <a:t> </a:t>
            </a:r>
            <a:r>
              <a:rPr lang="en-US" dirty="0" smtClean="0">
                <a:hlinkClick r:id="rId3" tooltip="Alliance of European National Movements"/>
              </a:rPr>
              <a:t>Alliance of European National Movements</a:t>
            </a:r>
            <a:r>
              <a:rPr lang="en-US" dirty="0" smtClean="0"/>
              <a:t> (AENM)</a:t>
            </a:r>
            <a:endParaRPr lang="en-US" baseline="0"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ECF5EB7C-B4B7-4567-893D-DF1C1ECE0878}" type="slidenum">
              <a:rPr lang="nn-NO" smtClean="0"/>
              <a:pPr/>
              <a:t>7</a:t>
            </a:fld>
            <a:endParaRPr lang="nn-NO"/>
          </a:p>
        </p:txBody>
      </p:sp>
    </p:spTree>
    <p:extLst>
      <p:ext uri="{BB962C8B-B14F-4D97-AF65-F5344CB8AC3E}">
        <p14:creationId xmlns:p14="http://schemas.microsoft.com/office/powerpoint/2010/main" val="310662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CF5EB7C-B4B7-4567-893D-DF1C1ECE0878}" type="slidenum">
              <a:rPr lang="nn-NO" smtClean="0"/>
              <a:pPr/>
              <a:t>9</a:t>
            </a:fld>
            <a:endParaRPr lang="nn-NO"/>
          </a:p>
        </p:txBody>
      </p:sp>
    </p:spTree>
    <p:extLst>
      <p:ext uri="{BB962C8B-B14F-4D97-AF65-F5344CB8AC3E}">
        <p14:creationId xmlns:p14="http://schemas.microsoft.com/office/powerpoint/2010/main" val="1152381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lysbil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Bilde 7" descr="logo_lang_negati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95875" y="6518275"/>
            <a:ext cx="38592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nn-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n-NO" dirty="0"/>
          </a:p>
        </p:txBody>
      </p:sp>
    </p:spTree>
    <p:extLst>
      <p:ext uri="{BB962C8B-B14F-4D97-AF65-F5344CB8AC3E}">
        <p14:creationId xmlns:p14="http://schemas.microsoft.com/office/powerpoint/2010/main" val="24602734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smtClean="0"/>
              <a:t>Click to edit Master title style</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Tree>
    <p:extLst>
      <p:ext uri="{BB962C8B-B14F-4D97-AF65-F5344CB8AC3E}">
        <p14:creationId xmlns:p14="http://schemas.microsoft.com/office/powerpoint/2010/main" val="183199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Tree>
    <p:extLst>
      <p:ext uri="{BB962C8B-B14F-4D97-AF65-F5344CB8AC3E}">
        <p14:creationId xmlns:p14="http://schemas.microsoft.com/office/powerpoint/2010/main" val="238801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47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554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n-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n-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93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 Uten punkt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p:txBody>
          <a:bodyP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61659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 med punkt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Tree>
    <p:extLst>
      <p:ext uri="{BB962C8B-B14F-4D97-AF65-F5344CB8AC3E}">
        <p14:creationId xmlns:p14="http://schemas.microsoft.com/office/powerpoint/2010/main" val="92469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og tekst - uten punkter">
    <p:spTree>
      <p:nvGrpSpPr>
        <p:cNvPr id="1" name=""/>
        <p:cNvGrpSpPr/>
        <p:nvPr/>
      </p:nvGrpSpPr>
      <p:grpSpPr>
        <a:xfrm>
          <a:off x="0" y="0"/>
          <a:ext cx="0" cy="0"/>
          <a:chOff x="0" y="0"/>
          <a:chExt cx="0" cy="0"/>
        </a:xfrm>
      </p:grpSpPr>
      <p:sp>
        <p:nvSpPr>
          <p:cNvPr id="5" name="Plassholder for innhold 3"/>
          <p:cNvSpPr>
            <a:spLocks noGrp="1"/>
          </p:cNvSpPr>
          <p:nvPr>
            <p:ph sz="half" idx="10"/>
          </p:nvPr>
        </p:nvSpPr>
        <p:spPr>
          <a:xfrm>
            <a:off x="0" y="0"/>
            <a:ext cx="4176822" cy="6858000"/>
          </a:xfrm>
        </p:spPr>
        <p:txBody>
          <a:bodyPr anchor="ctr"/>
          <a:lstStyle>
            <a:lvl1pPr marL="0" indent="0" algn="ctr">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 name="Tittel 1"/>
          <p:cNvSpPr>
            <a:spLocks noGrp="1"/>
          </p:cNvSpPr>
          <p:nvPr>
            <p:ph type="title"/>
          </p:nvPr>
        </p:nvSpPr>
        <p:spPr>
          <a:xfrm>
            <a:off x="4648199" y="274638"/>
            <a:ext cx="4048313" cy="1499939"/>
          </a:xfrm>
        </p:spPr>
        <p:txBody>
          <a:bodyPr>
            <a:normAutofit/>
          </a:bodyPr>
          <a:lstStyle>
            <a:lvl1pPr algn="l">
              <a:defRPr sz="3600"/>
            </a:lvl1pPr>
          </a:lstStyle>
          <a:p>
            <a:r>
              <a:rPr lang="en-US" smtClean="0"/>
              <a:t>Click to edit Master title style</a:t>
            </a:r>
            <a:endParaRPr lang="nn-NO" dirty="0"/>
          </a:p>
        </p:txBody>
      </p:sp>
      <p:sp>
        <p:nvSpPr>
          <p:cNvPr id="4" name="Plassholder for innhold 3"/>
          <p:cNvSpPr>
            <a:spLocks noGrp="1"/>
          </p:cNvSpPr>
          <p:nvPr>
            <p:ph sz="half" idx="2"/>
          </p:nvPr>
        </p:nvSpPr>
        <p:spPr>
          <a:xfrm>
            <a:off x="4648200" y="2087737"/>
            <a:ext cx="4038600" cy="4038426"/>
          </a:xfrm>
        </p:spPr>
        <p:txBody>
          <a:bodyPr/>
          <a:lstStyle>
            <a:lvl1pPr marL="0" indent="0">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349078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 uten punkter 2">
    <p:spTree>
      <p:nvGrpSpPr>
        <p:cNvPr id="1" name=""/>
        <p:cNvGrpSpPr/>
        <p:nvPr/>
      </p:nvGrpSpPr>
      <p:grpSpPr>
        <a:xfrm>
          <a:off x="0" y="0"/>
          <a:ext cx="0" cy="0"/>
          <a:chOff x="0" y="0"/>
          <a:chExt cx="0" cy="0"/>
        </a:xfrm>
      </p:grpSpPr>
      <p:sp>
        <p:nvSpPr>
          <p:cNvPr id="2" name="Tittel 1"/>
          <p:cNvSpPr>
            <a:spLocks noGrp="1"/>
          </p:cNvSpPr>
          <p:nvPr>
            <p:ph type="title"/>
          </p:nvPr>
        </p:nvSpPr>
        <p:spPr>
          <a:xfrm>
            <a:off x="497331" y="2388866"/>
            <a:ext cx="8189469" cy="885650"/>
          </a:xfrm>
        </p:spPr>
        <p:txBody>
          <a:bodyPr>
            <a:normAutofit/>
          </a:bodyPr>
          <a:lstStyle>
            <a:lvl1pPr algn="l">
              <a:defRPr sz="3600"/>
            </a:lvl1pPr>
          </a:lstStyle>
          <a:p>
            <a:r>
              <a:rPr lang="en-US" smtClean="0"/>
              <a:t>Click to edit Master title style</a:t>
            </a:r>
            <a:endParaRPr lang="nn-NO" dirty="0"/>
          </a:p>
        </p:txBody>
      </p:sp>
      <p:sp>
        <p:nvSpPr>
          <p:cNvPr id="4" name="Plassholder for innhold 3"/>
          <p:cNvSpPr>
            <a:spLocks noGrp="1"/>
          </p:cNvSpPr>
          <p:nvPr>
            <p:ph sz="half" idx="2"/>
          </p:nvPr>
        </p:nvSpPr>
        <p:spPr>
          <a:xfrm>
            <a:off x="497331" y="3445651"/>
            <a:ext cx="8189469" cy="2680512"/>
          </a:xfrm>
        </p:spPr>
        <p:txBody>
          <a:bodyPr/>
          <a:lstStyle>
            <a:lvl1pPr marL="0" indent="0">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Plassholder for innhold 3"/>
          <p:cNvSpPr>
            <a:spLocks noGrp="1"/>
          </p:cNvSpPr>
          <p:nvPr>
            <p:ph sz="half" idx="10"/>
          </p:nvPr>
        </p:nvSpPr>
        <p:spPr>
          <a:xfrm>
            <a:off x="0" y="0"/>
            <a:ext cx="9144000" cy="2225615"/>
          </a:xfrm>
        </p:spPr>
        <p:txBody>
          <a:bodyPr anchor="ctr"/>
          <a:lstStyle>
            <a:lvl1pPr marL="0" indent="0" algn="ctr">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71177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 og tittel">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lassholder for innhold 3"/>
          <p:cNvSpPr>
            <a:spLocks noGrp="1"/>
          </p:cNvSpPr>
          <p:nvPr>
            <p:ph sz="half" idx="10"/>
          </p:nvPr>
        </p:nvSpPr>
        <p:spPr>
          <a:xfrm>
            <a:off x="0" y="0"/>
            <a:ext cx="9144000" cy="2225615"/>
          </a:xfrm>
        </p:spPr>
        <p:txBody>
          <a:bodyPr anchor="ctr"/>
          <a:lstStyle>
            <a:lvl1pPr marL="0" indent="0" algn="ctr">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314595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a - gult">
    <p:spTree>
      <p:nvGrpSpPr>
        <p:cNvPr id="1" name=""/>
        <p:cNvGrpSpPr/>
        <p:nvPr/>
      </p:nvGrpSpPr>
      <p:grpSpPr>
        <a:xfrm>
          <a:off x="0" y="0"/>
          <a:ext cx="0" cy="0"/>
          <a:chOff x="0" y="0"/>
          <a:chExt cx="0" cy="0"/>
        </a:xfrm>
      </p:grpSpPr>
      <p:sp>
        <p:nvSpPr>
          <p:cNvPr id="5" name="Korde 4"/>
          <p:cNvSpPr/>
          <p:nvPr userDrawn="1"/>
        </p:nvSpPr>
        <p:spPr>
          <a:xfrm>
            <a:off x="8928100" y="120650"/>
            <a:ext cx="431800" cy="430213"/>
          </a:xfrm>
          <a:prstGeom prst="chord">
            <a:avLst>
              <a:gd name="adj1" fmla="val 5396205"/>
              <a:gd name="adj2" fmla="val 16200000"/>
            </a:avLst>
          </a:prstGeom>
          <a:solidFill>
            <a:srgbClr val="D4C3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n-NO"/>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7"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accent2"/>
                </a:solidFill>
                <a:latin typeface="Arial" charset="0"/>
                <a:ea typeface="Geneva" charset="0"/>
                <a:cs typeface="Arial" charset="0"/>
              </a:defRPr>
            </a:lvl1pPr>
          </a:lstStyle>
          <a:p>
            <a:pPr lvl="0"/>
            <a:r>
              <a:rPr lang="en-US" smtClean="0"/>
              <a:t>Click to edit Master text styles</a:t>
            </a:r>
          </a:p>
        </p:txBody>
      </p:sp>
    </p:spTree>
    <p:extLst>
      <p:ext uri="{BB962C8B-B14F-4D97-AF65-F5344CB8AC3E}">
        <p14:creationId xmlns:p14="http://schemas.microsoft.com/office/powerpoint/2010/main" val="161464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ma - Oransj">
    <p:spTree>
      <p:nvGrpSpPr>
        <p:cNvPr id="1" name=""/>
        <p:cNvGrpSpPr/>
        <p:nvPr/>
      </p:nvGrpSpPr>
      <p:grpSpPr>
        <a:xfrm>
          <a:off x="0" y="0"/>
          <a:ext cx="0" cy="0"/>
          <a:chOff x="0" y="0"/>
          <a:chExt cx="0" cy="0"/>
        </a:xfrm>
      </p:grpSpPr>
      <p:sp>
        <p:nvSpPr>
          <p:cNvPr id="5" name="Korde 4"/>
          <p:cNvSpPr/>
          <p:nvPr userDrawn="1"/>
        </p:nvSpPr>
        <p:spPr>
          <a:xfrm>
            <a:off x="8928100" y="120650"/>
            <a:ext cx="431800" cy="430213"/>
          </a:xfrm>
          <a:prstGeom prst="chord">
            <a:avLst>
              <a:gd name="adj1" fmla="val 5396205"/>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n-NO"/>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6"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accent1"/>
                </a:solidFill>
                <a:latin typeface="Arial" charset="0"/>
                <a:ea typeface="Geneva" charset="0"/>
                <a:cs typeface="Arial" charset="0"/>
              </a:defRPr>
            </a:lvl1pPr>
          </a:lstStyle>
          <a:p>
            <a:pPr lvl="0"/>
            <a:r>
              <a:rPr lang="en-US" smtClean="0"/>
              <a:t>Click to edit Master text styles</a:t>
            </a:r>
          </a:p>
        </p:txBody>
      </p:sp>
    </p:spTree>
    <p:extLst>
      <p:ext uri="{BB962C8B-B14F-4D97-AF65-F5344CB8AC3E}">
        <p14:creationId xmlns:p14="http://schemas.microsoft.com/office/powerpoint/2010/main" val="79592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ma - lyseblå">
    <p:spTree>
      <p:nvGrpSpPr>
        <p:cNvPr id="1" name=""/>
        <p:cNvGrpSpPr/>
        <p:nvPr/>
      </p:nvGrpSpPr>
      <p:grpSpPr>
        <a:xfrm>
          <a:off x="0" y="0"/>
          <a:ext cx="0" cy="0"/>
          <a:chOff x="0" y="0"/>
          <a:chExt cx="0" cy="0"/>
        </a:xfrm>
      </p:grpSpPr>
      <p:sp>
        <p:nvSpPr>
          <p:cNvPr id="5" name="Korde 4"/>
          <p:cNvSpPr/>
          <p:nvPr userDrawn="1"/>
        </p:nvSpPr>
        <p:spPr>
          <a:xfrm>
            <a:off x="8928100" y="130175"/>
            <a:ext cx="431800" cy="430213"/>
          </a:xfrm>
          <a:prstGeom prst="chord">
            <a:avLst>
              <a:gd name="adj1" fmla="val 5396205"/>
              <a:gd name="adj2" fmla="val 16200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n-NO" dirty="0">
              <a:solidFill>
                <a:schemeClr val="bg2"/>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6"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bg2"/>
                </a:solidFill>
                <a:latin typeface="Arial" charset="0"/>
                <a:ea typeface="Geneva" charset="0"/>
                <a:cs typeface="Arial" charset="0"/>
              </a:defRPr>
            </a:lvl1pPr>
          </a:lstStyle>
          <a:p>
            <a:pPr lvl="0"/>
            <a:r>
              <a:rPr lang="en-US" smtClean="0"/>
              <a:t>Click to edit Master text styles</a:t>
            </a:r>
          </a:p>
        </p:txBody>
      </p:sp>
    </p:spTree>
    <p:extLst>
      <p:ext uri="{BB962C8B-B14F-4D97-AF65-F5344CB8AC3E}">
        <p14:creationId xmlns:p14="http://schemas.microsoft.com/office/powerpoint/2010/main" val="232044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Klikk for å redigere tittelstil</a:t>
            </a:r>
            <a:endParaRPr lang="nn-NO" smtClean="0"/>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Klikk for å redigere tekststiler i malen</a:t>
            </a:r>
          </a:p>
          <a:p>
            <a:pPr lvl="1"/>
            <a:r>
              <a:rPr lang="en-US" smtClean="0"/>
              <a:t>Andre nivå</a:t>
            </a:r>
          </a:p>
          <a:p>
            <a:pPr lvl="2"/>
            <a:r>
              <a:rPr lang="en-US" smtClean="0"/>
              <a:t>Tredje nivå</a:t>
            </a:r>
          </a:p>
          <a:p>
            <a:pPr lvl="3"/>
            <a:r>
              <a:rPr lang="en-US" smtClean="0"/>
              <a:t>Fjerde nivå</a:t>
            </a:r>
          </a:p>
          <a:p>
            <a:pPr lvl="4"/>
            <a:r>
              <a:rPr lang="en-US" smtClean="0"/>
              <a:t>Femte nivå</a:t>
            </a:r>
            <a:endParaRPr lang="nn-NO" smtClean="0"/>
          </a:p>
        </p:txBody>
      </p:sp>
      <p:pic>
        <p:nvPicPr>
          <p:cNvPr id="1028" name="Bilde 6" descr="logo_lang.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095875" y="6518275"/>
            <a:ext cx="38592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701" r:id="rId7"/>
    <p:sldLayoutId id="2147483702" r:id="rId8"/>
    <p:sldLayoutId id="2147483703" r:id="rId9"/>
    <p:sldLayoutId id="2147483695" r:id="rId10"/>
    <p:sldLayoutId id="2147483696" r:id="rId11"/>
    <p:sldLayoutId id="2147483697" r:id="rId12"/>
    <p:sldLayoutId id="2147483698" r:id="rId13"/>
    <p:sldLayoutId id="2147483699" r:id="rId14"/>
  </p:sldLayoutIdLst>
  <p:timing>
    <p:tnLst>
      <p:par>
        <p:cTn id="1" dur="indefinite" restart="never" nodeType="tmRoot"/>
      </p:par>
    </p:tnLst>
  </p:timing>
  <p:txStyles>
    <p:titleStyle>
      <a:lvl1pPr algn="ctr" defTabSz="457200" rtl="0" eaLnBrk="1" fontAlgn="base" hangingPunct="1">
        <a:spcBef>
          <a:spcPct val="0"/>
        </a:spcBef>
        <a:spcAft>
          <a:spcPct val="0"/>
        </a:spcAft>
        <a:defRPr sz="4400" b="1" kern="1200">
          <a:solidFill>
            <a:schemeClr val="tx2"/>
          </a:solidFill>
          <a:latin typeface="Arial"/>
          <a:ea typeface="Geneva" charset="0"/>
          <a:cs typeface="Arial"/>
        </a:defRPr>
      </a:lvl1pPr>
      <a:lvl2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2pPr>
      <a:lvl3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3pPr>
      <a:lvl4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4pPr>
      <a:lvl5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5pPr>
      <a:lvl6pPr marL="4572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6pPr>
      <a:lvl7pPr marL="9144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7pPr>
      <a:lvl8pPr marL="13716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8pPr>
      <a:lvl9pPr marL="18288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577" y="1720538"/>
            <a:ext cx="7914807" cy="1470025"/>
          </a:xfrm>
        </p:spPr>
        <p:txBody>
          <a:bodyPr/>
          <a:lstStyle/>
          <a:p>
            <a:pPr algn="l"/>
            <a:r>
              <a:rPr lang="en-GB" sz="4800" dirty="0" smtClean="0">
                <a:ea typeface="ＭＳ Ｐゴシック" pitchFamily="34" charset="-128"/>
              </a:rPr>
              <a:t>EUs </a:t>
            </a:r>
            <a:r>
              <a:rPr lang="en-GB" sz="4800" dirty="0" err="1" smtClean="0">
                <a:ea typeface="ＭＳ Ｐゴシック" pitchFamily="34" charset="-128"/>
              </a:rPr>
              <a:t>klima</a:t>
            </a:r>
            <a:r>
              <a:rPr lang="en-GB" sz="4800" dirty="0" smtClean="0">
                <a:ea typeface="ＭＳ Ｐゴシック" pitchFamily="34" charset="-128"/>
              </a:rPr>
              <a:t>- </a:t>
            </a:r>
            <a:r>
              <a:rPr lang="en-GB" sz="4800" dirty="0" err="1" smtClean="0">
                <a:ea typeface="ＭＳ Ｐゴシック" pitchFamily="34" charset="-128"/>
              </a:rPr>
              <a:t>og</a:t>
            </a:r>
            <a:r>
              <a:rPr lang="en-GB" sz="4800" dirty="0" smtClean="0">
                <a:ea typeface="ＭＳ Ｐゴシック" pitchFamily="34" charset="-128"/>
              </a:rPr>
              <a:t> </a:t>
            </a:r>
            <a:r>
              <a:rPr lang="en-GB" sz="4800" dirty="0" err="1" smtClean="0">
                <a:ea typeface="ＭＳ Ｐゴシック" pitchFamily="34" charset="-128"/>
              </a:rPr>
              <a:t>energipolitikk</a:t>
            </a:r>
            <a:r>
              <a:rPr lang="en-GB" sz="4800" dirty="0" smtClean="0">
                <a:ea typeface="ＭＳ Ｐゴシック" pitchFamily="34" charset="-128"/>
              </a:rPr>
              <a:t> </a:t>
            </a:r>
            <a:r>
              <a:rPr lang="en-GB" sz="4800" dirty="0" err="1" smtClean="0">
                <a:ea typeface="ＭＳ Ｐゴシック" pitchFamily="34" charset="-128"/>
              </a:rPr>
              <a:t>frem</a:t>
            </a:r>
            <a:r>
              <a:rPr lang="en-GB" sz="4800" dirty="0" smtClean="0">
                <a:ea typeface="ＭＳ Ｐゴシック" pitchFamily="34" charset="-128"/>
              </a:rPr>
              <a:t> </a:t>
            </a:r>
            <a:r>
              <a:rPr lang="en-GB" sz="4800" dirty="0" err="1" smtClean="0">
                <a:ea typeface="ＭＳ Ｐゴシック" pitchFamily="34" charset="-128"/>
              </a:rPr>
              <a:t>til</a:t>
            </a:r>
            <a:r>
              <a:rPr lang="en-GB" sz="4800" dirty="0" smtClean="0">
                <a:ea typeface="ＭＳ Ｐゴシック" pitchFamily="34" charset="-128"/>
              </a:rPr>
              <a:t> 2030</a:t>
            </a:r>
            <a:endParaRPr lang="nb-NO" sz="4800" dirty="0"/>
          </a:p>
        </p:txBody>
      </p:sp>
      <p:sp>
        <p:nvSpPr>
          <p:cNvPr id="3" name="Subtitle 2"/>
          <p:cNvSpPr>
            <a:spLocks noGrp="1"/>
          </p:cNvSpPr>
          <p:nvPr>
            <p:ph type="subTitle" idx="1"/>
          </p:nvPr>
        </p:nvSpPr>
        <p:spPr>
          <a:xfrm>
            <a:off x="797440" y="4971628"/>
            <a:ext cx="7889359" cy="593732"/>
          </a:xfrm>
        </p:spPr>
        <p:txBody>
          <a:bodyPr/>
          <a:lstStyle/>
          <a:p>
            <a:pPr algn="l"/>
            <a:r>
              <a:rPr lang="nb-NO" sz="2400" dirty="0" smtClean="0"/>
              <a:t>Elin Lerum Boasson, seniorforsker, CICERO</a:t>
            </a:r>
            <a:endParaRPr lang="nb-NO" sz="2400" dirty="0"/>
          </a:p>
        </p:txBody>
      </p:sp>
      <p:sp>
        <p:nvSpPr>
          <p:cNvPr id="4" name="Subtitle 2"/>
          <p:cNvSpPr txBox="1">
            <a:spLocks/>
          </p:cNvSpPr>
          <p:nvPr/>
        </p:nvSpPr>
        <p:spPr bwMode="auto">
          <a:xfrm>
            <a:off x="742013" y="3555056"/>
            <a:ext cx="7716187" cy="89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itchFamily="34" charset="0"/>
              <a:buNone/>
              <a:defRPr sz="3200" kern="1200" baseline="0">
                <a:solidFill>
                  <a:schemeClr val="tx1">
                    <a:tint val="75000"/>
                  </a:schemeClr>
                </a:solidFill>
                <a:latin typeface="Arial"/>
                <a:ea typeface="Geneva" charset="0"/>
                <a:cs typeface="Arial"/>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Arial"/>
                <a:ea typeface="Arial" charset="0"/>
                <a:cs typeface="Arial"/>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Arial"/>
                <a:ea typeface="Arial" charset="0"/>
                <a:cs typeface="Arial"/>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Arial"/>
                <a:ea typeface="Arial" charset="0"/>
                <a:cs typeface="Arial"/>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Arial"/>
                <a:ea typeface="Arial"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2800" b="1" dirty="0" smtClean="0"/>
              <a:t>Hvilke rolle kan Europaparlamentet komme til å spille? </a:t>
            </a:r>
            <a:endParaRPr lang="nb-NO" sz="2800" b="1" dirty="0"/>
          </a:p>
        </p:txBody>
      </p:sp>
      <p:sp>
        <p:nvSpPr>
          <p:cNvPr id="5" name="Subtitle 2"/>
          <p:cNvSpPr txBox="1">
            <a:spLocks/>
          </p:cNvSpPr>
          <p:nvPr/>
        </p:nvSpPr>
        <p:spPr bwMode="auto">
          <a:xfrm>
            <a:off x="2465882" y="5792891"/>
            <a:ext cx="6393307" cy="59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itchFamily="34" charset="0"/>
              <a:buNone/>
              <a:defRPr sz="3200" kern="1200" baseline="0">
                <a:solidFill>
                  <a:schemeClr val="tx1">
                    <a:tint val="75000"/>
                  </a:schemeClr>
                </a:solidFill>
                <a:latin typeface="Arial"/>
                <a:ea typeface="Geneva" charset="0"/>
                <a:cs typeface="Arial"/>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Arial"/>
                <a:ea typeface="Arial" charset="0"/>
                <a:cs typeface="Arial"/>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Arial"/>
                <a:ea typeface="Arial" charset="0"/>
                <a:cs typeface="Arial"/>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Arial"/>
                <a:ea typeface="Arial" charset="0"/>
                <a:cs typeface="Arial"/>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Arial"/>
                <a:ea typeface="Arial"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2000" dirty="0" smtClean="0"/>
              <a:t>Foredrag for CICEP/CREE brukerkonferanse 24.04.14</a:t>
            </a:r>
            <a:endParaRPr lang="nb-NO"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Næringsliv</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Energiintensiv industri </a:t>
            </a:r>
            <a:r>
              <a:rPr lang="nb-NO" sz="2800" dirty="0" err="1" smtClean="0">
                <a:solidFill>
                  <a:srgbClr val="005F8B"/>
                </a:solidFill>
              </a:rPr>
              <a:t>vs</a:t>
            </a:r>
            <a:r>
              <a:rPr lang="nb-NO" sz="2800" dirty="0" smtClean="0">
                <a:solidFill>
                  <a:srgbClr val="005F8B"/>
                </a:solidFill>
              </a:rPr>
              <a:t> kraftbransjen </a:t>
            </a:r>
            <a:r>
              <a:rPr lang="nb-NO" sz="2800" dirty="0" err="1" smtClean="0">
                <a:solidFill>
                  <a:srgbClr val="005F8B"/>
                </a:solidFill>
              </a:rPr>
              <a:t>vs</a:t>
            </a:r>
            <a:r>
              <a:rPr lang="nb-NO" sz="2800" dirty="0" smtClean="0">
                <a:solidFill>
                  <a:srgbClr val="005F8B"/>
                </a:solidFill>
              </a:rPr>
              <a:t> fornybarbransjen</a:t>
            </a:r>
          </a:p>
          <a:p>
            <a:pPr marL="457200" indent="-457200">
              <a:spcBef>
                <a:spcPts val="600"/>
              </a:spcBef>
              <a:buFontTx/>
              <a:buChar char="-"/>
            </a:pPr>
            <a:r>
              <a:rPr lang="nb-NO" sz="2800" dirty="0" smtClean="0">
                <a:solidFill>
                  <a:srgbClr val="005F8B"/>
                </a:solidFill>
              </a:rPr>
              <a:t>Eneste sikre: oljeindustrien får det stort sett som de vil</a:t>
            </a: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195297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Klimaforhandlingene og IPCC</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EU har lært at deres evne til å lage klimapolitikk ikke alene kan redde klimaforhandlingene</a:t>
            </a:r>
          </a:p>
          <a:p>
            <a:pPr marL="457200" indent="-457200">
              <a:spcBef>
                <a:spcPts val="600"/>
              </a:spcBef>
              <a:buFontTx/>
              <a:buChar char="-"/>
            </a:pPr>
            <a:r>
              <a:rPr lang="nb-NO" sz="2800" dirty="0" smtClean="0">
                <a:solidFill>
                  <a:srgbClr val="005F8B"/>
                </a:solidFill>
              </a:rPr>
              <a:t>Rådsvedtaket</a:t>
            </a:r>
          </a:p>
          <a:p>
            <a:pPr marL="1200150" lvl="1" indent="-457200">
              <a:spcBef>
                <a:spcPts val="600"/>
              </a:spcBef>
              <a:buFontTx/>
              <a:buChar char="-"/>
            </a:pPr>
            <a:r>
              <a:rPr lang="en-US" sz="1800" dirty="0" smtClean="0">
                <a:solidFill>
                  <a:schemeClr val="tx2"/>
                </a:solidFill>
              </a:rPr>
              <a:t>‘In </a:t>
            </a:r>
            <a:r>
              <a:rPr lang="en-US" sz="1800" dirty="0">
                <a:solidFill>
                  <a:schemeClr val="tx2"/>
                </a:solidFill>
              </a:rPr>
              <a:t>the light of the UN Climate Summit </a:t>
            </a:r>
            <a:r>
              <a:rPr lang="en-US" sz="1800" dirty="0" smtClean="0">
                <a:solidFill>
                  <a:schemeClr val="tx2"/>
                </a:solidFill>
              </a:rPr>
              <a:t>in September </a:t>
            </a:r>
            <a:r>
              <a:rPr lang="en-US" sz="1800" dirty="0">
                <a:solidFill>
                  <a:schemeClr val="tx2"/>
                </a:solidFill>
              </a:rPr>
              <a:t>2014 the specific EU target for 2030 for greenhouse gas emission reductions </a:t>
            </a:r>
            <a:r>
              <a:rPr lang="en-US" sz="1800" dirty="0" smtClean="0">
                <a:solidFill>
                  <a:schemeClr val="tx2"/>
                </a:solidFill>
              </a:rPr>
              <a:t>will be </a:t>
            </a:r>
            <a:r>
              <a:rPr lang="en-US" sz="1800" dirty="0">
                <a:solidFill>
                  <a:schemeClr val="tx2"/>
                </a:solidFill>
              </a:rPr>
              <a:t>fully in line with the agreed ambitious EU objective for </a:t>
            </a:r>
            <a:r>
              <a:rPr lang="en-US" sz="1800" dirty="0" smtClean="0">
                <a:solidFill>
                  <a:schemeClr val="tx2"/>
                </a:solidFill>
              </a:rPr>
              <a:t>2050</a:t>
            </a:r>
            <a:r>
              <a:rPr lang="en-US" sz="2000" dirty="0" smtClean="0">
                <a:solidFill>
                  <a:schemeClr val="tx2"/>
                </a:solidFill>
              </a:rPr>
              <a:t>.’</a:t>
            </a:r>
          </a:p>
          <a:p>
            <a:pPr marL="1200150" lvl="1" indent="-457200">
              <a:spcBef>
                <a:spcPts val="600"/>
              </a:spcBef>
              <a:buFontTx/>
              <a:buChar char="-"/>
            </a:pPr>
            <a:r>
              <a:rPr lang="en-US" sz="1800" dirty="0" smtClean="0">
                <a:solidFill>
                  <a:schemeClr val="tx2"/>
                </a:solidFill>
              </a:rPr>
              <a:t>@</a:t>
            </a:r>
            <a:r>
              <a:rPr lang="en-US" sz="1800" dirty="0" err="1" smtClean="0">
                <a:solidFill>
                  <a:schemeClr val="tx2"/>
                </a:solidFill>
              </a:rPr>
              <a:t>MarcinKorolec</a:t>
            </a:r>
            <a:r>
              <a:rPr lang="en-US" sz="1800" dirty="0" smtClean="0">
                <a:solidFill>
                  <a:schemeClr val="tx2"/>
                </a:solidFill>
              </a:rPr>
              <a:t>: EU’s </a:t>
            </a:r>
            <a:r>
              <a:rPr lang="en-US" sz="1800" dirty="0">
                <a:solidFill>
                  <a:schemeClr val="tx2"/>
                </a:solidFill>
              </a:rPr>
              <a:t>only goal we have is in context of necessary reductions according to the IPCC by developed countries as a group</a:t>
            </a:r>
            <a:r>
              <a:rPr lang="en-US" sz="1800" dirty="0" smtClean="0">
                <a:solidFill>
                  <a:schemeClr val="tx2"/>
                </a:solidFill>
              </a:rPr>
              <a:t>.</a:t>
            </a:r>
            <a:endParaRPr lang="nb-NO" sz="2000" dirty="0" smtClean="0">
              <a:solidFill>
                <a:schemeClr val="tx2"/>
              </a:solidFill>
            </a:endParaRPr>
          </a:p>
          <a:p>
            <a:pPr marL="457200" indent="-457200">
              <a:spcBef>
                <a:spcPts val="600"/>
              </a:spcBef>
              <a:buFontTx/>
              <a:buChar char="-"/>
            </a:pPr>
            <a:r>
              <a:rPr lang="nb-NO" sz="2800" dirty="0" smtClean="0">
                <a:solidFill>
                  <a:srgbClr val="005F8B"/>
                </a:solidFill>
              </a:rPr>
              <a:t>IPCC </a:t>
            </a:r>
            <a:r>
              <a:rPr lang="nb-NO" sz="2800" dirty="0" smtClean="0">
                <a:solidFill>
                  <a:srgbClr val="005F8B"/>
                </a:solidFill>
              </a:rPr>
              <a:t>gått bort fra </a:t>
            </a:r>
            <a:r>
              <a:rPr lang="nb-NO" sz="2800" dirty="0" smtClean="0">
                <a:solidFill>
                  <a:srgbClr val="005F8B"/>
                </a:solidFill>
              </a:rPr>
              <a:t>2007 policy anbefalingene</a:t>
            </a:r>
            <a:endParaRPr lang="nb-NO" sz="2800" dirty="0" smtClean="0">
              <a:solidFill>
                <a:srgbClr val="005F8B"/>
              </a:solidFill>
            </a:endParaRPr>
          </a:p>
          <a:p>
            <a:pPr marL="1200150" lvl="1" indent="-457200">
              <a:spcBef>
                <a:spcPts val="600"/>
              </a:spcBef>
              <a:buFontTx/>
              <a:buChar char="-"/>
            </a:pPr>
            <a:r>
              <a:rPr lang="nb-NO" sz="2400" dirty="0" smtClean="0">
                <a:solidFill>
                  <a:srgbClr val="005F8B"/>
                </a:solidFill>
              </a:rPr>
              <a:t>Vil </a:t>
            </a:r>
            <a:r>
              <a:rPr lang="nb-NO" sz="2400" dirty="0" smtClean="0">
                <a:solidFill>
                  <a:srgbClr val="005F8B"/>
                </a:solidFill>
              </a:rPr>
              <a:t>dette </a:t>
            </a:r>
            <a:r>
              <a:rPr lang="nb-NO" sz="2400" dirty="0" err="1" smtClean="0">
                <a:solidFill>
                  <a:srgbClr val="005F8B"/>
                </a:solidFill>
              </a:rPr>
              <a:t>de-legitimere</a:t>
            </a:r>
            <a:r>
              <a:rPr lang="nb-NO" sz="2400" dirty="0" smtClean="0">
                <a:solidFill>
                  <a:srgbClr val="005F8B"/>
                </a:solidFill>
              </a:rPr>
              <a:t> </a:t>
            </a:r>
            <a:r>
              <a:rPr lang="nb-NO" sz="2400" dirty="0" smtClean="0">
                <a:solidFill>
                  <a:srgbClr val="005F8B"/>
                </a:solidFill>
              </a:rPr>
              <a:t>at EU skal redusere sine utslipp </a:t>
            </a:r>
            <a:r>
              <a:rPr lang="nb-NO" sz="2400" dirty="0" smtClean="0">
                <a:solidFill>
                  <a:srgbClr val="005F8B"/>
                </a:solidFill>
              </a:rPr>
              <a:t>med 80 til 95% fra </a:t>
            </a:r>
            <a:r>
              <a:rPr lang="nb-NO" sz="2400" dirty="0" smtClean="0">
                <a:solidFill>
                  <a:srgbClr val="005F8B"/>
                </a:solidFill>
              </a:rPr>
              <a:t>1990nivå i 2050? </a:t>
            </a:r>
          </a:p>
          <a:p>
            <a:pPr lvl="1" indent="0">
              <a:spcBef>
                <a:spcPts val="600"/>
              </a:spcBef>
              <a:buNone/>
            </a:pPr>
            <a:endParaRPr lang="nb-NO" sz="2000" dirty="0" smtClean="0">
              <a:solidFill>
                <a:srgbClr val="005F8B"/>
              </a:solidFill>
            </a:endParaRPr>
          </a:p>
        </p:txBody>
      </p:sp>
    </p:spTree>
    <p:extLst>
      <p:ext uri="{BB962C8B-B14F-4D97-AF65-F5344CB8AC3E}">
        <p14:creationId xmlns:p14="http://schemas.microsoft.com/office/powerpoint/2010/main" val="38610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Konklusjoner</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Parlamentet vil spille en viktig rolle</a:t>
            </a:r>
          </a:p>
          <a:p>
            <a:pPr marL="457200" indent="-457200">
              <a:spcBef>
                <a:spcPts val="600"/>
              </a:spcBef>
              <a:buFontTx/>
              <a:buChar char="-"/>
            </a:pPr>
            <a:r>
              <a:rPr lang="nb-NO" sz="2800" dirty="0" smtClean="0">
                <a:solidFill>
                  <a:srgbClr val="005F8B"/>
                </a:solidFill>
              </a:rPr>
              <a:t>Parlamentet </a:t>
            </a:r>
            <a:r>
              <a:rPr lang="nb-NO" sz="2800" dirty="0">
                <a:solidFill>
                  <a:srgbClr val="005F8B"/>
                </a:solidFill>
              </a:rPr>
              <a:t>er en joker som bidrar til stor usikkerhet om det endelige utfallet</a:t>
            </a:r>
          </a:p>
          <a:p>
            <a:pPr marL="457200" indent="-457200">
              <a:spcBef>
                <a:spcPts val="600"/>
              </a:spcBef>
              <a:buFontTx/>
              <a:buChar char="-"/>
            </a:pPr>
            <a:r>
              <a:rPr lang="nb-NO" sz="2800" dirty="0" smtClean="0">
                <a:solidFill>
                  <a:srgbClr val="005F8B"/>
                </a:solidFill>
              </a:rPr>
              <a:t>Endringene </a:t>
            </a:r>
            <a:r>
              <a:rPr lang="nb-NO" sz="2800" dirty="0" smtClean="0">
                <a:solidFill>
                  <a:srgbClr val="005F8B"/>
                </a:solidFill>
              </a:rPr>
              <a:t>fra </a:t>
            </a:r>
            <a:r>
              <a:rPr lang="nb-NO" sz="2800" dirty="0" smtClean="0">
                <a:solidFill>
                  <a:srgbClr val="005F8B"/>
                </a:solidFill>
              </a:rPr>
              <a:t>da klimapakken ble vedtatt </a:t>
            </a:r>
            <a:r>
              <a:rPr lang="nb-NO" sz="2800" dirty="0" smtClean="0">
                <a:solidFill>
                  <a:srgbClr val="005F8B"/>
                </a:solidFill>
              </a:rPr>
              <a:t>taler for </a:t>
            </a:r>
            <a:endParaRPr lang="nb-NO" sz="2800" dirty="0" smtClean="0">
              <a:solidFill>
                <a:srgbClr val="005F8B"/>
              </a:solidFill>
            </a:endParaRPr>
          </a:p>
          <a:p>
            <a:pPr marL="1200150" lvl="1" indent="-457200">
              <a:spcBef>
                <a:spcPts val="600"/>
              </a:spcBef>
              <a:buFontTx/>
              <a:buChar char="-"/>
            </a:pPr>
            <a:r>
              <a:rPr lang="nb-NO" sz="2400" dirty="0">
                <a:solidFill>
                  <a:srgbClr val="005F8B"/>
                </a:solidFill>
              </a:rPr>
              <a:t>M</a:t>
            </a:r>
            <a:r>
              <a:rPr lang="nb-NO" sz="2400" dirty="0" smtClean="0">
                <a:solidFill>
                  <a:srgbClr val="005F8B"/>
                </a:solidFill>
              </a:rPr>
              <a:t>er </a:t>
            </a:r>
            <a:r>
              <a:rPr lang="nb-NO" sz="2400" dirty="0" smtClean="0">
                <a:solidFill>
                  <a:srgbClr val="005F8B"/>
                </a:solidFill>
              </a:rPr>
              <a:t>kompleks klimapolitikk enn det Kommisjonen har foreslått </a:t>
            </a:r>
            <a:endParaRPr lang="nb-NO" sz="2400" dirty="0">
              <a:solidFill>
                <a:srgbClr val="005F8B"/>
              </a:solidFill>
            </a:endParaRPr>
          </a:p>
          <a:p>
            <a:pPr marL="1200150" lvl="1" indent="-457200">
              <a:spcBef>
                <a:spcPts val="600"/>
              </a:spcBef>
              <a:buFontTx/>
              <a:buChar char="-"/>
            </a:pPr>
            <a:r>
              <a:rPr lang="nb-NO" sz="2400" dirty="0" smtClean="0">
                <a:solidFill>
                  <a:srgbClr val="005F8B"/>
                </a:solidFill>
              </a:rPr>
              <a:t>Og/eller radikalt ‘svekket’ </a:t>
            </a:r>
            <a:r>
              <a:rPr lang="nb-NO" sz="2400" dirty="0" smtClean="0">
                <a:solidFill>
                  <a:srgbClr val="005F8B"/>
                </a:solidFill>
              </a:rPr>
              <a:t>klimapolitikk</a:t>
            </a: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249625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484822"/>
            <a:ext cx="8229600" cy="1143000"/>
          </a:xfrm>
        </p:spPr>
        <p:txBody>
          <a:bodyPr/>
          <a:lstStyle/>
          <a:p>
            <a:pPr algn="ctr" eaLnBrk="1" hangingPunct="1"/>
            <a:r>
              <a:rPr lang="en-US" dirty="0" err="1" smtClean="0"/>
              <a:t>Takk</a:t>
            </a:r>
            <a:r>
              <a:rPr lang="en-US" dirty="0" smtClean="0"/>
              <a:t> for meg!</a:t>
            </a:r>
          </a:p>
        </p:txBody>
      </p:sp>
    </p:spTree>
    <p:extLst>
      <p:ext uri="{BB962C8B-B14F-4D97-AF65-F5344CB8AC3E}">
        <p14:creationId xmlns:p14="http://schemas.microsoft.com/office/powerpoint/2010/main" val="3261456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Innhold</a:t>
            </a:r>
            <a:endParaRPr lang="nb-NO" dirty="0"/>
          </a:p>
        </p:txBody>
      </p:sp>
      <p:sp>
        <p:nvSpPr>
          <p:cNvPr id="3" name="Content Placeholder 2"/>
          <p:cNvSpPr>
            <a:spLocks noGrp="1"/>
          </p:cNvSpPr>
          <p:nvPr>
            <p:ph idx="1"/>
          </p:nvPr>
        </p:nvSpPr>
        <p:spPr/>
        <p:txBody>
          <a:bodyPr/>
          <a:lstStyle/>
          <a:p>
            <a:pPr marL="457200" indent="-457200">
              <a:spcBef>
                <a:spcPts val="600"/>
              </a:spcBef>
              <a:buFontTx/>
              <a:buChar char="-"/>
            </a:pPr>
            <a:r>
              <a:rPr lang="nb-NO" sz="2800" dirty="0" smtClean="0">
                <a:solidFill>
                  <a:srgbClr val="005F8B"/>
                </a:solidFill>
              </a:rPr>
              <a:t>Kjernediskusjonene om EUs 2030 klimapolitikk</a:t>
            </a:r>
          </a:p>
          <a:p>
            <a:pPr marL="1200150" lvl="1" indent="-457200">
              <a:spcBef>
                <a:spcPts val="600"/>
              </a:spcBef>
              <a:buFontTx/>
              <a:buChar char="-"/>
            </a:pPr>
            <a:r>
              <a:rPr lang="nb-NO" sz="2400" dirty="0" smtClean="0">
                <a:solidFill>
                  <a:srgbClr val="005F8B"/>
                </a:solidFill>
              </a:rPr>
              <a:t>Målstruktur</a:t>
            </a:r>
          </a:p>
          <a:p>
            <a:pPr marL="1200150" lvl="1" indent="-457200">
              <a:spcBef>
                <a:spcPts val="600"/>
              </a:spcBef>
              <a:buFontTx/>
              <a:buChar char="-"/>
            </a:pPr>
            <a:r>
              <a:rPr lang="nb-NO" sz="2400" dirty="0" smtClean="0">
                <a:solidFill>
                  <a:srgbClr val="005F8B"/>
                </a:solidFill>
              </a:rPr>
              <a:t>Kvotehandel</a:t>
            </a:r>
          </a:p>
          <a:p>
            <a:pPr marL="1200150" lvl="1" indent="-457200">
              <a:spcBef>
                <a:spcPts val="600"/>
              </a:spcBef>
              <a:buFontTx/>
              <a:buChar char="-"/>
            </a:pPr>
            <a:r>
              <a:rPr lang="nb-NO" sz="2400" dirty="0" smtClean="0">
                <a:solidFill>
                  <a:srgbClr val="005F8B"/>
                </a:solidFill>
              </a:rPr>
              <a:t>Fornybar </a:t>
            </a:r>
          </a:p>
          <a:p>
            <a:pPr marL="457200" indent="-457200">
              <a:spcBef>
                <a:spcPts val="600"/>
              </a:spcBef>
              <a:buFontTx/>
              <a:buChar char="-"/>
            </a:pPr>
            <a:r>
              <a:rPr lang="nb-NO" sz="2800" dirty="0">
                <a:solidFill>
                  <a:srgbClr val="005F8B"/>
                </a:solidFill>
              </a:rPr>
              <a:t>Kan Europaparlamentet </a:t>
            </a:r>
            <a:r>
              <a:rPr lang="nb-NO" sz="2800" dirty="0" smtClean="0">
                <a:solidFill>
                  <a:srgbClr val="005F8B"/>
                </a:solidFill>
              </a:rPr>
              <a:t>avgjøre 2030-utfallet</a:t>
            </a:r>
            <a:r>
              <a:rPr lang="nb-NO" sz="2800" dirty="0" smtClean="0">
                <a:solidFill>
                  <a:srgbClr val="005F8B"/>
                </a:solidFill>
              </a:rPr>
              <a:t>?</a:t>
            </a:r>
          </a:p>
          <a:p>
            <a:pPr marL="1200150" lvl="1" indent="-457200">
              <a:spcBef>
                <a:spcPts val="600"/>
              </a:spcBef>
              <a:buFontTx/>
              <a:buChar char="-"/>
            </a:pPr>
            <a:r>
              <a:rPr lang="nb-NO" sz="2400" dirty="0" smtClean="0">
                <a:solidFill>
                  <a:srgbClr val="005F8B"/>
                </a:solidFill>
              </a:rPr>
              <a:t>Hva har endret seg fra klimapakken ble vedtatt?</a:t>
            </a:r>
            <a:endParaRPr lang="nb-NO" sz="2400" dirty="0">
              <a:solidFill>
                <a:srgbClr val="005F8B"/>
              </a:solidFill>
            </a:endParaRPr>
          </a:p>
          <a:p>
            <a:pPr marL="457200" indent="-457200">
              <a:spcBef>
                <a:spcPts val="600"/>
              </a:spcBef>
              <a:buFontTx/>
              <a:buChar char="-"/>
            </a:pPr>
            <a:r>
              <a:rPr lang="nb-NO" sz="2800" dirty="0" smtClean="0">
                <a:solidFill>
                  <a:srgbClr val="005F8B"/>
                </a:solidFill>
              </a:rPr>
              <a:t>Andre faktorers betydning for 2030-utfallet</a:t>
            </a:r>
          </a:p>
          <a:p>
            <a:pPr marL="1200150" lvl="1" indent="-457200">
              <a:spcBef>
                <a:spcPts val="600"/>
              </a:spcBef>
              <a:buFontTx/>
              <a:buChar char="-"/>
            </a:pPr>
            <a:r>
              <a:rPr lang="nb-NO" sz="2400" dirty="0" smtClean="0">
                <a:solidFill>
                  <a:srgbClr val="005F8B"/>
                </a:solidFill>
              </a:rPr>
              <a:t>Medlemslandene</a:t>
            </a:r>
          </a:p>
          <a:p>
            <a:pPr marL="1200150" lvl="1" indent="-457200">
              <a:spcBef>
                <a:spcPts val="600"/>
              </a:spcBef>
              <a:buFontTx/>
              <a:buChar char="-"/>
            </a:pPr>
            <a:r>
              <a:rPr lang="nb-NO" sz="2400" dirty="0" smtClean="0">
                <a:solidFill>
                  <a:srgbClr val="005F8B"/>
                </a:solidFill>
              </a:rPr>
              <a:t>Næringsliv</a:t>
            </a:r>
          </a:p>
          <a:p>
            <a:pPr marL="1200150" lvl="1" indent="-457200">
              <a:spcBef>
                <a:spcPts val="600"/>
              </a:spcBef>
              <a:buFontTx/>
              <a:buChar char="-"/>
            </a:pPr>
            <a:r>
              <a:rPr lang="nb-NO" sz="2400" dirty="0" smtClean="0">
                <a:solidFill>
                  <a:srgbClr val="005F8B"/>
                </a:solidFill>
              </a:rPr>
              <a:t>IPCC og klimaforhandlingene</a:t>
            </a:r>
          </a:p>
        </p:txBody>
      </p:sp>
    </p:spTree>
    <p:extLst>
      <p:ext uri="{BB962C8B-B14F-4D97-AF65-F5344CB8AC3E}">
        <p14:creationId xmlns:p14="http://schemas.microsoft.com/office/powerpoint/2010/main" val="2561718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Målstruktur</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Strid om </a:t>
            </a:r>
          </a:p>
          <a:p>
            <a:pPr marL="1200150" lvl="1" indent="-457200">
              <a:spcBef>
                <a:spcPts val="600"/>
              </a:spcBef>
              <a:buFontTx/>
              <a:buChar char="-"/>
            </a:pPr>
            <a:r>
              <a:rPr lang="nb-NO" sz="2400" dirty="0" smtClean="0">
                <a:solidFill>
                  <a:srgbClr val="005F8B"/>
                </a:solidFill>
              </a:rPr>
              <a:t>Antall mål </a:t>
            </a:r>
          </a:p>
          <a:p>
            <a:pPr marL="1200150" lvl="1" indent="-457200">
              <a:spcBef>
                <a:spcPts val="600"/>
              </a:spcBef>
              <a:buFontTx/>
              <a:buChar char="-"/>
            </a:pPr>
            <a:r>
              <a:rPr lang="nb-NO" sz="2400" dirty="0" smtClean="0">
                <a:solidFill>
                  <a:srgbClr val="005F8B"/>
                </a:solidFill>
              </a:rPr>
              <a:t>Ambisjonsnivå</a:t>
            </a:r>
          </a:p>
          <a:p>
            <a:pPr marL="457200" indent="-457200">
              <a:spcBef>
                <a:spcPts val="600"/>
              </a:spcBef>
              <a:buFontTx/>
              <a:buChar char="-"/>
            </a:pPr>
            <a:r>
              <a:rPr lang="nb-NO" sz="2800" dirty="0" smtClean="0">
                <a:solidFill>
                  <a:srgbClr val="005F8B"/>
                </a:solidFill>
              </a:rPr>
              <a:t>Forskjeller fra når 20-20-20 målene ble vedtatt</a:t>
            </a:r>
          </a:p>
          <a:p>
            <a:pPr marL="1200150" lvl="1" indent="-457200">
              <a:spcBef>
                <a:spcPts val="600"/>
              </a:spcBef>
              <a:buFontTx/>
              <a:buChar char="-"/>
            </a:pPr>
            <a:r>
              <a:rPr lang="nb-NO" sz="2000" dirty="0" smtClean="0">
                <a:solidFill>
                  <a:srgbClr val="005F8B"/>
                </a:solidFill>
              </a:rPr>
              <a:t>Finanskrisen</a:t>
            </a:r>
          </a:p>
          <a:p>
            <a:pPr marL="1200150" lvl="1" indent="-457200">
              <a:spcBef>
                <a:spcPts val="600"/>
              </a:spcBef>
              <a:buFontTx/>
              <a:buChar char="-"/>
            </a:pPr>
            <a:r>
              <a:rPr lang="en-US" sz="2000" dirty="0" err="1" smtClean="0">
                <a:solidFill>
                  <a:schemeClr val="tx2"/>
                </a:solidFill>
              </a:rPr>
              <a:t>Kommisjonen</a:t>
            </a:r>
            <a:r>
              <a:rPr lang="en-US" sz="2000" dirty="0" smtClean="0">
                <a:solidFill>
                  <a:schemeClr val="tx2"/>
                </a:solidFill>
              </a:rPr>
              <a:t>: </a:t>
            </a:r>
            <a:r>
              <a:rPr lang="en-US" sz="2000" dirty="0" err="1" smtClean="0">
                <a:solidFill>
                  <a:schemeClr val="tx2"/>
                </a:solidFill>
              </a:rPr>
              <a:t>fra</a:t>
            </a:r>
            <a:r>
              <a:rPr lang="en-US" sz="2000" dirty="0" smtClean="0">
                <a:solidFill>
                  <a:schemeClr val="tx2"/>
                </a:solidFill>
              </a:rPr>
              <a:t> </a:t>
            </a:r>
            <a:r>
              <a:rPr lang="en-US" sz="2000" dirty="0" err="1">
                <a:solidFill>
                  <a:schemeClr val="tx2"/>
                </a:solidFill>
              </a:rPr>
              <a:t>ambisjon</a:t>
            </a:r>
            <a:r>
              <a:rPr lang="en-US" sz="2000" dirty="0">
                <a:solidFill>
                  <a:schemeClr val="tx2"/>
                </a:solidFill>
              </a:rPr>
              <a:t> om ‘winning the battle against global climate change’ </a:t>
            </a:r>
            <a:r>
              <a:rPr lang="en-US" sz="2000" dirty="0" err="1">
                <a:solidFill>
                  <a:schemeClr val="tx2"/>
                </a:solidFill>
              </a:rPr>
              <a:t>til</a:t>
            </a:r>
            <a:r>
              <a:rPr lang="en-US" sz="2000" dirty="0">
                <a:solidFill>
                  <a:schemeClr val="tx2"/>
                </a:solidFill>
              </a:rPr>
              <a:t> </a:t>
            </a:r>
            <a:r>
              <a:rPr lang="en-US" sz="2000" dirty="0" smtClean="0">
                <a:solidFill>
                  <a:schemeClr val="tx2"/>
                </a:solidFill>
              </a:rPr>
              <a:t>‘affordable </a:t>
            </a:r>
            <a:r>
              <a:rPr lang="en-US" sz="2000" dirty="0">
                <a:solidFill>
                  <a:schemeClr val="tx2"/>
                </a:solidFill>
              </a:rPr>
              <a:t>energy prices, industrial competitiveness, security of supply and achievement of our climate and environmental objectives’</a:t>
            </a:r>
            <a:endParaRPr lang="nb-NO" sz="2000" dirty="0">
              <a:solidFill>
                <a:schemeClr val="tx2"/>
              </a:solidFill>
            </a:endParaRPr>
          </a:p>
          <a:p>
            <a:pPr marL="1200150" lvl="1" indent="-457200">
              <a:spcBef>
                <a:spcPts val="600"/>
              </a:spcBef>
              <a:buFontTx/>
              <a:buChar char="-"/>
            </a:pPr>
            <a:r>
              <a:rPr lang="nb-NO" sz="2000" dirty="0" smtClean="0">
                <a:solidFill>
                  <a:srgbClr val="005F8B"/>
                </a:solidFill>
              </a:rPr>
              <a:t>Samspill med klimaforhandlinger – men ikke i timing som sist</a:t>
            </a:r>
            <a:endParaRPr lang="nb-NO" sz="2000" dirty="0" smtClean="0">
              <a:solidFill>
                <a:srgbClr val="005F8B"/>
              </a:solidFill>
            </a:endParaRPr>
          </a:p>
          <a:p>
            <a:pPr marL="1200150" lvl="1" indent="-457200">
              <a:spcBef>
                <a:spcPts val="600"/>
              </a:spcBef>
              <a:buFontTx/>
              <a:buChar char="-"/>
            </a:pPr>
            <a:r>
              <a:rPr lang="nb-NO" sz="2000" dirty="0">
                <a:solidFill>
                  <a:srgbClr val="005F8B"/>
                </a:solidFill>
              </a:rPr>
              <a:t>Sist ble målene ble vedtatt FØR virkemidlene</a:t>
            </a:r>
          </a:p>
          <a:p>
            <a:pPr marL="1200150" lvl="1" indent="-457200">
              <a:spcBef>
                <a:spcPts val="600"/>
              </a:spcBef>
              <a:buFontTx/>
              <a:buChar char="-"/>
            </a:pPr>
            <a:r>
              <a:rPr lang="nb-NO" sz="2000" dirty="0" smtClean="0">
                <a:solidFill>
                  <a:srgbClr val="005F8B"/>
                </a:solidFill>
              </a:rPr>
              <a:t>Kommisjonen har </a:t>
            </a:r>
            <a:r>
              <a:rPr lang="nb-NO" sz="2000" dirty="0" smtClean="0">
                <a:solidFill>
                  <a:srgbClr val="005F8B"/>
                </a:solidFill>
              </a:rPr>
              <a:t>IKKE </a:t>
            </a:r>
            <a:r>
              <a:rPr lang="nb-NO" sz="2000" dirty="0" smtClean="0">
                <a:solidFill>
                  <a:srgbClr val="005F8B"/>
                </a:solidFill>
              </a:rPr>
              <a:t>laget beslutningsmaskin</a:t>
            </a: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29308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Kvotehandel</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Strid om </a:t>
            </a:r>
          </a:p>
          <a:p>
            <a:pPr marL="1200150" lvl="1" indent="-457200">
              <a:spcBef>
                <a:spcPts val="600"/>
              </a:spcBef>
              <a:buFontTx/>
              <a:buChar char="-"/>
            </a:pPr>
            <a:r>
              <a:rPr lang="nb-NO" sz="2400" dirty="0" smtClean="0">
                <a:solidFill>
                  <a:srgbClr val="005F8B"/>
                </a:solidFill>
              </a:rPr>
              <a:t>Virkemiddelets overordnede rolle</a:t>
            </a:r>
          </a:p>
          <a:p>
            <a:pPr marL="1200150" lvl="1" indent="-457200">
              <a:spcBef>
                <a:spcPts val="600"/>
              </a:spcBef>
              <a:buFontTx/>
              <a:buChar char="-"/>
            </a:pPr>
            <a:r>
              <a:rPr lang="nb-NO" sz="2400" dirty="0" smtClean="0">
                <a:solidFill>
                  <a:srgbClr val="005F8B"/>
                </a:solidFill>
              </a:rPr>
              <a:t>Ambisjonsnivå</a:t>
            </a:r>
          </a:p>
          <a:p>
            <a:pPr marL="457200" indent="-457200">
              <a:spcBef>
                <a:spcPts val="600"/>
              </a:spcBef>
              <a:buFontTx/>
              <a:buChar char="-"/>
            </a:pPr>
            <a:r>
              <a:rPr lang="nb-NO" sz="2800" dirty="0" smtClean="0">
                <a:solidFill>
                  <a:srgbClr val="005F8B"/>
                </a:solidFill>
              </a:rPr>
              <a:t>Forskjeller fra </a:t>
            </a:r>
            <a:r>
              <a:rPr lang="nb-NO" sz="2800" dirty="0" smtClean="0">
                <a:solidFill>
                  <a:srgbClr val="005F8B"/>
                </a:solidFill>
              </a:rPr>
              <a:t>sist reformvedtak</a:t>
            </a:r>
            <a:endParaRPr lang="nb-NO" sz="2800" dirty="0" smtClean="0">
              <a:solidFill>
                <a:srgbClr val="005F8B"/>
              </a:solidFill>
            </a:endParaRPr>
          </a:p>
          <a:p>
            <a:pPr marL="1200150" lvl="1" indent="-457200">
              <a:spcBef>
                <a:spcPts val="600"/>
              </a:spcBef>
              <a:buFontTx/>
              <a:buChar char="-"/>
            </a:pPr>
            <a:r>
              <a:rPr lang="nb-NO" sz="2400" dirty="0" smtClean="0">
                <a:solidFill>
                  <a:srgbClr val="005F8B"/>
                </a:solidFill>
              </a:rPr>
              <a:t>Økt redsel for at ETS skal spille fallitt </a:t>
            </a:r>
          </a:p>
          <a:p>
            <a:pPr marL="1200150" lvl="1" indent="-457200">
              <a:spcBef>
                <a:spcPts val="600"/>
              </a:spcBef>
              <a:buFontTx/>
              <a:buChar char="-"/>
            </a:pPr>
            <a:r>
              <a:rPr lang="nb-NO" sz="2400" dirty="0" smtClean="0">
                <a:solidFill>
                  <a:srgbClr val="005F8B"/>
                </a:solidFill>
              </a:rPr>
              <a:t>Ikke </a:t>
            </a:r>
            <a:r>
              <a:rPr lang="nb-NO" sz="2400" dirty="0">
                <a:solidFill>
                  <a:srgbClr val="005F8B"/>
                </a:solidFill>
              </a:rPr>
              <a:t>lenger </a:t>
            </a:r>
            <a:r>
              <a:rPr lang="nb-NO" sz="2400" dirty="0" smtClean="0">
                <a:solidFill>
                  <a:srgbClr val="005F8B"/>
                </a:solidFill>
              </a:rPr>
              <a:t>grunn til å tro på </a:t>
            </a:r>
            <a:r>
              <a:rPr lang="nb-NO" sz="2400" dirty="0">
                <a:solidFill>
                  <a:srgbClr val="005F8B"/>
                </a:solidFill>
              </a:rPr>
              <a:t>global </a:t>
            </a:r>
            <a:r>
              <a:rPr lang="nb-NO" sz="2400" dirty="0" smtClean="0">
                <a:solidFill>
                  <a:srgbClr val="005F8B"/>
                </a:solidFill>
              </a:rPr>
              <a:t>CO2-pris</a:t>
            </a:r>
          </a:p>
          <a:p>
            <a:pPr marL="1200150" lvl="1" indent="-457200">
              <a:spcBef>
                <a:spcPts val="600"/>
              </a:spcBef>
              <a:buFontTx/>
              <a:buChar char="-"/>
            </a:pPr>
            <a:r>
              <a:rPr lang="nb-NO" sz="2400" dirty="0" smtClean="0">
                <a:solidFill>
                  <a:srgbClr val="005F8B"/>
                </a:solidFill>
              </a:rPr>
              <a:t>Parlamentet har </a:t>
            </a:r>
            <a:r>
              <a:rPr lang="nb-NO" sz="2400" dirty="0" smtClean="0">
                <a:solidFill>
                  <a:srgbClr val="005F8B"/>
                </a:solidFill>
              </a:rPr>
              <a:t>blitt mer uforutsigbart</a:t>
            </a:r>
          </a:p>
          <a:p>
            <a:pPr marL="1200150" lvl="1" indent="-457200">
              <a:spcBef>
                <a:spcPts val="600"/>
              </a:spcBef>
              <a:buFontTx/>
              <a:buChar char="-"/>
            </a:pPr>
            <a:r>
              <a:rPr lang="nb-NO" sz="2400" dirty="0" smtClean="0">
                <a:solidFill>
                  <a:srgbClr val="005F8B"/>
                </a:solidFill>
              </a:rPr>
              <a:t>Mer problematisk samspill med fornybarpolitikk</a:t>
            </a:r>
            <a:endParaRPr lang="nb-NO" sz="2400" dirty="0" smtClean="0">
              <a:solidFill>
                <a:srgbClr val="005F8B"/>
              </a:solidFill>
            </a:endParaRPr>
          </a:p>
          <a:p>
            <a:pPr marL="1200150" lvl="1" indent="-457200">
              <a:spcBef>
                <a:spcPts val="600"/>
              </a:spcBef>
              <a:buFontTx/>
              <a:buChar char="-"/>
            </a:pPr>
            <a:r>
              <a:rPr lang="nb-NO" sz="2400" dirty="0" smtClean="0">
                <a:solidFill>
                  <a:srgbClr val="005F8B"/>
                </a:solidFill>
              </a:rPr>
              <a:t>Tilspisset </a:t>
            </a:r>
            <a:r>
              <a:rPr lang="nb-NO" sz="2400" dirty="0" smtClean="0">
                <a:solidFill>
                  <a:srgbClr val="005F8B"/>
                </a:solidFill>
              </a:rPr>
              <a:t>konflikt mellom kraftbransjen og energi-intensiv industri</a:t>
            </a:r>
            <a:endParaRPr lang="nb-NO" sz="2400" dirty="0">
              <a:solidFill>
                <a:srgbClr val="005F8B"/>
              </a:solidFill>
            </a:endParaRPr>
          </a:p>
          <a:p>
            <a:pPr marL="1200150" lvl="1" indent="-457200">
              <a:spcBef>
                <a:spcPts val="600"/>
              </a:spcBef>
              <a:buFontTx/>
              <a:buChar char="-"/>
            </a:pPr>
            <a:endParaRPr lang="nb-NO" sz="2400" dirty="0" smtClean="0">
              <a:solidFill>
                <a:srgbClr val="005F8B"/>
              </a:solidFill>
            </a:endParaRPr>
          </a:p>
          <a:p>
            <a:pPr marL="1200150" lvl="1" indent="-457200">
              <a:spcBef>
                <a:spcPts val="600"/>
              </a:spcBef>
              <a:buFontTx/>
              <a:buChar char="-"/>
            </a:pPr>
            <a:endParaRPr lang="nb-NO" sz="2400" dirty="0" smtClean="0">
              <a:solidFill>
                <a:srgbClr val="005F8B"/>
              </a:solidFill>
            </a:endParaRP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288178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Fornybar energi</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Strid om </a:t>
            </a:r>
          </a:p>
          <a:p>
            <a:pPr marL="1200150" lvl="1" indent="-457200">
              <a:spcBef>
                <a:spcPts val="600"/>
              </a:spcBef>
              <a:buFontTx/>
              <a:buChar char="-"/>
            </a:pPr>
            <a:r>
              <a:rPr lang="nb-NO" sz="2400" dirty="0" smtClean="0">
                <a:solidFill>
                  <a:srgbClr val="005F8B"/>
                </a:solidFill>
              </a:rPr>
              <a:t>Fornybar energi er et mål i seg selv</a:t>
            </a:r>
          </a:p>
          <a:p>
            <a:pPr marL="1200150" lvl="1" indent="-457200">
              <a:spcBef>
                <a:spcPts val="600"/>
              </a:spcBef>
              <a:buFontTx/>
              <a:buChar char="-"/>
            </a:pPr>
            <a:r>
              <a:rPr lang="nb-NO" sz="2400" dirty="0" smtClean="0">
                <a:solidFill>
                  <a:srgbClr val="005F8B"/>
                </a:solidFill>
              </a:rPr>
              <a:t>EUs mulighet til å overprøve nasjonale støtteregimer</a:t>
            </a:r>
          </a:p>
          <a:p>
            <a:pPr marL="457200" indent="-457200">
              <a:spcBef>
                <a:spcPts val="600"/>
              </a:spcBef>
              <a:buFontTx/>
              <a:buChar char="-"/>
            </a:pPr>
            <a:r>
              <a:rPr lang="nb-NO" sz="2800" dirty="0" smtClean="0">
                <a:solidFill>
                  <a:srgbClr val="005F8B"/>
                </a:solidFill>
              </a:rPr>
              <a:t>Forskjeller </a:t>
            </a:r>
            <a:r>
              <a:rPr lang="nb-NO" sz="2800" dirty="0" smtClean="0">
                <a:solidFill>
                  <a:srgbClr val="005F8B"/>
                </a:solidFill>
              </a:rPr>
              <a:t>fra når sist direktiv ble vedtatt</a:t>
            </a:r>
            <a:endParaRPr lang="nb-NO" sz="2800" dirty="0" smtClean="0">
              <a:solidFill>
                <a:srgbClr val="005F8B"/>
              </a:solidFill>
            </a:endParaRPr>
          </a:p>
          <a:p>
            <a:pPr marL="1200150" lvl="1" indent="-457200">
              <a:spcBef>
                <a:spcPts val="600"/>
              </a:spcBef>
              <a:buFontTx/>
              <a:buChar char="-"/>
            </a:pPr>
            <a:r>
              <a:rPr lang="nb-NO" sz="2400" dirty="0" smtClean="0">
                <a:solidFill>
                  <a:srgbClr val="005F8B"/>
                </a:solidFill>
              </a:rPr>
              <a:t>Tilhengere av </a:t>
            </a:r>
            <a:r>
              <a:rPr lang="nb-NO" sz="2400" dirty="0" smtClean="0">
                <a:solidFill>
                  <a:srgbClr val="005F8B"/>
                </a:solidFill>
              </a:rPr>
              <a:t>høye klimaambisjoner er villige </a:t>
            </a:r>
            <a:r>
              <a:rPr lang="nb-NO" sz="2400" dirty="0" smtClean="0">
                <a:solidFill>
                  <a:srgbClr val="005F8B"/>
                </a:solidFill>
              </a:rPr>
              <a:t>til å ofre </a:t>
            </a:r>
            <a:r>
              <a:rPr lang="nb-NO" sz="2400" dirty="0" smtClean="0">
                <a:solidFill>
                  <a:srgbClr val="005F8B"/>
                </a:solidFill>
              </a:rPr>
              <a:t>bindende fornybarregulering</a:t>
            </a:r>
            <a:endParaRPr lang="nb-NO" sz="2400" dirty="0" smtClean="0">
              <a:solidFill>
                <a:srgbClr val="005F8B"/>
              </a:solidFill>
            </a:endParaRPr>
          </a:p>
          <a:p>
            <a:pPr marL="1200150" lvl="1" indent="-457200">
              <a:spcBef>
                <a:spcPts val="600"/>
              </a:spcBef>
              <a:buFontTx/>
              <a:buChar char="-"/>
            </a:pPr>
            <a:r>
              <a:rPr lang="nb-NO" sz="2400" dirty="0" smtClean="0">
                <a:solidFill>
                  <a:srgbClr val="005F8B"/>
                </a:solidFill>
              </a:rPr>
              <a:t>Vridning mot å styre gjennom </a:t>
            </a:r>
            <a:r>
              <a:rPr lang="nb-NO" sz="2400" dirty="0" err="1" smtClean="0">
                <a:solidFill>
                  <a:srgbClr val="005F8B"/>
                </a:solidFill>
              </a:rPr>
              <a:t>statstøttereglene</a:t>
            </a:r>
            <a:endParaRPr lang="nb-NO" sz="2400" dirty="0">
              <a:solidFill>
                <a:srgbClr val="005F8B"/>
              </a:solidFill>
            </a:endParaRPr>
          </a:p>
          <a:p>
            <a:pPr marL="1200150" lvl="1" indent="-457200">
              <a:spcBef>
                <a:spcPts val="600"/>
              </a:spcBef>
              <a:buFontTx/>
              <a:buChar char="-"/>
            </a:pPr>
            <a:r>
              <a:rPr lang="nb-NO" sz="2400" dirty="0" smtClean="0">
                <a:solidFill>
                  <a:srgbClr val="005F8B"/>
                </a:solidFill>
              </a:rPr>
              <a:t>Fornybarbransjen </a:t>
            </a:r>
            <a:r>
              <a:rPr lang="nb-NO" sz="2400" dirty="0" smtClean="0">
                <a:solidFill>
                  <a:srgbClr val="005F8B"/>
                </a:solidFill>
              </a:rPr>
              <a:t>svekket i Brussel</a:t>
            </a:r>
          </a:p>
          <a:p>
            <a:pPr marL="1200150" lvl="1" indent="-457200">
              <a:spcBef>
                <a:spcPts val="600"/>
              </a:spcBef>
              <a:buFontTx/>
              <a:buChar char="-"/>
            </a:pPr>
            <a:r>
              <a:rPr lang="nb-NO" sz="2400" dirty="0" smtClean="0">
                <a:solidFill>
                  <a:srgbClr val="005F8B"/>
                </a:solidFill>
              </a:rPr>
              <a:t>Tyskland </a:t>
            </a:r>
            <a:r>
              <a:rPr lang="nb-NO" sz="2400" dirty="0" smtClean="0">
                <a:solidFill>
                  <a:srgbClr val="005F8B"/>
                </a:solidFill>
              </a:rPr>
              <a:t>står enda mer alene enn </a:t>
            </a:r>
            <a:r>
              <a:rPr lang="nb-NO" sz="2400" dirty="0" smtClean="0">
                <a:solidFill>
                  <a:srgbClr val="005F8B"/>
                </a:solidFill>
              </a:rPr>
              <a:t>sist, men </a:t>
            </a:r>
            <a:r>
              <a:rPr lang="nb-NO" sz="2400" dirty="0" smtClean="0">
                <a:solidFill>
                  <a:srgbClr val="005F8B"/>
                </a:solidFill>
              </a:rPr>
              <a:t>f</a:t>
            </a:r>
            <a:r>
              <a:rPr lang="nb-NO" sz="2400" dirty="0" smtClean="0">
                <a:solidFill>
                  <a:srgbClr val="005F8B"/>
                </a:solidFill>
              </a:rPr>
              <a:t>ornybar </a:t>
            </a:r>
            <a:r>
              <a:rPr lang="nb-NO" sz="2400" dirty="0" smtClean="0">
                <a:solidFill>
                  <a:srgbClr val="005F8B"/>
                </a:solidFill>
              </a:rPr>
              <a:t>er viktigere for </a:t>
            </a:r>
            <a:r>
              <a:rPr lang="nb-NO" sz="2400" dirty="0" smtClean="0">
                <a:solidFill>
                  <a:srgbClr val="005F8B"/>
                </a:solidFill>
              </a:rPr>
              <a:t>dem enn noensinne</a:t>
            </a:r>
            <a:endParaRPr lang="nb-NO" sz="2400" dirty="0">
              <a:solidFill>
                <a:srgbClr val="005F8B"/>
              </a:solidFill>
            </a:endParaRPr>
          </a:p>
          <a:p>
            <a:pPr marL="1200150" lvl="1" indent="-457200">
              <a:spcBef>
                <a:spcPts val="600"/>
              </a:spcBef>
              <a:buFontTx/>
              <a:buChar char="-"/>
            </a:pPr>
            <a:endParaRPr lang="nb-NO" sz="2400" dirty="0" smtClean="0">
              <a:solidFill>
                <a:srgbClr val="005F8B"/>
              </a:solidFill>
            </a:endParaRPr>
          </a:p>
          <a:p>
            <a:pPr marL="1200150" lvl="1" indent="-457200">
              <a:spcBef>
                <a:spcPts val="600"/>
              </a:spcBef>
              <a:buFontTx/>
              <a:buChar char="-"/>
            </a:pPr>
            <a:endParaRPr lang="nb-NO" sz="2400" dirty="0" smtClean="0">
              <a:solidFill>
                <a:srgbClr val="005F8B"/>
              </a:solidFill>
            </a:endParaRP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42240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Kan </a:t>
            </a:r>
            <a:r>
              <a:rPr lang="nb-NO" dirty="0" smtClean="0"/>
              <a:t>Parlamentet </a:t>
            </a:r>
            <a:r>
              <a:rPr lang="nb-NO" dirty="0" smtClean="0"/>
              <a:t>avgjøre?</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Europaparlamentet</a:t>
            </a:r>
          </a:p>
          <a:p>
            <a:pPr marL="1200150" lvl="1" indent="-457200">
              <a:spcBef>
                <a:spcPts val="600"/>
              </a:spcBef>
              <a:buFontTx/>
              <a:buChar char="-"/>
            </a:pPr>
            <a:r>
              <a:rPr lang="nb-NO" sz="2400" dirty="0" smtClean="0">
                <a:solidFill>
                  <a:srgbClr val="005F8B"/>
                </a:solidFill>
              </a:rPr>
              <a:t>751 medlemmer</a:t>
            </a:r>
          </a:p>
          <a:p>
            <a:pPr marL="1200150" lvl="1" indent="-457200">
              <a:spcBef>
                <a:spcPts val="600"/>
              </a:spcBef>
              <a:buFontTx/>
              <a:buChar char="-"/>
            </a:pPr>
            <a:r>
              <a:rPr lang="nb-NO" sz="2400" dirty="0" smtClean="0">
                <a:solidFill>
                  <a:srgbClr val="005F8B"/>
                </a:solidFill>
              </a:rPr>
              <a:t>Medbestemmelse og vetomakt</a:t>
            </a:r>
            <a:endParaRPr lang="nb-NO" sz="2400" dirty="0" smtClean="0">
              <a:solidFill>
                <a:srgbClr val="005F8B"/>
              </a:solidFill>
            </a:endParaRPr>
          </a:p>
          <a:p>
            <a:pPr marL="457200" indent="-457200">
              <a:spcBef>
                <a:spcPts val="600"/>
              </a:spcBef>
              <a:buFontTx/>
              <a:buChar char="-"/>
            </a:pPr>
            <a:r>
              <a:rPr lang="nb-NO" sz="2800" dirty="0" smtClean="0">
                <a:solidFill>
                  <a:srgbClr val="005F8B"/>
                </a:solidFill>
              </a:rPr>
              <a:t>Forskjeller </a:t>
            </a:r>
            <a:r>
              <a:rPr lang="nb-NO" sz="2800" dirty="0" smtClean="0">
                <a:solidFill>
                  <a:srgbClr val="005F8B"/>
                </a:solidFill>
              </a:rPr>
              <a:t>fra når </a:t>
            </a:r>
            <a:r>
              <a:rPr lang="nb-NO" sz="2800" dirty="0" smtClean="0">
                <a:solidFill>
                  <a:srgbClr val="005F8B"/>
                </a:solidFill>
              </a:rPr>
              <a:t>klimapakken ble </a:t>
            </a:r>
            <a:r>
              <a:rPr lang="nb-NO" sz="2800" dirty="0" smtClean="0">
                <a:solidFill>
                  <a:srgbClr val="005F8B"/>
                </a:solidFill>
              </a:rPr>
              <a:t>vedtatt</a:t>
            </a:r>
          </a:p>
          <a:p>
            <a:pPr marL="1200150" lvl="1" indent="-457200">
              <a:spcBef>
                <a:spcPts val="600"/>
              </a:spcBef>
              <a:buFontTx/>
              <a:buChar char="-"/>
            </a:pPr>
            <a:r>
              <a:rPr lang="nb-NO" sz="2400" dirty="0" smtClean="0">
                <a:solidFill>
                  <a:srgbClr val="005F8B"/>
                </a:solidFill>
              </a:rPr>
              <a:t>Parlamentet deltar i tråd med ordinær saksgang</a:t>
            </a:r>
          </a:p>
          <a:p>
            <a:pPr marL="1200150" lvl="1" indent="-457200">
              <a:spcBef>
                <a:spcPts val="600"/>
              </a:spcBef>
              <a:buFontTx/>
              <a:buChar char="-"/>
            </a:pPr>
            <a:r>
              <a:rPr lang="nb-NO" sz="2400" dirty="0">
                <a:solidFill>
                  <a:srgbClr val="005F8B"/>
                </a:solidFill>
              </a:rPr>
              <a:t>Parlamentet i plenum er enda mer </a:t>
            </a:r>
            <a:r>
              <a:rPr lang="nb-NO" sz="2400" dirty="0" smtClean="0">
                <a:solidFill>
                  <a:srgbClr val="005F8B"/>
                </a:solidFill>
              </a:rPr>
              <a:t>uforutsigbart</a:t>
            </a:r>
          </a:p>
          <a:p>
            <a:pPr marL="1200150" lvl="1" indent="-457200">
              <a:spcBef>
                <a:spcPts val="600"/>
              </a:spcBef>
              <a:buFontTx/>
              <a:buChar char="-"/>
            </a:pPr>
            <a:r>
              <a:rPr lang="nb-NO" sz="2400" dirty="0" smtClean="0">
                <a:solidFill>
                  <a:srgbClr val="005F8B"/>
                </a:solidFill>
              </a:rPr>
              <a:t>Parlamentsvalg midt i beslutningsprosessen</a:t>
            </a:r>
          </a:p>
          <a:p>
            <a:pPr marL="1200150" lvl="1" indent="-457200">
              <a:spcBef>
                <a:spcPts val="600"/>
              </a:spcBef>
              <a:buFontTx/>
              <a:buChar char="-"/>
            </a:pPr>
            <a:r>
              <a:rPr lang="nb-NO" sz="2400" dirty="0" smtClean="0">
                <a:solidFill>
                  <a:srgbClr val="005F8B"/>
                </a:solidFill>
              </a:rPr>
              <a:t>Parlamentsvalget påvirker også sammensetningen av kommisjonen</a:t>
            </a:r>
          </a:p>
          <a:p>
            <a:pPr marL="1200150" lvl="1" indent="-457200">
              <a:spcBef>
                <a:spcPts val="600"/>
              </a:spcBef>
              <a:buFontTx/>
              <a:buChar char="-"/>
            </a:pPr>
            <a:r>
              <a:rPr lang="nb-NO" sz="2400" dirty="0" smtClean="0">
                <a:solidFill>
                  <a:srgbClr val="005F8B"/>
                </a:solidFill>
              </a:rPr>
              <a:t>Viktige </a:t>
            </a:r>
            <a:r>
              <a:rPr lang="nb-NO" sz="2400" dirty="0" smtClean="0">
                <a:solidFill>
                  <a:srgbClr val="005F8B"/>
                </a:solidFill>
              </a:rPr>
              <a:t>parlamentarikere kan bli skiftet </a:t>
            </a:r>
            <a:r>
              <a:rPr lang="nb-NO" sz="2400" dirty="0" smtClean="0">
                <a:solidFill>
                  <a:srgbClr val="005F8B"/>
                </a:solidFill>
              </a:rPr>
              <a:t>ut</a:t>
            </a:r>
          </a:p>
          <a:p>
            <a:pPr marL="1200150" lvl="1" indent="-457200">
              <a:spcBef>
                <a:spcPts val="600"/>
              </a:spcBef>
              <a:buFontTx/>
              <a:buChar char="-"/>
            </a:pPr>
            <a:endParaRPr lang="nb-NO" sz="2400" dirty="0" smtClean="0">
              <a:solidFill>
                <a:srgbClr val="005F8B"/>
              </a:solidFill>
            </a:endParaRPr>
          </a:p>
          <a:p>
            <a:pPr marL="1200150" lvl="1" indent="-457200">
              <a:spcBef>
                <a:spcPts val="600"/>
              </a:spcBef>
              <a:buFontTx/>
              <a:buChar char="-"/>
            </a:pPr>
            <a:endParaRPr lang="nb-NO" sz="2400" dirty="0" smtClean="0">
              <a:solidFill>
                <a:srgbClr val="005F8B"/>
              </a:solidFill>
            </a:endParaRP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3330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Innhold</a:t>
            </a:r>
            <a:endParaRPr lang="nb-NO" dirty="0"/>
          </a:p>
        </p:txBody>
      </p:sp>
      <p:sp>
        <p:nvSpPr>
          <p:cNvPr id="3" name="Content Placeholder 2"/>
          <p:cNvSpPr>
            <a:spLocks noGrp="1"/>
          </p:cNvSpPr>
          <p:nvPr>
            <p:ph idx="1"/>
          </p:nvPr>
        </p:nvSpPr>
        <p:spPr/>
        <p:txBody>
          <a:bodyPr/>
          <a:lstStyle/>
          <a:p>
            <a:pPr marL="457200" indent="-457200">
              <a:spcBef>
                <a:spcPts val="600"/>
              </a:spcBef>
              <a:buFontTx/>
              <a:buChar char="-"/>
            </a:pPr>
            <a:r>
              <a:rPr lang="nb-NO" sz="2800" dirty="0" smtClean="0">
                <a:solidFill>
                  <a:srgbClr val="005F8B"/>
                </a:solidFill>
              </a:rPr>
              <a:t>Hva er så spesielt med grønne sertifikater?</a:t>
            </a:r>
          </a:p>
          <a:p>
            <a:pPr marL="457200" indent="-457200">
              <a:spcBef>
                <a:spcPts val="600"/>
              </a:spcBef>
              <a:buFontTx/>
              <a:buChar char="-"/>
            </a:pPr>
            <a:r>
              <a:rPr lang="nb-NO" sz="2800" dirty="0" smtClean="0">
                <a:solidFill>
                  <a:srgbClr val="005F8B"/>
                </a:solidFill>
              </a:rPr>
              <a:t>Er det innovativt?</a:t>
            </a:r>
          </a:p>
          <a:p>
            <a:pPr marL="457200" indent="-457200">
              <a:spcBef>
                <a:spcPts val="600"/>
              </a:spcBef>
              <a:buFontTx/>
              <a:buChar char="-"/>
            </a:pPr>
            <a:r>
              <a:rPr lang="nb-NO" sz="2800" dirty="0" smtClean="0">
                <a:solidFill>
                  <a:srgbClr val="005F8B"/>
                </a:solidFill>
              </a:rPr>
              <a:t>Hvorfor har Norge grønne sertifikater?</a:t>
            </a:r>
          </a:p>
          <a:p>
            <a:pPr marL="457200" indent="-457200">
              <a:spcBef>
                <a:spcPts val="600"/>
              </a:spcBef>
              <a:buFontTx/>
              <a:buChar char="-"/>
            </a:pPr>
            <a:r>
              <a:rPr lang="nb-NO" sz="2800" dirty="0" smtClean="0">
                <a:solidFill>
                  <a:srgbClr val="005F8B"/>
                </a:solidFill>
              </a:rPr>
              <a:t>Følger Europa etter?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26" y="618978"/>
            <a:ext cx="8426548" cy="5620043"/>
          </a:xfrm>
          <a:prstGeom prst="rect">
            <a:avLst/>
          </a:prstGeom>
        </p:spPr>
      </p:pic>
    </p:spTree>
    <p:extLst>
      <p:ext uri="{BB962C8B-B14F-4D97-AF65-F5344CB8AC3E}">
        <p14:creationId xmlns:p14="http://schemas.microsoft.com/office/powerpoint/2010/main" val="1689731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Parlamentet kompliserer</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Har tidligere støttet tre mål</a:t>
            </a:r>
          </a:p>
          <a:p>
            <a:pPr marL="457200" indent="-457200">
              <a:spcBef>
                <a:spcPts val="600"/>
              </a:spcBef>
              <a:buFontTx/>
              <a:buChar char="-"/>
            </a:pPr>
            <a:r>
              <a:rPr lang="nb-NO" sz="2800" dirty="0" smtClean="0">
                <a:solidFill>
                  <a:srgbClr val="005F8B"/>
                </a:solidFill>
              </a:rPr>
              <a:t>Flertall på kryss og tvers</a:t>
            </a:r>
          </a:p>
          <a:p>
            <a:pPr marL="457200" indent="-457200">
              <a:spcBef>
                <a:spcPts val="600"/>
              </a:spcBef>
              <a:buFontTx/>
              <a:buChar char="-"/>
            </a:pPr>
            <a:r>
              <a:rPr lang="nb-NO" sz="2800" dirty="0" smtClean="0">
                <a:solidFill>
                  <a:srgbClr val="005F8B"/>
                </a:solidFill>
              </a:rPr>
              <a:t>Mange urutinerte politikere vanskeliggjør brede kompromisser</a:t>
            </a:r>
          </a:p>
          <a:p>
            <a:pPr marL="457200" indent="-457200">
              <a:spcBef>
                <a:spcPts val="600"/>
              </a:spcBef>
              <a:buFontTx/>
              <a:buChar char="-"/>
            </a:pPr>
            <a:r>
              <a:rPr lang="nb-NO" sz="2800" dirty="0" smtClean="0">
                <a:solidFill>
                  <a:srgbClr val="005F8B"/>
                </a:solidFill>
              </a:rPr>
              <a:t>Krevende å koordinere saker som behandles i forskjellige komiteer</a:t>
            </a:r>
          </a:p>
          <a:p>
            <a:pPr marL="457200" indent="-457200">
              <a:spcBef>
                <a:spcPts val="600"/>
              </a:spcBef>
              <a:buFontTx/>
              <a:buChar char="-"/>
            </a:pPr>
            <a:r>
              <a:rPr lang="nb-NO" sz="2800" dirty="0" smtClean="0">
                <a:solidFill>
                  <a:srgbClr val="005F8B"/>
                </a:solidFill>
              </a:rPr>
              <a:t>Sterke koblinger til både fornybarindustri og energi-intensiv </a:t>
            </a:r>
            <a:r>
              <a:rPr lang="nb-NO" sz="2800" dirty="0" smtClean="0">
                <a:solidFill>
                  <a:srgbClr val="005F8B"/>
                </a:solidFill>
              </a:rPr>
              <a:t>industri</a:t>
            </a:r>
          </a:p>
          <a:p>
            <a:pPr marL="457200" indent="-457200">
              <a:spcBef>
                <a:spcPts val="600"/>
              </a:spcBef>
              <a:buFontTx/>
              <a:buChar char="-"/>
            </a:pPr>
            <a:r>
              <a:rPr lang="nb-NO" sz="2800" dirty="0" smtClean="0">
                <a:solidFill>
                  <a:srgbClr val="005F8B"/>
                </a:solidFill>
              </a:rPr>
              <a:t>1/7 av parlamentarikerne er fra Tyskland</a:t>
            </a:r>
            <a:endParaRPr lang="nb-NO" sz="2800" dirty="0" smtClean="0">
              <a:solidFill>
                <a:srgbClr val="005F8B"/>
              </a:solidFill>
            </a:endParaRP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808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Medlemslandene</a:t>
            </a:r>
            <a:endParaRPr lang="nb-NO" dirty="0"/>
          </a:p>
        </p:txBody>
      </p:sp>
      <p:sp>
        <p:nvSpPr>
          <p:cNvPr id="3" name="Content Placeholder 2"/>
          <p:cNvSpPr>
            <a:spLocks noGrp="1"/>
          </p:cNvSpPr>
          <p:nvPr>
            <p:ph idx="1"/>
          </p:nvPr>
        </p:nvSpPr>
        <p:spPr>
          <a:xfrm>
            <a:off x="457200" y="1600200"/>
            <a:ext cx="8342026" cy="4845570"/>
          </a:xfrm>
        </p:spPr>
        <p:txBody>
          <a:bodyPr/>
          <a:lstStyle/>
          <a:p>
            <a:pPr marL="457200" indent="-457200">
              <a:spcBef>
                <a:spcPts val="600"/>
              </a:spcBef>
              <a:buFontTx/>
              <a:buChar char="-"/>
            </a:pPr>
            <a:r>
              <a:rPr lang="nb-NO" sz="2800" dirty="0" smtClean="0">
                <a:solidFill>
                  <a:srgbClr val="005F8B"/>
                </a:solidFill>
              </a:rPr>
              <a:t>Har makta - men konfliktene er dype</a:t>
            </a:r>
          </a:p>
          <a:p>
            <a:pPr marL="457200" indent="-457200">
              <a:spcBef>
                <a:spcPts val="600"/>
              </a:spcBef>
              <a:buFontTx/>
              <a:buChar char="-"/>
            </a:pPr>
            <a:r>
              <a:rPr lang="nb-NO" sz="2800" dirty="0" smtClean="0">
                <a:solidFill>
                  <a:srgbClr val="005F8B"/>
                </a:solidFill>
              </a:rPr>
              <a:t>Finnes det kompromisser som Polen, Storbritannia og Tyskland kan enes om?</a:t>
            </a:r>
          </a:p>
          <a:p>
            <a:pPr marL="457200" indent="-457200">
              <a:spcBef>
                <a:spcPts val="600"/>
              </a:spcBef>
              <a:buFontTx/>
              <a:buChar char="-"/>
            </a:pPr>
            <a:r>
              <a:rPr lang="nb-NO" sz="2800" dirty="0" smtClean="0">
                <a:solidFill>
                  <a:srgbClr val="005F8B"/>
                </a:solidFill>
              </a:rPr>
              <a:t>Vil Polens ønske om ‘energiunion’ gjøre dem villige til å gi etter for andres klimakrav?</a:t>
            </a:r>
          </a:p>
          <a:p>
            <a:pPr marL="1200150" lvl="1" indent="-457200">
              <a:spcBef>
                <a:spcPts val="600"/>
              </a:spcBef>
              <a:buFontTx/>
              <a:buChar char="-"/>
            </a:pPr>
            <a:endParaRPr lang="nb-NO" sz="2000" dirty="0" smtClean="0">
              <a:solidFill>
                <a:srgbClr val="005F8B"/>
              </a:solidFill>
            </a:endParaRPr>
          </a:p>
        </p:txBody>
      </p:sp>
    </p:spTree>
    <p:extLst>
      <p:ext uri="{BB962C8B-B14F-4D97-AF65-F5344CB8AC3E}">
        <p14:creationId xmlns:p14="http://schemas.microsoft.com/office/powerpoint/2010/main" val="91801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CERO">
  <a:themeElements>
    <a:clrScheme name="Egendefinert 1">
      <a:dk1>
        <a:srgbClr val="141313"/>
      </a:dk1>
      <a:lt1>
        <a:sysClr val="window" lastClr="FFFFFF"/>
      </a:lt1>
      <a:dk2>
        <a:srgbClr val="005F8B"/>
      </a:dk2>
      <a:lt2>
        <a:srgbClr val="7ABBCB"/>
      </a:lt2>
      <a:accent1>
        <a:srgbClr val="CD7421"/>
      </a:accent1>
      <a:accent2>
        <a:srgbClr val="D4C354"/>
      </a:accent2>
      <a:accent3>
        <a:srgbClr val="FFFFFF"/>
      </a:accent3>
      <a:accent4>
        <a:srgbClr val="C7C9C7"/>
      </a:accent4>
      <a:accent5>
        <a:srgbClr val="141313"/>
      </a:accent5>
      <a:accent6>
        <a:srgbClr val="797A79"/>
      </a:accent6>
      <a:hlink>
        <a:srgbClr val="CD7421"/>
      </a:hlink>
      <a:folHlink>
        <a:srgbClr val="D4C3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gendefinert 1">
    <a:dk1>
      <a:srgbClr val="141313"/>
    </a:dk1>
    <a:lt1>
      <a:sysClr val="window" lastClr="FFFFFF"/>
    </a:lt1>
    <a:dk2>
      <a:srgbClr val="005F8B"/>
    </a:dk2>
    <a:lt2>
      <a:srgbClr val="7ABBCB"/>
    </a:lt2>
    <a:accent1>
      <a:srgbClr val="CD7421"/>
    </a:accent1>
    <a:accent2>
      <a:srgbClr val="D4C354"/>
    </a:accent2>
    <a:accent3>
      <a:srgbClr val="FFFFFF"/>
    </a:accent3>
    <a:accent4>
      <a:srgbClr val="C7C9C7"/>
    </a:accent4>
    <a:accent5>
      <a:srgbClr val="141313"/>
    </a:accent5>
    <a:accent6>
      <a:srgbClr val="797A79"/>
    </a:accent6>
    <a:hlink>
      <a:srgbClr val="CD7421"/>
    </a:hlink>
    <a:folHlink>
      <a:srgbClr val="D4C354"/>
    </a:folHlink>
  </a:clrScheme>
</a:themeOverride>
</file>

<file path=docProps/app.xml><?xml version="1.0" encoding="utf-8"?>
<Properties xmlns="http://schemas.openxmlformats.org/officeDocument/2006/extended-properties" xmlns:vt="http://schemas.openxmlformats.org/officeDocument/2006/docPropsVTypes">
  <Template>CICERO</Template>
  <TotalTime>4642</TotalTime>
  <Words>851</Words>
  <Application>Microsoft Office PowerPoint</Application>
  <PresentationFormat>On-screen Show (4:3)</PresentationFormat>
  <Paragraphs>111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CICERO</vt:lpstr>
      <vt:lpstr>EUs klima- og energipolitikk frem til 2030</vt:lpstr>
      <vt:lpstr>Innhold</vt:lpstr>
      <vt:lpstr>Målstruktur</vt:lpstr>
      <vt:lpstr>Kvotehandel</vt:lpstr>
      <vt:lpstr>Fornybar energi</vt:lpstr>
      <vt:lpstr>Kan Parlamentet avgjøre?</vt:lpstr>
      <vt:lpstr>Innhold</vt:lpstr>
      <vt:lpstr>Parlamentet kompliserer</vt:lpstr>
      <vt:lpstr>Medlemslandene</vt:lpstr>
      <vt:lpstr>Næringsliv</vt:lpstr>
      <vt:lpstr>Klimaforhandlingene og IPCC</vt:lpstr>
      <vt:lpstr>Konklusjoner</vt:lpstr>
      <vt:lpstr>Takk for meg!</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Forskningklynge 2</dc:title>
  <dc:creator>Hege Westskog</dc:creator>
  <cp:lastModifiedBy>Elin Lerum Boasson</cp:lastModifiedBy>
  <cp:revision>181</cp:revision>
  <cp:lastPrinted>2014-04-23T15:40:31Z</cp:lastPrinted>
  <dcterms:created xsi:type="dcterms:W3CDTF">2012-09-15T05:04:01Z</dcterms:created>
  <dcterms:modified xsi:type="dcterms:W3CDTF">2014-04-23T15:42:50Z</dcterms:modified>
</cp:coreProperties>
</file>