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8" r:id="rId6"/>
    <p:sldId id="266" r:id="rId7"/>
    <p:sldId id="271" r:id="rId8"/>
    <p:sldId id="275" r:id="rId9"/>
    <p:sldId id="269" r:id="rId10"/>
    <p:sldId id="272" r:id="rId11"/>
    <p:sldId id="273" r:id="rId12"/>
    <p:sldId id="258" r:id="rId13"/>
    <p:sldId id="259" r:id="rId14"/>
    <p:sldId id="276" r:id="rId15"/>
    <p:sldId id="277" r:id="rId16"/>
    <p:sldId id="267" r:id="rId17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28" autoAdjust="0"/>
    <p:restoredTop sz="94629" autoAdjust="0"/>
  </p:normalViewPr>
  <p:slideViewPr>
    <p:cSldViewPr snapToGrid="0" snapToObjects="1"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808562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45994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FA9C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93715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43696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FA9C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844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88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A9C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393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Klikk</a:t>
            </a:r>
            <a:r>
              <a:rPr lang="en-US" dirty="0" smtClean="0"/>
              <a:t> for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880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Klikk</a:t>
            </a:r>
            <a:r>
              <a:rPr lang="en-US" dirty="0" smtClean="0"/>
              <a:t> for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tekststiler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malen</a:t>
            </a:r>
            <a:endParaRPr lang="en-US" dirty="0" smtClean="0"/>
          </a:p>
          <a:p>
            <a:pPr lvl="0"/>
            <a:r>
              <a:rPr lang="en-US" dirty="0" smtClean="0"/>
              <a:t>Andre </a:t>
            </a:r>
            <a:r>
              <a:rPr lang="en-US" dirty="0" err="1" smtClean="0"/>
              <a:t>nivå</a:t>
            </a:r>
            <a:endParaRPr lang="en-US" dirty="0" smtClean="0"/>
          </a:p>
          <a:p>
            <a:pPr lvl="1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endParaRPr lang="en-US" dirty="0" smtClean="0"/>
          </a:p>
          <a:p>
            <a:pPr lvl="2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endParaRPr lang="en-US" dirty="0" smtClean="0"/>
          </a:p>
          <a:p>
            <a:pPr lvl="3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endParaRPr lang="nn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tel 21"/>
          <p:cNvSpPr>
            <a:spLocks noGrp="1"/>
          </p:cNvSpPr>
          <p:nvPr>
            <p:ph type="ctrTitle"/>
          </p:nvPr>
        </p:nvSpPr>
        <p:spPr>
          <a:xfrm>
            <a:off x="795528" y="7478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latin typeface="Lucida Sans" pitchFamily="34" charset="0"/>
              </a:rPr>
              <a:t>Utforming av EUs energi- og klimapolitikk for 2030</a:t>
            </a:r>
            <a:br>
              <a:rPr lang="nb-NO" dirty="0" smtClean="0">
                <a:latin typeface="Lucida Sans" pitchFamily="34" charset="0"/>
              </a:rPr>
            </a:br>
            <a:r>
              <a:rPr lang="nb-NO" dirty="0" smtClean="0">
                <a:latin typeface="Lucida Sans" pitchFamily="34" charset="0"/>
              </a:rPr>
              <a:t/>
            </a:r>
            <a:br>
              <a:rPr lang="nb-NO" dirty="0" smtClean="0">
                <a:latin typeface="Lucida Sans" pitchFamily="34" charset="0"/>
              </a:rPr>
            </a:br>
            <a:r>
              <a:rPr lang="nb-NO" sz="3600" dirty="0" smtClean="0">
                <a:latin typeface="Lucida Sans" pitchFamily="34" charset="0"/>
              </a:rPr>
              <a:t>Stabilitet/endring fra 2020-pakken</a:t>
            </a:r>
            <a:endParaRPr lang="nb-NO" sz="3600" dirty="0">
              <a:latin typeface="Lucida Sans" pitchFamily="34" charset="0"/>
            </a:endParaRPr>
          </a:p>
        </p:txBody>
      </p:sp>
      <p:sp>
        <p:nvSpPr>
          <p:cNvPr id="23" name="Undertittel 22"/>
          <p:cNvSpPr>
            <a:spLocks noGrp="1"/>
          </p:cNvSpPr>
          <p:nvPr>
            <p:ph type="subTitle" idx="1"/>
          </p:nvPr>
        </p:nvSpPr>
        <p:spPr>
          <a:xfrm>
            <a:off x="1371600" y="3008844"/>
            <a:ext cx="7223760" cy="2404403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nb-NO" i="1" dirty="0" smtClean="0">
                <a:latin typeface="Lucida Sans" pitchFamily="34" charset="0"/>
              </a:rPr>
              <a:t>Per Ove Eikeland</a:t>
            </a:r>
          </a:p>
          <a:p>
            <a:pPr algn="l">
              <a:spcBef>
                <a:spcPct val="0"/>
              </a:spcBef>
            </a:pPr>
            <a:endParaRPr lang="nb-NO" sz="1600" i="1" dirty="0" smtClean="0">
              <a:latin typeface="Lucida Sans" pitchFamily="34" charset="0"/>
            </a:endParaRPr>
          </a:p>
          <a:p>
            <a:pPr algn="l">
              <a:spcBef>
                <a:spcPct val="0"/>
              </a:spcBef>
            </a:pPr>
            <a:r>
              <a:rPr lang="nb-NO" sz="1600" i="1" dirty="0" smtClean="0">
                <a:latin typeface="Lucida Sans" pitchFamily="34" charset="0"/>
              </a:rPr>
              <a:t>Seniorforsker, Fridtjof Nansens Institutt</a:t>
            </a:r>
            <a:endParaRPr lang="nb-NO" sz="1600" i="1" dirty="0">
              <a:latin typeface="Lucida Sans" pitchFamily="34" charset="0"/>
            </a:endParaRPr>
          </a:p>
          <a:p>
            <a:pPr algn="l">
              <a:spcBef>
                <a:spcPct val="0"/>
              </a:spcBef>
            </a:pPr>
            <a:endParaRPr lang="nb-NO" sz="4400" dirty="0">
              <a:latin typeface="Lucida Sans" pitchFamily="34" charset="0"/>
            </a:endParaRPr>
          </a:p>
          <a:p>
            <a:pPr algn="l">
              <a:spcBef>
                <a:spcPct val="0"/>
              </a:spcBef>
            </a:pPr>
            <a:r>
              <a:rPr lang="nb-NO" sz="1600" dirty="0" smtClean="0">
                <a:latin typeface="Lucida Sans" pitchFamily="34" charset="0"/>
              </a:rPr>
              <a:t>CICEP/CREE brukerkonferanse, 24. april </a:t>
            </a:r>
            <a:r>
              <a:rPr lang="nb-NO" sz="1600" dirty="0">
                <a:latin typeface="Lucida Sans" pitchFamily="34" charset="0"/>
              </a:rPr>
              <a:t>2013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000" dirty="0" smtClean="0"/>
              <a:t>Erfaringer med implementering av 2020-pakken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nb-NO" dirty="0" smtClean="0"/>
              <a:t>Klimamålet for 2020 innen rekkevidde som følge av økonomisk krise og nasjonal politikk</a:t>
            </a:r>
          </a:p>
          <a:p>
            <a:pPr lvl="2"/>
            <a:r>
              <a:rPr lang="nb-NO" dirty="0" smtClean="0"/>
              <a:t>2012: 18 prosent reduksjon fra 1990 </a:t>
            </a:r>
          </a:p>
          <a:p>
            <a:pPr lvl="2"/>
            <a:r>
              <a:rPr lang="nb-NO" dirty="0" smtClean="0"/>
              <a:t>2020: kommisjonen forventer 24% reduksjon</a:t>
            </a:r>
          </a:p>
          <a:p>
            <a:pPr lvl="1"/>
            <a:r>
              <a:rPr lang="nb-NO" dirty="0" smtClean="0"/>
              <a:t>Kvotehandelssystemet ikke robust ved sterkt etterspørselsfall (for å gi signal til investeringer)   </a:t>
            </a:r>
          </a:p>
          <a:p>
            <a:pPr lvl="1"/>
            <a:r>
              <a:rPr lang="nb-NO" dirty="0" smtClean="0"/>
              <a:t>Fornybarmålet i rute på kort sikt</a:t>
            </a:r>
          </a:p>
          <a:p>
            <a:pPr lvl="2"/>
            <a:r>
              <a:rPr lang="nb-NO" dirty="0" smtClean="0"/>
              <a:t>2020: kommisjonen forventer 21%</a:t>
            </a:r>
          </a:p>
          <a:p>
            <a:pPr lvl="1"/>
            <a:r>
              <a:rPr lang="nb-NO" dirty="0" smtClean="0"/>
              <a:t>Energisparingsmålet forventes ikke oppnådd</a:t>
            </a:r>
          </a:p>
          <a:p>
            <a:pPr lvl="2"/>
            <a:r>
              <a:rPr lang="nb-NO" dirty="0" smtClean="0"/>
              <a:t>2020: kommisjonen forventer 17% </a:t>
            </a:r>
          </a:p>
          <a:p>
            <a:pPr lvl="1"/>
            <a:r>
              <a:rPr lang="nb-NO" dirty="0" smtClean="0"/>
              <a:t>Store implementeringsproblemer for transportspesifikke virkemidler (</a:t>
            </a:r>
            <a:r>
              <a:rPr lang="nb-NO" dirty="0" err="1" smtClean="0"/>
              <a:t>Fuel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Directive)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20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Erfaringer/endringer i energimarkedet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nb-NO" dirty="0" smtClean="0"/>
              <a:t>Oppmerksomhet om erfaring fra land med rask innfasing av fornybar energi (Tyskland)</a:t>
            </a:r>
          </a:p>
          <a:p>
            <a:pPr lvl="1"/>
            <a:r>
              <a:rPr lang="nb-NO" dirty="0" smtClean="0"/>
              <a:t>Mer ustabilitet i priser, lavere engrosmarkedspriser men høyere sluttbrukerpriser</a:t>
            </a:r>
          </a:p>
          <a:p>
            <a:pPr lvl="1"/>
            <a:r>
              <a:rPr lang="nb-NO" dirty="0" smtClean="0"/>
              <a:t>Effekter over landegrensene  </a:t>
            </a:r>
          </a:p>
          <a:p>
            <a:pPr lvl="1"/>
            <a:r>
              <a:rPr lang="nb-NO" dirty="0" smtClean="0"/>
              <a:t>Store omfordelingseffekter mellom aktører </a:t>
            </a:r>
          </a:p>
          <a:p>
            <a:pPr lvl="1"/>
            <a:r>
              <a:rPr lang="nb-NO" dirty="0" smtClean="0"/>
              <a:t>Politisk styring genererer behov for ytterligere styring</a:t>
            </a:r>
          </a:p>
          <a:p>
            <a:pPr lvl="2"/>
            <a:r>
              <a:rPr lang="nb-NO" dirty="0" smtClean="0"/>
              <a:t>kapasitetsmekanismer</a:t>
            </a:r>
          </a:p>
          <a:p>
            <a:pPr lvl="1"/>
            <a:r>
              <a:rPr lang="nb-NO" dirty="0" smtClean="0"/>
              <a:t>Nasjonale virkemidler skaper </a:t>
            </a:r>
            <a:r>
              <a:rPr lang="nb-NO" dirty="0"/>
              <a:t>hindringer for </a:t>
            </a:r>
            <a:r>
              <a:rPr lang="nb-NO" dirty="0" smtClean="0"/>
              <a:t>handel og fri/rettferdig konkurranse i det indre energimarkedet</a:t>
            </a:r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93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Aktører: høringsinnspill og reaksjoner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70450"/>
            <a:ext cx="8229600" cy="4830945"/>
          </a:xfrm>
        </p:spPr>
        <p:txBody>
          <a:bodyPr>
            <a:normAutofit lnSpcReduction="10000"/>
          </a:bodyPr>
          <a:lstStyle/>
          <a:p>
            <a:pPr lvl="0"/>
            <a:r>
              <a:rPr lang="nb-NO" sz="2700" dirty="0">
                <a:solidFill>
                  <a:prstClr val="black"/>
                </a:solidFill>
              </a:rPr>
              <a:t>Stor bredde i innmeldte posisjoner </a:t>
            </a:r>
            <a:r>
              <a:rPr lang="nb-NO" sz="2700" dirty="0" smtClean="0">
                <a:solidFill>
                  <a:prstClr val="black"/>
                </a:solidFill>
              </a:rPr>
              <a:t>(slik </a:t>
            </a:r>
            <a:r>
              <a:rPr lang="nb-NO" sz="2700" dirty="0">
                <a:solidFill>
                  <a:prstClr val="black"/>
                </a:solidFill>
              </a:rPr>
              <a:t>som </a:t>
            </a:r>
            <a:r>
              <a:rPr lang="nb-NO" sz="2700" dirty="0" smtClean="0">
                <a:solidFill>
                  <a:prstClr val="black"/>
                </a:solidFill>
              </a:rPr>
              <a:t>før 2008):  </a:t>
            </a:r>
            <a:endParaRPr lang="nb-NO" sz="2700" dirty="0">
              <a:solidFill>
                <a:prstClr val="black"/>
              </a:solidFill>
            </a:endParaRPr>
          </a:p>
          <a:p>
            <a:pPr lvl="2"/>
            <a:r>
              <a:rPr lang="nb-NO" sz="2000" i="1" dirty="0" smtClean="0">
                <a:solidFill>
                  <a:prstClr val="black"/>
                </a:solidFill>
              </a:rPr>
              <a:t>Ønsker ikke ambisiøst klimamål: </a:t>
            </a:r>
            <a:r>
              <a:rPr lang="nb-NO" sz="2000" dirty="0" smtClean="0">
                <a:solidFill>
                  <a:prstClr val="black"/>
                </a:solidFill>
              </a:rPr>
              <a:t>(</a:t>
            </a:r>
            <a:r>
              <a:rPr lang="nb-NO" sz="2000" dirty="0">
                <a:solidFill>
                  <a:prstClr val="black"/>
                </a:solidFill>
              </a:rPr>
              <a:t>Polen, </a:t>
            </a:r>
            <a:r>
              <a:rPr lang="nb-NO" sz="2000" dirty="0" smtClean="0">
                <a:solidFill>
                  <a:prstClr val="black"/>
                </a:solidFill>
              </a:rPr>
              <a:t>Tsjekkia, Slovakia, Ungarn, Romania, Bulgaria)</a:t>
            </a:r>
            <a:endParaRPr lang="nb-NO" sz="2000" dirty="0">
              <a:solidFill>
                <a:prstClr val="black"/>
              </a:solidFill>
            </a:endParaRPr>
          </a:p>
          <a:p>
            <a:pPr lvl="2"/>
            <a:r>
              <a:rPr lang="nb-NO" sz="2000" i="1" dirty="0" smtClean="0">
                <a:solidFill>
                  <a:prstClr val="black"/>
                </a:solidFill>
              </a:rPr>
              <a:t>Ambisiøst</a:t>
            </a:r>
            <a:r>
              <a:rPr lang="nb-NO" sz="2000" dirty="0" smtClean="0">
                <a:solidFill>
                  <a:prstClr val="black"/>
                </a:solidFill>
              </a:rPr>
              <a:t> klimamål: </a:t>
            </a:r>
            <a:r>
              <a:rPr lang="nb-NO" sz="2000" dirty="0">
                <a:solidFill>
                  <a:prstClr val="black"/>
                </a:solidFill>
              </a:rPr>
              <a:t>(UK, </a:t>
            </a:r>
            <a:r>
              <a:rPr lang="nb-NO" sz="2000" dirty="0" smtClean="0">
                <a:solidFill>
                  <a:prstClr val="black"/>
                </a:solidFill>
              </a:rPr>
              <a:t>Tyskland, Frankrike, Italia, og andre)</a:t>
            </a:r>
          </a:p>
          <a:p>
            <a:pPr lvl="2"/>
            <a:r>
              <a:rPr lang="nb-NO" sz="2000" dirty="0" smtClean="0">
                <a:solidFill>
                  <a:prstClr val="black"/>
                </a:solidFill>
              </a:rPr>
              <a:t>Kun </a:t>
            </a:r>
            <a:r>
              <a:rPr lang="nb-NO" sz="2000" i="1" dirty="0" smtClean="0">
                <a:solidFill>
                  <a:prstClr val="black"/>
                </a:solidFill>
              </a:rPr>
              <a:t>ett</a:t>
            </a:r>
            <a:r>
              <a:rPr lang="nb-NO" sz="2000" dirty="0" smtClean="0">
                <a:solidFill>
                  <a:prstClr val="black"/>
                </a:solidFill>
              </a:rPr>
              <a:t> klimamål: (UK (?), Finland</a:t>
            </a:r>
            <a:r>
              <a:rPr lang="nb-NO" sz="2000" dirty="0">
                <a:solidFill>
                  <a:prstClr val="black"/>
                </a:solidFill>
              </a:rPr>
              <a:t>, </a:t>
            </a:r>
            <a:r>
              <a:rPr lang="nb-NO" sz="2000" dirty="0" smtClean="0">
                <a:solidFill>
                  <a:prstClr val="black"/>
                </a:solidFill>
              </a:rPr>
              <a:t>Norge + Polen-gruppen)</a:t>
            </a:r>
            <a:endParaRPr lang="nb-NO" sz="2000" dirty="0">
              <a:solidFill>
                <a:prstClr val="black"/>
              </a:solidFill>
            </a:endParaRPr>
          </a:p>
          <a:p>
            <a:pPr lvl="2"/>
            <a:r>
              <a:rPr lang="nb-NO" sz="2000" dirty="0">
                <a:solidFill>
                  <a:prstClr val="black"/>
                </a:solidFill>
              </a:rPr>
              <a:t>Også </a:t>
            </a:r>
            <a:r>
              <a:rPr lang="nb-NO" sz="2000" dirty="0" smtClean="0">
                <a:solidFill>
                  <a:prstClr val="black"/>
                </a:solidFill>
              </a:rPr>
              <a:t>nytt fornybarmål med ulike forbehold: (</a:t>
            </a:r>
            <a:r>
              <a:rPr lang="nb-NO" sz="2000" dirty="0">
                <a:solidFill>
                  <a:prstClr val="black"/>
                </a:solidFill>
              </a:rPr>
              <a:t>Tyskland, Frankrike, Østerrike, Danmark, Portugal</a:t>
            </a:r>
            <a:r>
              <a:rPr lang="nb-NO" sz="2000" dirty="0" smtClean="0">
                <a:solidFill>
                  <a:prstClr val="black"/>
                </a:solidFill>
              </a:rPr>
              <a:t>, Belgia, Irland, Italia, Estland, Litauen, Slovenia)</a:t>
            </a:r>
          </a:p>
          <a:p>
            <a:pPr lvl="2"/>
            <a:r>
              <a:rPr lang="nb-NO" sz="2000" dirty="0" smtClean="0">
                <a:solidFill>
                  <a:prstClr val="black"/>
                </a:solidFill>
              </a:rPr>
              <a:t>Kun Danmark krav om bindende mål for energiforbruk</a:t>
            </a:r>
            <a:endParaRPr lang="nb-NO" sz="2000" dirty="0">
              <a:solidFill>
                <a:prstClr val="black"/>
              </a:solidFill>
            </a:endParaRPr>
          </a:p>
          <a:p>
            <a:pPr lvl="2"/>
            <a:r>
              <a:rPr lang="nb-NO" sz="2000" dirty="0">
                <a:solidFill>
                  <a:prstClr val="black"/>
                </a:solidFill>
              </a:rPr>
              <a:t>Ulike syn på tvers av industriorganisasjoner (hovedsakelig kun </a:t>
            </a:r>
            <a:r>
              <a:rPr lang="nb-NO" sz="2000" dirty="0" smtClean="0">
                <a:solidFill>
                  <a:prstClr val="black"/>
                </a:solidFill>
              </a:rPr>
              <a:t>et klimamål</a:t>
            </a:r>
            <a:r>
              <a:rPr lang="nb-NO" sz="2000" dirty="0">
                <a:solidFill>
                  <a:prstClr val="black"/>
                </a:solidFill>
              </a:rPr>
              <a:t>) </a:t>
            </a:r>
            <a:r>
              <a:rPr lang="nb-NO" sz="2000" dirty="0" smtClean="0">
                <a:solidFill>
                  <a:prstClr val="black"/>
                </a:solidFill>
              </a:rPr>
              <a:t>men </a:t>
            </a:r>
            <a:r>
              <a:rPr lang="nb-NO" sz="2000" dirty="0">
                <a:solidFill>
                  <a:prstClr val="black"/>
                </a:solidFill>
              </a:rPr>
              <a:t>variasjon mellom nasjonale medlemmer</a:t>
            </a:r>
          </a:p>
          <a:p>
            <a:pPr lvl="2"/>
            <a:r>
              <a:rPr lang="nb-NO" sz="2000" dirty="0" smtClean="0">
                <a:solidFill>
                  <a:prstClr val="black"/>
                </a:solidFill>
              </a:rPr>
              <a:t>Parlamentet: tre </a:t>
            </a:r>
            <a:r>
              <a:rPr lang="nb-NO" sz="2000" dirty="0">
                <a:solidFill>
                  <a:prstClr val="black"/>
                </a:solidFill>
              </a:rPr>
              <a:t>ambisiøse målsetninger (40/30/40)</a:t>
            </a:r>
          </a:p>
          <a:p>
            <a:pPr lvl="2"/>
            <a:r>
              <a:rPr lang="nb-NO" sz="2000" dirty="0" smtClean="0">
                <a:solidFill>
                  <a:prstClr val="black"/>
                </a:solidFill>
              </a:rPr>
              <a:t>Bred </a:t>
            </a:r>
            <a:r>
              <a:rPr lang="nb-NO" sz="2000" dirty="0">
                <a:solidFill>
                  <a:prstClr val="black"/>
                </a:solidFill>
              </a:rPr>
              <a:t>enighet om videreføring av kvotesystemet, men </a:t>
            </a:r>
            <a:r>
              <a:rPr lang="nb-NO" sz="2000" dirty="0" smtClean="0">
                <a:solidFill>
                  <a:prstClr val="black"/>
                </a:solidFill>
              </a:rPr>
              <a:t>vil det bli strammet inn (lavere kvotetak og prisstabiliseringsmekanisme)?</a:t>
            </a:r>
            <a:endParaRPr lang="nb-NO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05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Prosessen videre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65254"/>
            <a:ext cx="8229600" cy="4952326"/>
          </a:xfrm>
        </p:spPr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prstClr val="black"/>
                </a:solidFill>
              </a:rPr>
              <a:t>Milepæler</a:t>
            </a:r>
          </a:p>
          <a:p>
            <a:pPr lvl="1"/>
            <a:r>
              <a:rPr lang="nb-NO" sz="2000" dirty="0" smtClean="0">
                <a:solidFill>
                  <a:prstClr val="black"/>
                </a:solidFill>
              </a:rPr>
              <a:t>Rammeverk </a:t>
            </a:r>
            <a:r>
              <a:rPr lang="nb-NO" sz="2000" dirty="0">
                <a:solidFill>
                  <a:prstClr val="black"/>
                </a:solidFill>
              </a:rPr>
              <a:t>fra kommisjonen </a:t>
            </a:r>
            <a:r>
              <a:rPr lang="nb-NO" sz="2000" dirty="0" smtClean="0">
                <a:solidFill>
                  <a:prstClr val="black"/>
                </a:solidFill>
              </a:rPr>
              <a:t> 22</a:t>
            </a:r>
            <a:r>
              <a:rPr lang="nb-NO" sz="2000" dirty="0">
                <a:solidFill>
                  <a:prstClr val="black"/>
                </a:solidFill>
              </a:rPr>
              <a:t>. </a:t>
            </a:r>
            <a:r>
              <a:rPr lang="nb-NO" sz="2000" dirty="0" smtClean="0">
                <a:solidFill>
                  <a:prstClr val="black"/>
                </a:solidFill>
              </a:rPr>
              <a:t>januar 2014</a:t>
            </a:r>
            <a:endParaRPr lang="nb-NO" sz="2000" dirty="0">
              <a:solidFill>
                <a:prstClr val="black"/>
              </a:solidFill>
            </a:endParaRPr>
          </a:p>
          <a:p>
            <a:pPr lvl="1"/>
            <a:r>
              <a:rPr lang="nb-NO" sz="2000" dirty="0" smtClean="0">
                <a:solidFill>
                  <a:prstClr val="black"/>
                </a:solidFill>
              </a:rPr>
              <a:t>Det Europeiske Rådet utsatte i mars å ta stilling til forslaget før september/oktober </a:t>
            </a:r>
            <a:endParaRPr lang="nb-NO" sz="2000" dirty="0">
              <a:solidFill>
                <a:prstClr val="black"/>
              </a:solidFill>
            </a:endParaRPr>
          </a:p>
          <a:p>
            <a:pPr lvl="1"/>
            <a:r>
              <a:rPr lang="nb-NO" sz="2000" dirty="0">
                <a:solidFill>
                  <a:prstClr val="black"/>
                </a:solidFill>
              </a:rPr>
              <a:t>Videreutvikling av </a:t>
            </a:r>
            <a:r>
              <a:rPr lang="nb-NO" sz="2000" dirty="0" smtClean="0">
                <a:solidFill>
                  <a:prstClr val="black"/>
                </a:solidFill>
              </a:rPr>
              <a:t>mandat til kommisjonen: hva slags politikkpakke blir kommisjonen bedt om å utvikle (prinsipp om byrdefordeling allerede etterspurt av rådet)</a:t>
            </a:r>
          </a:p>
          <a:p>
            <a:pPr lvl="1"/>
            <a:r>
              <a:rPr lang="nb-NO" sz="2000" dirty="0" smtClean="0">
                <a:solidFill>
                  <a:prstClr val="black"/>
                </a:solidFill>
              </a:rPr>
              <a:t>Vil kommisjonen fungere enhetlig?</a:t>
            </a:r>
            <a:endParaRPr lang="nb-NO" sz="2000" dirty="0">
              <a:solidFill>
                <a:prstClr val="black"/>
              </a:solidFill>
            </a:endParaRPr>
          </a:p>
          <a:p>
            <a:pPr lvl="1"/>
            <a:r>
              <a:rPr lang="nb-NO" sz="2000" dirty="0">
                <a:solidFill>
                  <a:prstClr val="black"/>
                </a:solidFill>
              </a:rPr>
              <a:t>Forhandlinger og </a:t>
            </a:r>
            <a:r>
              <a:rPr lang="nb-NO" sz="2000" dirty="0" smtClean="0">
                <a:solidFill>
                  <a:prstClr val="black"/>
                </a:solidFill>
              </a:rPr>
              <a:t>endelig vedtak – før eller etter FN-toppmøtet i Paris 2015? </a:t>
            </a:r>
          </a:p>
          <a:p>
            <a:r>
              <a:rPr lang="nb-NO" sz="2400" dirty="0" smtClean="0">
                <a:solidFill>
                  <a:prstClr val="black"/>
                </a:solidFill>
              </a:rPr>
              <a:t>Beslutningsprosedyre: enstemmighet i det europeiske råd (mellom topplederne i EU-landene) slik som sist</a:t>
            </a:r>
          </a:p>
          <a:p>
            <a:pPr lvl="1"/>
            <a:r>
              <a:rPr lang="nb-NO" sz="2000" dirty="0" smtClean="0">
                <a:solidFill>
                  <a:prstClr val="black"/>
                </a:solidFill>
              </a:rPr>
              <a:t>Øker sjansen for pakkeløsning med flere mål slik som sist</a:t>
            </a:r>
          </a:p>
          <a:p>
            <a:pPr lvl="0"/>
            <a:endParaRPr lang="nb-NO" sz="1500" dirty="0">
              <a:solidFill>
                <a:prstClr val="black"/>
              </a:solidFill>
            </a:endParaRPr>
          </a:p>
          <a:p>
            <a:endParaRPr lang="nb-NO" sz="1700" dirty="0">
              <a:solidFill>
                <a:prstClr val="black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41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kan påvirke utfallet?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490931"/>
              </p:ext>
            </p:extLst>
          </p:nvPr>
        </p:nvGraphicFramePr>
        <p:xfrm>
          <a:off x="392464" y="1286633"/>
          <a:ext cx="8229600" cy="4788976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2362874"/>
                <a:gridCol w="2632759"/>
                <a:gridCol w="1862367"/>
              </a:tblGrid>
              <a:tr h="302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Virker </a:t>
                      </a: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Virker </a:t>
                      </a: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mot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Usikker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virkning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Ambisiøst </a:t>
                      </a:r>
                      <a:endParaRPr lang="nb-NO" sz="16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bindende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klimamål</a:t>
                      </a:r>
                      <a:r>
                        <a:rPr lang="nb-NO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40% </a:t>
                      </a:r>
                      <a:endParaRPr lang="nb-NO" sz="16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og </a:t>
                      </a:r>
                      <a:r>
                        <a:rPr lang="nb-NO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revisjon av kvotesystemet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Erfaring med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måloppnåelse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 og lave kvotepriser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Støttes av sentrale medlemsland som har vist vilje til byrdefordeling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Støtte fra store energiprodusenter (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el-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gass) 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Klimaproblemet fremdeles oppfattet som alvorlig i den europeiske befolkningen (Eurobarometer)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Utfall i Paris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Sammenbruddet i København og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manglende tro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på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byrdefordeling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Økonomisk krise/fattigdom viktigere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befolkningen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enn tidligere (Eurobarometer)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Sterkere motstand fra øst-europeiske land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om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 gå foran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(Polen-gruppen)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Sterk motstand fra enkelte industriforeninger (energi-intensiv industri, kull- og oljeindustrien)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Russland/Ukraina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Østeuropa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importerer ikke bare gass men også kull fra Russland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Stabilt høye oljepriser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kommisjon og EU-parlament 2014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662970"/>
              </p:ext>
            </p:extLst>
          </p:nvPr>
        </p:nvGraphicFramePr>
        <p:xfrm>
          <a:off x="356051" y="440070"/>
          <a:ext cx="8609925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1212276"/>
                <a:gridCol w="3574744"/>
                <a:gridCol w="1701252"/>
                <a:gridCol w="2121653"/>
              </a:tblGrid>
              <a:tr h="20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Virker </a:t>
                      </a: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</a:t>
                      </a: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Virker </a:t>
                      </a: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mot</a:t>
                      </a: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Usikker</a:t>
                      </a: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Bindende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målsetning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fornybar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energi: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min. 27%</a:t>
                      </a: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Oppfatning av klimaproblemet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Økt importavhengighet av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olje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gass,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kull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Russland-Ukraina-konflikten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Kjernekraftmotstand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 koalisjon av medlemsland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også Storbritannia på glid?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Allianse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 produsenter, leverandører av teknologi, lokale aktører og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miljøbevegelse (1,2 millioner arbeidsplasser)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Høye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oljepriser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kobles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til andre energipriser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fornybar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energi skaper </a:t>
                      </a:r>
                      <a:r>
                        <a:rPr lang="nb-NO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dekopling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/presser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engrospriser nedover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Mindre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risiko ved mindre omfattende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investeringer og kort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byggetid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Lavt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ambisjonsnivå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nesten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kun ‘business-as-usual’ 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Økte priser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europeiske småkunder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Rask innfasing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nettstabilitet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Omfordeling der sterke aktører taper (politisk motstand)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Motstand fra medlemsstater med sterk fossil energiindustri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Fragmentering  energimarked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Utviklingshastighet for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balanse- 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lagringsløsninger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Økt vilje til samarbeid om måloppnåelse?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kommisjon og EU-Parlament 2014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85" marR="4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Forslaget - markedsstabilitetsreserven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62376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Kvoter kan trekkes </a:t>
            </a:r>
            <a:r>
              <a:rPr lang="nb-NO" dirty="0" smtClean="0"/>
              <a:t>fra markedet </a:t>
            </a:r>
            <a:r>
              <a:rPr lang="nb-NO" dirty="0"/>
              <a:t>basert på en likviditetsindikator (totalt antall kvoter i sirkulasjon I forhold til hva som er nødvendig for å dekke </a:t>
            </a:r>
            <a:r>
              <a:rPr lang="nb-NO" dirty="0" err="1"/>
              <a:t>cap</a:t>
            </a:r>
            <a:r>
              <a:rPr lang="nb-NO" dirty="0"/>
              <a:t>)</a:t>
            </a:r>
          </a:p>
          <a:p>
            <a:r>
              <a:rPr lang="nb-NO" dirty="0"/>
              <a:t>Kvoter i sirkulasjon i et gitt år X: </a:t>
            </a:r>
          </a:p>
          <a:p>
            <a:pPr marL="0" indent="0">
              <a:buNone/>
            </a:pPr>
            <a:r>
              <a:rPr lang="nb-NO" dirty="0" smtClean="0"/>
              <a:t>         antall kvoter </a:t>
            </a:r>
            <a:r>
              <a:rPr lang="nb-NO" dirty="0"/>
              <a:t>gitt + internasjonale kreditter brukt fra 2008 til år </a:t>
            </a:r>
            <a:r>
              <a:rPr lang="nb-NO" dirty="0" err="1"/>
              <a:t>X</a:t>
            </a:r>
            <a:r>
              <a:rPr lang="nb-NO" dirty="0"/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– </a:t>
            </a:r>
            <a:r>
              <a:rPr lang="nb-NO" dirty="0"/>
              <a:t>totale utslipp i perioden 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– </a:t>
            </a:r>
            <a:r>
              <a:rPr lang="nb-NO" dirty="0"/>
              <a:t>antall kvoter i markedsstabilitetsreserven i år </a:t>
            </a:r>
            <a:r>
              <a:rPr lang="nb-NO" dirty="0" err="1"/>
              <a:t>X</a:t>
            </a:r>
            <a:r>
              <a:rPr lang="nb-NO" dirty="0"/>
              <a:t>.</a:t>
            </a:r>
          </a:p>
          <a:p>
            <a:r>
              <a:rPr lang="nb-NO" dirty="0"/>
              <a:t>Antall kvoter i sirkulasjon publiseres hvert år og </a:t>
            </a:r>
            <a:r>
              <a:rPr lang="nb-NO" dirty="0" smtClean="0"/>
              <a:t>12% plasseres i reserven følgende </a:t>
            </a:r>
            <a:r>
              <a:rPr lang="nb-NO" dirty="0"/>
              <a:t>år (fra 2021) </a:t>
            </a:r>
            <a:r>
              <a:rPr lang="nb-NO" dirty="0" smtClean="0"/>
              <a:t>hvis </a:t>
            </a:r>
            <a:r>
              <a:rPr lang="nb-NO" dirty="0"/>
              <a:t>disse tilsvarer 100 millioner kvoter eller mer</a:t>
            </a:r>
          </a:p>
          <a:p>
            <a:r>
              <a:rPr lang="nb-NO" dirty="0"/>
              <a:t>Hvis </a:t>
            </a:r>
            <a:r>
              <a:rPr lang="nb-NO" dirty="0" smtClean="0"/>
              <a:t>færre enn 400 </a:t>
            </a:r>
            <a:r>
              <a:rPr lang="nb-NO" dirty="0" err="1" smtClean="0"/>
              <a:t>mill</a:t>
            </a:r>
            <a:r>
              <a:rPr lang="nb-NO" dirty="0" smtClean="0"/>
              <a:t> kvoter i </a:t>
            </a:r>
            <a:r>
              <a:rPr lang="nb-NO" dirty="0"/>
              <a:t>sirkulasjon </a:t>
            </a:r>
            <a:r>
              <a:rPr lang="nb-NO" dirty="0" smtClean="0"/>
              <a:t>utløses 100 </a:t>
            </a:r>
            <a:r>
              <a:rPr lang="nb-NO" dirty="0" err="1" smtClean="0"/>
              <a:t>mill</a:t>
            </a:r>
            <a:r>
              <a:rPr lang="nb-NO" dirty="0" smtClean="0"/>
              <a:t> </a:t>
            </a:r>
            <a:r>
              <a:rPr lang="nb-NO" dirty="0"/>
              <a:t>kvoter</a:t>
            </a:r>
          </a:p>
          <a:p>
            <a:r>
              <a:rPr lang="nb-NO" dirty="0"/>
              <a:t>Kvoter kan også utløses hvis prisen i seks etterfølgende måneder er minst tre ganger høyere enn gjennomsnittsprisen for de to foregående år</a:t>
            </a:r>
          </a:p>
        </p:txBody>
      </p:sp>
    </p:spTree>
    <p:extLst>
      <p:ext uri="{BB962C8B-B14F-4D97-AF65-F5344CB8AC3E}">
        <p14:creationId xmlns:p14="http://schemas.microsoft.com/office/powerpoint/2010/main" val="18082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019"/>
          </a:xfrm>
        </p:spPr>
        <p:txBody>
          <a:bodyPr>
            <a:normAutofit/>
          </a:bodyPr>
          <a:lstStyle/>
          <a:p>
            <a:r>
              <a:rPr lang="nb-NO" dirty="0" smtClean="0"/>
              <a:t>Disposisjon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87229"/>
            <a:ext cx="8229600" cy="4850236"/>
          </a:xfrm>
        </p:spPr>
        <p:txBody>
          <a:bodyPr>
            <a:noAutofit/>
          </a:bodyPr>
          <a:lstStyle/>
          <a:p>
            <a:pPr lvl="0"/>
            <a:r>
              <a:rPr lang="nb-NO" sz="2800" dirty="0">
                <a:solidFill>
                  <a:prstClr val="black"/>
                </a:solidFill>
              </a:rPr>
              <a:t>F</a:t>
            </a:r>
            <a:r>
              <a:rPr lang="nb-NO" sz="2800" dirty="0" smtClean="0">
                <a:solidFill>
                  <a:prstClr val="black"/>
                </a:solidFill>
              </a:rPr>
              <a:t>orslaget i lys av 2020-pakken</a:t>
            </a:r>
          </a:p>
          <a:p>
            <a:pPr lvl="0"/>
            <a:r>
              <a:rPr lang="nb-NO" sz="2800" dirty="0" smtClean="0">
                <a:solidFill>
                  <a:prstClr val="black"/>
                </a:solidFill>
              </a:rPr>
              <a:t>Stabilitet/endring i rammebetingelser fra 2008: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Erfaringer/endringer som følge av 2020-pakken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Aktørenes posisjoner 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Medlemsstatene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Industrigrupper</a:t>
            </a:r>
            <a:r>
              <a:rPr lang="nb-NO" dirty="0">
                <a:solidFill>
                  <a:prstClr val="black"/>
                </a:solidFill>
              </a:rPr>
              <a:t>   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Beslutningsprosess og prosedyre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Konklusjon: hva kan påvirke utfallet?</a:t>
            </a:r>
          </a:p>
          <a:p>
            <a:pPr marL="0" indent="0">
              <a:buNone/>
            </a:pPr>
            <a:r>
              <a:rPr lang="nb-NO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nb-NO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32886"/>
            <a:ext cx="8229600" cy="5421664"/>
          </a:xfrm>
        </p:spPr>
        <p:txBody>
          <a:bodyPr>
            <a:normAutofit fontScale="70000" lnSpcReduction="20000"/>
          </a:bodyPr>
          <a:lstStyle/>
          <a:p>
            <a:r>
              <a:rPr lang="nb-NO" sz="3800" dirty="0" smtClean="0"/>
              <a:t>Overordnede mål: konkurranseevne, energisikkerhet og bærekraftighet</a:t>
            </a:r>
          </a:p>
          <a:p>
            <a:pPr lvl="1"/>
            <a:r>
              <a:rPr lang="nb-NO" sz="3200" dirty="0" smtClean="0"/>
              <a:t>Endring fra sist: mer vekt på EUs konkurransesituasjon </a:t>
            </a:r>
          </a:p>
          <a:p>
            <a:r>
              <a:rPr lang="nb-NO" sz="3800" dirty="0" smtClean="0"/>
              <a:t>Bindende klimamål: 40% reduksjon i utslipp 2030 (fra 1990) – opp fra 20% i 2020</a:t>
            </a:r>
          </a:p>
          <a:p>
            <a:pPr lvl="1"/>
            <a:r>
              <a:rPr lang="nb-NO" sz="3200" dirty="0" smtClean="0"/>
              <a:t>I tråd med utviklingsbane for å nå 80-95% reduksjon i 2050</a:t>
            </a:r>
          </a:p>
          <a:p>
            <a:pPr lvl="1"/>
            <a:r>
              <a:rPr lang="nb-NO" sz="3200" dirty="0" smtClean="0"/>
              <a:t>Endring: ikke høyere mål hvis internasjonal avtale i 2015 </a:t>
            </a:r>
          </a:p>
          <a:p>
            <a:r>
              <a:rPr lang="nb-NO" sz="3600" dirty="0" smtClean="0"/>
              <a:t>Differensierte nasjonale målsetninger for sektorer ikke dekket av kvotesystemet, med ny vekting: </a:t>
            </a:r>
          </a:p>
          <a:p>
            <a:pPr lvl="2"/>
            <a:r>
              <a:rPr lang="nb-NO" sz="3200" dirty="0" smtClean="0"/>
              <a:t>Kvotesektorer: 23% kutt 2020-30 (21% 2005-20)</a:t>
            </a:r>
          </a:p>
          <a:p>
            <a:pPr lvl="2"/>
            <a:r>
              <a:rPr lang="nb-NO" sz="3200" dirty="0" smtClean="0"/>
              <a:t>Andre sektorer: 20% kutt 2020-30 (10% 2005-20)</a:t>
            </a:r>
          </a:p>
          <a:p>
            <a:r>
              <a:rPr lang="nb-NO" sz="3400" dirty="0" smtClean="0"/>
              <a:t>Revidert kvotehandelssystem:</a:t>
            </a:r>
          </a:p>
          <a:p>
            <a:pPr lvl="1"/>
            <a:r>
              <a:rPr lang="nb-NO" dirty="0" smtClean="0"/>
              <a:t>Fra 1,74 % til 2,2 % årlig kutt i totalkvote</a:t>
            </a:r>
          </a:p>
          <a:p>
            <a:pPr lvl="1"/>
            <a:r>
              <a:rPr lang="nb-NO" dirty="0" smtClean="0"/>
              <a:t>Ny markedsstabilitetsreserve erstatter ordningen med </a:t>
            </a:r>
            <a:r>
              <a:rPr lang="nb-NO" dirty="0" err="1" smtClean="0"/>
              <a:t>backloading</a:t>
            </a:r>
            <a:endParaRPr lang="nb-NO" dirty="0" smtClean="0"/>
          </a:p>
          <a:p>
            <a:pPr marL="914400" lvl="2" indent="0">
              <a:buNone/>
            </a:pPr>
            <a:r>
              <a:rPr lang="nb-NO" dirty="0" smtClean="0"/>
              <a:t>	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13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Bindende mål for andel fornybar energi på minimum 27 % av totalt energikonsum i 2030 (20% i 2020)</a:t>
            </a:r>
          </a:p>
          <a:p>
            <a:pPr lvl="1"/>
            <a:r>
              <a:rPr lang="nb-NO" dirty="0" smtClean="0"/>
              <a:t>Kommisjonen anslår 24 % i 2030 som utviklingsbane uten ny politikk</a:t>
            </a:r>
          </a:p>
          <a:p>
            <a:pPr lvl="1"/>
            <a:r>
              <a:rPr lang="nb-NO" dirty="0" smtClean="0"/>
              <a:t>Ikke spesifiserte og differensierte nasjonale mål</a:t>
            </a:r>
          </a:p>
          <a:p>
            <a:pPr lvl="1"/>
            <a:r>
              <a:rPr lang="nb-NO" dirty="0" smtClean="0"/>
              <a:t>Nasjonal rapportering og videreutvikling av mekanismer for å følge opp medlemstater for måloppnåelse</a:t>
            </a:r>
          </a:p>
          <a:p>
            <a:r>
              <a:rPr lang="nb-NO" dirty="0" smtClean="0"/>
              <a:t>Vurdering av mål for energieffektivisering etter evaluering av energieffektiviseringsdirektivet senere i 2014	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45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Forslaget – overvåke konkurransesituasjonen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Rapport om energipriser og kostnader vedlagt pakken</a:t>
            </a:r>
          </a:p>
          <a:p>
            <a:r>
              <a:rPr lang="nb-NO" dirty="0" smtClean="0"/>
              <a:t>Utvikle indikatorer for utviklingen i energipriser relativt til konkurrentland som basis for beslutninger </a:t>
            </a:r>
          </a:p>
          <a:p>
            <a:r>
              <a:rPr lang="nb-NO" dirty="0" smtClean="0"/>
              <a:t>Ny styringsstruktur: krav om helhetlige nasjonale planer for konkurransedyktig, sikker og bærekraftig energiforsyning</a:t>
            </a:r>
          </a:p>
          <a:p>
            <a:pPr lvl="1"/>
            <a:r>
              <a:rPr lang="nb-NO" dirty="0" smtClean="0"/>
              <a:t>Kommisjonen utarbeider detaljert forslag</a:t>
            </a:r>
          </a:p>
          <a:p>
            <a:pPr lvl="1"/>
            <a:r>
              <a:rPr lang="nb-NO" dirty="0" smtClean="0"/>
              <a:t>Medlemsland presenterer detaljerte planer etter konsultasjon også med naboland </a:t>
            </a:r>
          </a:p>
          <a:p>
            <a:pPr lvl="1"/>
            <a:r>
              <a:rPr lang="en-GB" dirty="0" err="1" smtClean="0"/>
              <a:t>Kommisjonen</a:t>
            </a:r>
            <a:r>
              <a:rPr lang="en-GB" dirty="0" smtClean="0"/>
              <a:t> </a:t>
            </a:r>
            <a:r>
              <a:rPr lang="en-GB" dirty="0" err="1" smtClean="0"/>
              <a:t>godkjenner</a:t>
            </a:r>
            <a:r>
              <a:rPr lang="en-GB" dirty="0" smtClean="0"/>
              <a:t> om </a:t>
            </a:r>
            <a:r>
              <a:rPr lang="en-GB" dirty="0" err="1" smtClean="0"/>
              <a:t>planene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tilstrekkelige</a:t>
            </a:r>
            <a:r>
              <a:rPr lang="en-GB" dirty="0" smtClean="0"/>
              <a:t> for å </a:t>
            </a:r>
            <a:r>
              <a:rPr lang="en-GB" dirty="0" err="1" smtClean="0"/>
              <a:t>nå</a:t>
            </a:r>
            <a:r>
              <a:rPr lang="en-GB" dirty="0" smtClean="0"/>
              <a:t> </a:t>
            </a:r>
            <a:r>
              <a:rPr lang="en-GB" dirty="0" err="1" smtClean="0"/>
              <a:t>klima</a:t>
            </a:r>
            <a:r>
              <a:rPr lang="en-GB" dirty="0" smtClean="0"/>
              <a:t>- og </a:t>
            </a:r>
            <a:r>
              <a:rPr lang="en-GB" dirty="0" err="1" smtClean="0"/>
              <a:t>energipoltiske</a:t>
            </a:r>
            <a:r>
              <a:rPr lang="en-GB" dirty="0" smtClean="0"/>
              <a:t> </a:t>
            </a:r>
            <a:r>
              <a:rPr lang="en-GB" dirty="0" err="1" smtClean="0"/>
              <a:t>mål</a:t>
            </a: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67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Oppsummering: </a:t>
            </a:r>
            <a:r>
              <a:rPr lang="nb-NO" dirty="0" err="1" smtClean="0"/>
              <a:t>hovedendringer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Ambisiøst klimamål og kvoteprisstabilisering men bort med sektorspesifikke krav (ingen transportvirkemidler) </a:t>
            </a:r>
          </a:p>
          <a:p>
            <a:r>
              <a:rPr lang="nb-NO" dirty="0" smtClean="0"/>
              <a:t>Mindre ambisiøs fornybarpolitikk og mål å tilpasse annen politikk til energimarkedspolitikken   </a:t>
            </a:r>
          </a:p>
          <a:p>
            <a:r>
              <a:rPr lang="nb-NO" dirty="0" smtClean="0"/>
              <a:t>Utforme indikatorer for konkurranseevne som styringselement</a:t>
            </a:r>
          </a:p>
          <a:p>
            <a:r>
              <a:rPr lang="nb-NO" dirty="0" smtClean="0"/>
              <a:t>Økt fokus på fjerning av konkurransevridende statsstøtte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74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Rammebetingelser: stabilitet/endring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Økt press på konkurranseevnen til energiintensiv industri:</a:t>
            </a:r>
          </a:p>
          <a:p>
            <a:pPr lvl="1"/>
            <a:r>
              <a:rPr lang="nb-NO" dirty="0" smtClean="0"/>
              <a:t>Økende oljepriser (som sist)</a:t>
            </a:r>
          </a:p>
          <a:p>
            <a:pPr lvl="1"/>
            <a:r>
              <a:rPr lang="nb-NO" dirty="0" smtClean="0"/>
              <a:t>Gasspriser koblet til oljepris i Europa og ikke i USA som følge av skifergassrevolusjon (nytt element)</a:t>
            </a:r>
          </a:p>
          <a:p>
            <a:pPr lvl="1"/>
            <a:r>
              <a:rPr lang="nb-NO" dirty="0" smtClean="0"/>
              <a:t>Økonomisk krise og bortfall av etterspørsel i hjemmemarkedet for europeisk industri(nytt element)</a:t>
            </a:r>
          </a:p>
          <a:p>
            <a:r>
              <a:rPr lang="nb-NO" dirty="0" smtClean="0"/>
              <a:t>Energisikkerhet:</a:t>
            </a:r>
          </a:p>
          <a:p>
            <a:pPr lvl="1"/>
            <a:r>
              <a:rPr lang="nb-NO" dirty="0" err="1" smtClean="0"/>
              <a:t>Diversifisering</a:t>
            </a:r>
            <a:r>
              <a:rPr lang="nb-NO" dirty="0" smtClean="0"/>
              <a:t> av energikilder/energileverandører har økt men ny Russland/Ukraina-krise (som sist)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75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Langsiktig utvikling energipriser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87" y="1379643"/>
            <a:ext cx="6069026" cy="462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1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Olje/gassprisutvikling EU/USA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9821"/>
            <a:ext cx="8229600" cy="366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7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Mal-Cicep">
  <a:themeElements>
    <a:clrScheme name="Cicep">
      <a:dk1>
        <a:sysClr val="windowText" lastClr="000000"/>
      </a:dk1>
      <a:lt1>
        <a:sysClr val="window" lastClr="FFFFFF"/>
      </a:lt1>
      <a:dk2>
        <a:srgbClr val="00788D"/>
      </a:dk2>
      <a:lt2>
        <a:srgbClr val="3FA9CA"/>
      </a:lt2>
      <a:accent1>
        <a:srgbClr val="404040"/>
      </a:accent1>
      <a:accent2>
        <a:srgbClr val="808080"/>
      </a:accent2>
      <a:accent3>
        <a:srgbClr val="BFBFBF"/>
      </a:accent3>
      <a:accent4>
        <a:srgbClr val="FFFFFF"/>
      </a:accent4>
      <a:accent5>
        <a:srgbClr val="4BACC6"/>
      </a:accent5>
      <a:accent6>
        <a:srgbClr val="00788D"/>
      </a:accent6>
      <a:hlink>
        <a:srgbClr val="00A912"/>
      </a:hlink>
      <a:folHlink>
        <a:srgbClr val="92CA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1148</Words>
  <Application>Microsoft Office PowerPoint</Application>
  <PresentationFormat>Skjermfremvisning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PP-Mal-Cicep</vt:lpstr>
      <vt:lpstr>Utforming av EUs energi- og klimapolitikk for 2030  Stabilitet/endring fra 2020-pakken</vt:lpstr>
      <vt:lpstr>Disposisjon </vt:lpstr>
      <vt:lpstr>Forslaget</vt:lpstr>
      <vt:lpstr>Forslaget</vt:lpstr>
      <vt:lpstr>Forslaget – overvåke konkurransesituasjonen  </vt:lpstr>
      <vt:lpstr>Oppsummering: hovedendringer</vt:lpstr>
      <vt:lpstr>Rammebetingelser: stabilitet/endring </vt:lpstr>
      <vt:lpstr>Langsiktig utvikling energipriser</vt:lpstr>
      <vt:lpstr>Olje/gassprisutvikling EU/USA</vt:lpstr>
      <vt:lpstr>Erfaringer med implementering av 2020-pakken</vt:lpstr>
      <vt:lpstr>Erfaringer/endringer i energimarkedet</vt:lpstr>
      <vt:lpstr>Aktører: høringsinnspill og reaksjoner</vt:lpstr>
      <vt:lpstr>Prosessen videre</vt:lpstr>
      <vt:lpstr>Hva kan påvirke utfallet?</vt:lpstr>
      <vt:lpstr>PowerPoint-presentasjon</vt:lpstr>
      <vt:lpstr>Forslaget - markedsstabilitetsreserven</vt:lpstr>
    </vt:vector>
  </TitlesOfParts>
  <Company>Melkeveien Designkontor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Berger</dc:creator>
  <cp:lastModifiedBy>Per Ove Eikeland</cp:lastModifiedBy>
  <cp:revision>97</cp:revision>
  <dcterms:created xsi:type="dcterms:W3CDTF">2011-09-19T09:43:57Z</dcterms:created>
  <dcterms:modified xsi:type="dcterms:W3CDTF">2014-04-23T13:32:08Z</dcterms:modified>
</cp:coreProperties>
</file>