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sldIdLst>
    <p:sldId id="274" r:id="rId2"/>
    <p:sldId id="273" r:id="rId3"/>
    <p:sldId id="275" r:id="rId4"/>
    <p:sldId id="276" r:id="rId5"/>
    <p:sldId id="269" r:id="rId6"/>
    <p:sldId id="277" r:id="rId7"/>
    <p:sldId id="264" r:id="rId8"/>
    <p:sldId id="272" r:id="rId9"/>
    <p:sldId id="270" r:id="rId10"/>
    <p:sldId id="280" r:id="rId11"/>
    <p:sldId id="263" r:id="rId12"/>
    <p:sldId id="262" r:id="rId13"/>
    <p:sldId id="265" r:id="rId14"/>
    <p:sldId id="266" r:id="rId15"/>
    <p:sldId id="279" r:id="rId16"/>
    <p:sldId id="257" r:id="rId17"/>
    <p:sldId id="267" r:id="rId18"/>
    <p:sldId id="281" r:id="rId19"/>
    <p:sldId id="278" r:id="rId20"/>
  </p:sldIdLst>
  <p:sldSz cx="9906000" cy="6858000" type="A4"/>
  <p:notesSz cx="7099300" cy="10234613"/>
  <p:embeddedFontLst>
    <p:embeddedFont>
      <p:font typeface="Myriad" panose="00000400000000000000" pitchFamily="2" charset="0"/>
      <p:regular r:id="rId21"/>
      <p:bold r:id="rId22"/>
      <p:italic r:id="rId23"/>
      <p:boldItalic r:id="rId24"/>
    </p:embeddedFont>
    <p:embeddedFont>
      <p:font typeface="Arial Narrow" panose="020B0606020202030204" pitchFamily="34" charset="0"/>
      <p:regular r:id="rId25"/>
      <p:bold r:id="rId26"/>
      <p:italic r:id="rId27"/>
      <p:boldItalic r:id="rId2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71" autoAdjust="0"/>
  </p:normalViewPr>
  <p:slideViewPr>
    <p:cSldViewPr>
      <p:cViewPr>
        <p:scale>
          <a:sx n="114" d="100"/>
          <a:sy n="114" d="100"/>
        </p:scale>
        <p:origin x="-7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50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00313"/>
            <a:ext cx="4746625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9"/>
          <p:cNvSpPr txBox="1">
            <a:spLocks noChangeArrowheads="1"/>
          </p:cNvSpPr>
          <p:nvPr/>
        </p:nvSpPr>
        <p:spPr bwMode="auto">
          <a:xfrm>
            <a:off x="2362200" y="4953000"/>
            <a:ext cx="6443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 algn="r">
              <a:defRPr/>
            </a:pPr>
            <a:r>
              <a:rPr lang="en-GB" smtClean="0">
                <a:solidFill>
                  <a:srgbClr val="406679"/>
                </a:solidFill>
              </a:rPr>
              <a:t>Stiftelsen Frischsenteret for samfunnsøkonomisk forskning</a:t>
            </a:r>
            <a:br>
              <a:rPr lang="en-GB" smtClean="0">
                <a:solidFill>
                  <a:srgbClr val="406679"/>
                </a:solidFill>
              </a:rPr>
            </a:br>
            <a:r>
              <a:rPr lang="en-GB" smtClean="0">
                <a:solidFill>
                  <a:srgbClr val="406679"/>
                </a:solidFill>
              </a:rPr>
              <a:t>Ragnar Frisch Centre for Economic Research</a:t>
            </a:r>
            <a:br>
              <a:rPr lang="en-GB" smtClean="0">
                <a:solidFill>
                  <a:srgbClr val="406679"/>
                </a:solidFill>
              </a:rPr>
            </a:br>
            <a:r>
              <a:rPr lang="en-GB" smtClean="0">
                <a:solidFill>
                  <a:srgbClr val="406679"/>
                </a:solidFill>
              </a:rPr>
              <a:t>www.frisch.uio.no</a:t>
            </a: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2617788" y="395288"/>
            <a:ext cx="5930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>
              <a:defRPr/>
            </a:pPr>
            <a:r>
              <a:rPr lang="en-GB" sz="1800" i="0" dirty="0" smtClean="0">
                <a:latin typeface="Times New Roman" charset="0"/>
              </a:rPr>
              <a:t>- Oslo Centre of Research on Environmentally friendly Energy</a:t>
            </a:r>
          </a:p>
        </p:txBody>
      </p:sp>
      <p:pic>
        <p:nvPicPr>
          <p:cNvPr id="7" name="Picture 2" descr="W:\cree\img\cree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271463"/>
            <a:ext cx="187483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143000"/>
            <a:ext cx="4743450" cy="1905000"/>
          </a:xfrm>
        </p:spPr>
        <p:txBody>
          <a:bodyPr/>
          <a:lstStyle>
            <a:lvl1pPr algn="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3124200"/>
            <a:ext cx="4743450" cy="1524000"/>
          </a:xfrm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7053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309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381000"/>
            <a:ext cx="21256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381000"/>
            <a:ext cx="62245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727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317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7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269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27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918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93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69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7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81000"/>
            <a:ext cx="8420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447800"/>
            <a:ext cx="84201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28" name="Text Box 22"/>
          <p:cNvSpPr txBox="1">
            <a:spLocks noChangeArrowheads="1"/>
          </p:cNvSpPr>
          <p:nvPr/>
        </p:nvSpPr>
        <p:spPr bwMode="auto">
          <a:xfrm>
            <a:off x="7424738" y="6318250"/>
            <a:ext cx="136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 algn="r">
              <a:defRPr/>
            </a:pPr>
            <a:r>
              <a:rPr lang="en-GB" sz="1800" smtClean="0">
                <a:solidFill>
                  <a:srgbClr val="406679"/>
                </a:solidFill>
              </a:rPr>
              <a:t>Frisch Centre</a:t>
            </a:r>
          </a:p>
        </p:txBody>
      </p:sp>
      <p:pic>
        <p:nvPicPr>
          <p:cNvPr id="1029" name="Picture 2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6019800"/>
            <a:ext cx="61595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7" descr="W:\cree\img\cree6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6051550"/>
            <a:ext cx="2016125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143000"/>
            <a:ext cx="6370638" cy="1905000"/>
          </a:xfrm>
        </p:spPr>
        <p:txBody>
          <a:bodyPr/>
          <a:lstStyle/>
          <a:p>
            <a:pPr algn="ctr" eaLnBrk="1" hangingPunct="1"/>
            <a:r>
              <a:rPr lang="en-GB" altLang="nb-NO" sz="2800" dirty="0" err="1" smtClean="0"/>
              <a:t>Virkninger</a:t>
            </a:r>
            <a:r>
              <a:rPr lang="en-GB" altLang="nb-NO" sz="2800" dirty="0" smtClean="0"/>
              <a:t> </a:t>
            </a:r>
            <a:r>
              <a:rPr lang="en-GB" altLang="nb-NO" sz="2800" dirty="0" err="1" smtClean="0"/>
              <a:t>av</a:t>
            </a:r>
            <a:r>
              <a:rPr lang="en-GB" altLang="nb-NO" sz="2800" dirty="0" smtClean="0"/>
              <a:t> </a:t>
            </a:r>
            <a:r>
              <a:rPr lang="en-GB" altLang="nb-NO" sz="2800" dirty="0" err="1" smtClean="0"/>
              <a:t>Europakommisjonens</a:t>
            </a:r>
            <a:r>
              <a:rPr lang="en-GB" altLang="nb-NO" sz="2800" dirty="0" smtClean="0"/>
              <a:t> </a:t>
            </a:r>
            <a:r>
              <a:rPr lang="en-GB" altLang="nb-NO" sz="2800" dirty="0" err="1" smtClean="0"/>
              <a:t>forslag</a:t>
            </a:r>
            <a:r>
              <a:rPr lang="en-GB" altLang="nb-NO" sz="2800" dirty="0" smtClean="0"/>
              <a:t> </a:t>
            </a:r>
            <a:r>
              <a:rPr lang="en-GB" altLang="nb-NO" sz="2800" dirty="0" err="1" smtClean="0"/>
              <a:t>belyst</a:t>
            </a:r>
            <a:r>
              <a:rPr lang="en-GB" altLang="nb-NO" sz="2800" dirty="0" smtClean="0"/>
              <a:t> med </a:t>
            </a:r>
            <a:r>
              <a:rPr lang="en-GB" altLang="nb-NO" sz="2800" dirty="0" err="1" smtClean="0"/>
              <a:t>modellen</a:t>
            </a:r>
            <a:r>
              <a:rPr lang="en-GB" altLang="nb-NO" sz="2800" dirty="0" smtClean="0"/>
              <a:t> LIBEMOD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nb-NO" dirty="0" smtClean="0"/>
          </a:p>
          <a:p>
            <a:pPr eaLnBrk="1" hangingPunct="1"/>
            <a:endParaRPr lang="en-GB" altLang="nb-NO" dirty="0" smtClean="0"/>
          </a:p>
          <a:p>
            <a:pPr eaLnBrk="1" hangingPunct="1"/>
            <a:r>
              <a:rPr lang="en-GB" altLang="nb-NO" dirty="0" smtClean="0"/>
              <a:t>Rolf </a:t>
            </a:r>
            <a:r>
              <a:rPr lang="en-GB" altLang="nb-NO" dirty="0" err="1" smtClean="0"/>
              <a:t>Golombek</a:t>
            </a:r>
            <a:endParaRPr lang="en-GB" altLang="nb-NO" dirty="0" smtClean="0"/>
          </a:p>
          <a:p>
            <a:pPr eaLnBrk="1" hangingPunct="1"/>
            <a:endParaRPr lang="en-GB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624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Modellkjøringer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Definisjon av CO2 mål og ETS/non-ETS sektorene</a:t>
            </a:r>
          </a:p>
          <a:p>
            <a:r>
              <a:rPr lang="nb-NO" dirty="0" smtClean="0"/>
              <a:t>Lavere utslipp: 40 % reduksjon i 2030 ift. 1990</a:t>
            </a:r>
          </a:p>
          <a:p>
            <a:pPr lvl="1"/>
            <a:r>
              <a:rPr lang="nb-NO" dirty="0" smtClean="0"/>
              <a:t>20 % og 50 % reduksjon</a:t>
            </a:r>
          </a:p>
          <a:p>
            <a:pPr lvl="1"/>
            <a:r>
              <a:rPr lang="nb-NO" dirty="0" smtClean="0"/>
              <a:t>Ikke skille mellom ETS og non-ETS</a:t>
            </a:r>
          </a:p>
          <a:p>
            <a:r>
              <a:rPr lang="nb-NO" dirty="0" smtClean="0"/>
              <a:t>Utfasing av atomkraft</a:t>
            </a:r>
          </a:p>
          <a:p>
            <a:r>
              <a:rPr lang="nb-NO" dirty="0" smtClean="0"/>
              <a:t>Støtte til CCS anlegg</a:t>
            </a:r>
          </a:p>
          <a:p>
            <a:r>
              <a:rPr lang="nb-NO" dirty="0" smtClean="0"/>
              <a:t>Resultater for EU 27 +3 («Europa»)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83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CO</a:t>
            </a:r>
            <a:r>
              <a:rPr lang="nb-NO" sz="2800" baseline="-25000" dirty="0" smtClean="0"/>
              <a:t>2</a:t>
            </a:r>
            <a:r>
              <a:rPr lang="nb-NO" sz="2800" dirty="0" smtClean="0"/>
              <a:t>-pris i Europa i 2030 (€/tCO</a:t>
            </a:r>
            <a:r>
              <a:rPr lang="nb-NO" sz="2800" baseline="-25000" dirty="0" smtClean="0"/>
              <a:t>2</a:t>
            </a:r>
            <a:r>
              <a:rPr lang="nb-NO" sz="2800" dirty="0" smtClean="0"/>
              <a:t>)</a:t>
            </a:r>
            <a:r>
              <a:rPr lang="nb-NO" dirty="0"/>
              <a:t/>
            </a:r>
            <a:br>
              <a:rPr lang="nb-NO" dirty="0"/>
            </a:br>
            <a:r>
              <a:rPr lang="nb-NO" sz="1800" dirty="0"/>
              <a:t>Referansetilfellet: 40% </a:t>
            </a:r>
            <a:r>
              <a:rPr lang="nb-NO" sz="1800" dirty="0" smtClean="0"/>
              <a:t>GHG-reduksjon ift. </a:t>
            </a:r>
            <a:r>
              <a:rPr lang="nb-NO" sz="1800" dirty="0"/>
              <a:t>1990, egne målsetninger for ETS og non-ETS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1340768"/>
            <a:ext cx="8136904" cy="448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8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332656"/>
            <a:ext cx="8420100" cy="914400"/>
          </a:xfrm>
        </p:spPr>
        <p:txBody>
          <a:bodyPr/>
          <a:lstStyle/>
          <a:p>
            <a:r>
              <a:rPr lang="nb-NO" sz="2800" dirty="0" smtClean="0"/>
              <a:t>CO</a:t>
            </a:r>
            <a:r>
              <a:rPr lang="nb-NO" sz="2800" baseline="-25000" dirty="0" smtClean="0"/>
              <a:t>2</a:t>
            </a:r>
            <a:r>
              <a:rPr lang="nb-NO" sz="2800" dirty="0" smtClean="0"/>
              <a:t>-pris i Europa i 2030 (€/tCO</a:t>
            </a:r>
            <a:r>
              <a:rPr lang="nb-NO" sz="2800" baseline="-25000" dirty="0" smtClean="0"/>
              <a:t>2</a:t>
            </a:r>
            <a:r>
              <a:rPr lang="nb-NO" sz="2800" dirty="0" smtClean="0"/>
              <a:t>)</a:t>
            </a:r>
            <a:br>
              <a:rPr lang="nb-NO" sz="2800" dirty="0" smtClean="0"/>
            </a:br>
            <a:r>
              <a:rPr lang="nb-NO" sz="1800" dirty="0" smtClean="0"/>
              <a:t>Referansetilfellet: 40% GHG-reduksjon ift. 1990, egne målsetninger for ETS og non-ETS</a:t>
            </a:r>
            <a:endParaRPr lang="nb-NO" sz="1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412776"/>
            <a:ext cx="8132078" cy="3977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4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Kraftproduksjon i Europa i 2030 (</a:t>
            </a:r>
            <a:r>
              <a:rPr lang="nb-NO" sz="2800" dirty="0" err="1" smtClean="0"/>
              <a:t>TWh</a:t>
            </a:r>
            <a:r>
              <a:rPr lang="nb-NO" sz="2800" dirty="0" smtClean="0"/>
              <a:t>)</a:t>
            </a:r>
            <a:endParaRPr lang="nb-NO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08" y="1124744"/>
            <a:ext cx="6861094" cy="466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3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Kraftproduksjon i Europa i 2030 (</a:t>
            </a:r>
            <a:r>
              <a:rPr lang="nb-NO" sz="2800" dirty="0" err="1" smtClean="0"/>
              <a:t>TWh</a:t>
            </a:r>
            <a:r>
              <a:rPr lang="nb-NO" sz="2800" dirty="0" smtClean="0"/>
              <a:t>)</a:t>
            </a:r>
            <a:endParaRPr lang="nb-NO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1268760"/>
            <a:ext cx="8248603" cy="434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6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Fornybarandel i Europa i 2030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800" dirty="0" smtClean="0"/>
              <a:t>Referansetilfellet: 40% GHG-reduksjon </a:t>
            </a:r>
            <a:r>
              <a:rPr lang="nb-NO" sz="1800" dirty="0" err="1" smtClean="0"/>
              <a:t>ift</a:t>
            </a:r>
            <a:r>
              <a:rPr lang="nb-NO" sz="1800" dirty="0" smtClean="0"/>
              <a:t>. 1990, egne målsetninger for ETS og non-ETS</a:t>
            </a:r>
            <a:endParaRPr lang="nb-NO" sz="1800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628800"/>
            <a:ext cx="8027352" cy="3600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9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Fornybarandel i Europa i 2030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800" dirty="0" smtClean="0"/>
              <a:t>Referansetilfellet: 40% GHG-reduksjon </a:t>
            </a:r>
            <a:r>
              <a:rPr lang="nb-NO" sz="1800" dirty="0" err="1" smtClean="0"/>
              <a:t>ift</a:t>
            </a:r>
            <a:r>
              <a:rPr lang="nb-NO" sz="1800" dirty="0" smtClean="0"/>
              <a:t> 1990, egne målsetninger for ETS og non-ETS</a:t>
            </a:r>
            <a:endParaRPr lang="nb-NO" sz="18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8" y="1916832"/>
            <a:ext cx="857449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3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Energikonsumet i Europa i 2030 (Mtoe)</a:t>
            </a:r>
            <a:endParaRPr lang="nb-NO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600" y="1268760"/>
            <a:ext cx="7108552" cy="431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8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Energikonsumet i Europa i 2030 (Mtoe)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0" y="1268760"/>
            <a:ext cx="7895004" cy="441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6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Oppsummering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Uniforme CO</a:t>
            </a:r>
            <a:r>
              <a:rPr lang="nb-NO" altLang="nb-NO" baseline="-25000" dirty="0" smtClean="0"/>
              <a:t>2</a:t>
            </a:r>
            <a:r>
              <a:rPr lang="nb-NO" altLang="nb-NO" dirty="0" smtClean="0"/>
              <a:t> priser og 40 % reduksjon: </a:t>
            </a:r>
          </a:p>
          <a:p>
            <a:pPr lvl="1" eaLnBrk="1" hangingPunct="1"/>
            <a:r>
              <a:rPr lang="nb-NO" altLang="nb-NO" dirty="0" smtClean="0"/>
              <a:t>ETS: 38 </a:t>
            </a:r>
            <a:r>
              <a:rPr lang="nb-NO" altLang="nb-NO" dirty="0" smtClean="0">
                <a:cs typeface="Times New Roman" charset="0"/>
              </a:rPr>
              <a:t>€/tCO</a:t>
            </a:r>
            <a:r>
              <a:rPr lang="nb-NO" altLang="nb-NO" baseline="-25000" dirty="0" smtClean="0">
                <a:cs typeface="Times New Roman" charset="0"/>
              </a:rPr>
              <a:t>2</a:t>
            </a:r>
            <a:r>
              <a:rPr lang="nb-NO" altLang="nb-NO" dirty="0" smtClean="0">
                <a:cs typeface="Times New Roman" charset="0"/>
              </a:rPr>
              <a:t> </a:t>
            </a:r>
          </a:p>
          <a:p>
            <a:pPr lvl="1"/>
            <a:r>
              <a:rPr lang="nb-NO" altLang="nb-NO" dirty="0" smtClean="0">
                <a:cs typeface="Times New Roman" charset="0"/>
              </a:rPr>
              <a:t>Non-ETS: 292</a:t>
            </a:r>
            <a:r>
              <a:rPr lang="nb-NO" altLang="nb-NO" dirty="0" smtClean="0"/>
              <a:t> </a:t>
            </a:r>
            <a:r>
              <a:rPr lang="nb-NO" altLang="nb-NO" dirty="0">
                <a:cs typeface="Times New Roman" charset="0"/>
              </a:rPr>
              <a:t>€/</a:t>
            </a:r>
            <a:r>
              <a:rPr lang="nb-NO" altLang="nb-NO" dirty="0" smtClean="0">
                <a:cs typeface="Times New Roman" charset="0"/>
              </a:rPr>
              <a:t>tCO</a:t>
            </a:r>
            <a:r>
              <a:rPr lang="nb-NO" altLang="nb-NO" baseline="-25000" dirty="0" smtClean="0">
                <a:cs typeface="Times New Roman" charset="0"/>
              </a:rPr>
              <a:t>2</a:t>
            </a:r>
            <a:endParaRPr lang="nb-NO" altLang="nb-NO" dirty="0" smtClean="0">
              <a:cs typeface="Times New Roman" charset="0"/>
            </a:endParaRPr>
          </a:p>
          <a:p>
            <a:pPr lvl="1"/>
            <a:r>
              <a:rPr lang="nb-NO" altLang="nb-NO" dirty="0" smtClean="0">
                <a:cs typeface="Times New Roman" charset="0"/>
              </a:rPr>
              <a:t>Fornybarandel: 27 %</a:t>
            </a:r>
          </a:p>
          <a:p>
            <a:pPr eaLnBrk="1" hangingPunct="1"/>
            <a:r>
              <a:rPr lang="nb-NO" altLang="nb-NO" dirty="0" smtClean="0">
                <a:cs typeface="Times New Roman" charset="0"/>
              </a:rPr>
              <a:t>Robusthet</a:t>
            </a:r>
          </a:p>
          <a:p>
            <a:pPr lvl="1"/>
            <a:r>
              <a:rPr lang="nb-NO" altLang="nb-NO" dirty="0" smtClean="0">
                <a:cs typeface="Times New Roman" charset="0"/>
              </a:rPr>
              <a:t>Mye høyere CO</a:t>
            </a:r>
            <a:r>
              <a:rPr lang="nb-NO" altLang="nb-NO" baseline="-25000" dirty="0" smtClean="0">
                <a:cs typeface="Times New Roman" charset="0"/>
              </a:rPr>
              <a:t>2</a:t>
            </a:r>
            <a:r>
              <a:rPr lang="nb-NO" altLang="nb-NO" dirty="0" smtClean="0">
                <a:cs typeface="Times New Roman" charset="0"/>
              </a:rPr>
              <a:t> priser i non-ETS enn i ETS</a:t>
            </a:r>
          </a:p>
          <a:p>
            <a:pPr lvl="1"/>
            <a:r>
              <a:rPr lang="nb-NO" altLang="nb-NO" dirty="0" smtClean="0">
                <a:cs typeface="Times New Roman" charset="0"/>
              </a:rPr>
              <a:t>50 % reduksjon gir mye høyere CO</a:t>
            </a:r>
            <a:r>
              <a:rPr lang="nb-NO" altLang="nb-NO" baseline="-25000" dirty="0" smtClean="0">
                <a:cs typeface="Times New Roman" charset="0"/>
              </a:rPr>
              <a:t>2</a:t>
            </a:r>
            <a:r>
              <a:rPr lang="nb-NO" altLang="nb-NO" dirty="0" smtClean="0">
                <a:cs typeface="Times New Roman" charset="0"/>
              </a:rPr>
              <a:t> priser (110, 446)</a:t>
            </a:r>
          </a:p>
          <a:p>
            <a:pPr lvl="1"/>
            <a:r>
              <a:rPr lang="nb-NO" altLang="nb-NO" dirty="0" smtClean="0">
                <a:cs typeface="Times New Roman" charset="0"/>
              </a:rPr>
              <a:t>Utfasing av atomkraft erstattes med fornybar kraft</a:t>
            </a:r>
          </a:p>
          <a:p>
            <a:pPr lvl="1"/>
            <a:r>
              <a:rPr lang="nb-NO" altLang="nb-NO" dirty="0" smtClean="0">
                <a:cs typeface="Times New Roman" charset="0"/>
              </a:rPr>
              <a:t>Liten markedsandel for CCS, selv med støtte</a:t>
            </a:r>
          </a:p>
          <a:p>
            <a:pPr lvl="1"/>
            <a:endParaRPr lang="nb-NO" altLang="nb-NO" dirty="0" smtClean="0">
              <a:cs typeface="Times New Roman" charset="0"/>
            </a:endParaRPr>
          </a:p>
          <a:p>
            <a:pPr eaLnBrk="1" hangingPunct="1"/>
            <a:endParaRPr lang="nb-NO" altLang="nb-NO" dirty="0" smtClean="0">
              <a:cs typeface="Times New Roman" charset="0"/>
            </a:endParaRPr>
          </a:p>
          <a:p>
            <a:pPr lvl="1" eaLnBrk="1" hangingPunct="1"/>
            <a:endParaRPr lang="nb-NO" altLang="nb-NO" dirty="0" smtClean="0">
              <a:cs typeface="Times New Roman" charset="0"/>
            </a:endParaRPr>
          </a:p>
          <a:p>
            <a:pPr lvl="1" eaLnBrk="1" hangingPunct="1"/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19412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Hva kan skje hvis forslaget vedtas uendret?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40 % reduksjon i GHG utslippene i 2030 </a:t>
            </a:r>
            <a:r>
              <a:rPr lang="nb-NO" altLang="nb-NO" dirty="0" err="1" smtClean="0"/>
              <a:t>ift</a:t>
            </a:r>
            <a:r>
              <a:rPr lang="nb-NO" altLang="nb-NO" dirty="0" smtClean="0"/>
              <a:t>. 1990</a:t>
            </a:r>
          </a:p>
          <a:p>
            <a:pPr eaLnBrk="1" hangingPunct="1"/>
            <a:r>
              <a:rPr lang="nb-NO" altLang="nb-NO" dirty="0" smtClean="0"/>
              <a:t>Spesifikke utslippsmål for ETS og non-ETS</a:t>
            </a:r>
          </a:p>
          <a:p>
            <a:pPr eaLnBrk="1" hangingPunct="1"/>
            <a:r>
              <a:rPr lang="nb-NO" altLang="nb-NO" dirty="0" smtClean="0"/>
              <a:t>Ikke landspesifikke non-ETS mål (så langt)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r>
              <a:rPr lang="nb-NO" altLang="nb-NO" dirty="0" smtClean="0"/>
              <a:t>Virkemiddel: Uniforme CO2 priser (ETS og non-ETS)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r>
              <a:rPr lang="nb-NO" altLang="nb-NO" dirty="0" smtClean="0"/>
              <a:t>EU sikter mot en fornybarandel på 27 %</a:t>
            </a:r>
          </a:p>
          <a:p>
            <a:pPr lvl="1" eaLnBrk="1" hangingPunct="1"/>
            <a:r>
              <a:rPr lang="nb-NO" altLang="nb-NO" dirty="0" smtClean="0"/>
              <a:t>Ikke landspesifikke mål (så langt)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24813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Alternative og komplementære mål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Alternative GHG mål </a:t>
            </a:r>
          </a:p>
          <a:p>
            <a:pPr lvl="1" eaLnBrk="1" hangingPunct="1"/>
            <a:r>
              <a:rPr lang="nb-NO" altLang="nb-NO" dirty="0" smtClean="0"/>
              <a:t>20 % reduksjon og 50 % reduksjon</a:t>
            </a:r>
          </a:p>
          <a:p>
            <a:pPr eaLnBrk="1" hangingPunct="1"/>
            <a:r>
              <a:rPr lang="nb-NO" altLang="nb-NO" dirty="0" smtClean="0"/>
              <a:t>Delvis utfasing av atomkraft</a:t>
            </a:r>
          </a:p>
          <a:p>
            <a:pPr eaLnBrk="1" hangingPunct="1"/>
            <a:r>
              <a:rPr lang="nb-NO" altLang="nb-NO" dirty="0" smtClean="0"/>
              <a:t>Støtte til CCS kraftteknologier </a:t>
            </a:r>
          </a:p>
          <a:p>
            <a:pPr lvl="1"/>
            <a:r>
              <a:rPr lang="nb-NO" altLang="nb-NO" dirty="0" smtClean="0"/>
              <a:t>subsidiere kapitalkostnader</a:t>
            </a:r>
          </a:p>
        </p:txBody>
      </p:sp>
    </p:spTree>
    <p:extLst>
      <p:ext uri="{BB962C8B-B14F-4D97-AF65-F5344CB8AC3E}">
        <p14:creationId xmlns:p14="http://schemas.microsoft.com/office/powerpoint/2010/main" val="39002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LIBEMOD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sz="2400" dirty="0" smtClean="0"/>
              <a:t>Numerisk likevektsmodell for energimarkedene</a:t>
            </a:r>
          </a:p>
          <a:p>
            <a:pPr eaLnBrk="1" hangingPunct="1"/>
            <a:r>
              <a:rPr lang="nb-NO" altLang="nb-NO" sz="2400" dirty="0" smtClean="0"/>
              <a:t>Europa: elektrisitet, gass og biomasse</a:t>
            </a:r>
          </a:p>
          <a:p>
            <a:pPr eaLnBrk="1" hangingPunct="1"/>
            <a:r>
              <a:rPr lang="nb-NO" altLang="nb-NO" sz="2400" dirty="0" smtClean="0"/>
              <a:t>Verden: olje, kull og biodrivstoff</a:t>
            </a:r>
          </a:p>
          <a:p>
            <a:pPr eaLnBrk="1" hangingPunct="1"/>
            <a:r>
              <a:rPr lang="nb-NO" altLang="nb-NO" sz="2400" dirty="0" smtClean="0"/>
              <a:t>Private aktører tar beslutninger</a:t>
            </a:r>
          </a:p>
          <a:p>
            <a:pPr lvl="1" eaLnBrk="1" hangingPunct="1"/>
            <a:r>
              <a:rPr lang="nb-NO" altLang="nb-NO" sz="2000" dirty="0" smtClean="0"/>
              <a:t>Investeringer, utvinning, produksjon, handel og konsum</a:t>
            </a:r>
          </a:p>
          <a:p>
            <a:pPr eaLnBrk="1" hangingPunct="1"/>
            <a:r>
              <a:rPr lang="nb-NO" altLang="nb-NO" sz="2400" dirty="0" smtClean="0"/>
              <a:t>Myndighetene fastlegger politikk</a:t>
            </a:r>
          </a:p>
          <a:p>
            <a:pPr lvl="1" eaLnBrk="1" hangingPunct="1"/>
            <a:r>
              <a:rPr lang="nb-NO" altLang="nb-NO" sz="2000" dirty="0" smtClean="0"/>
              <a:t>CO</a:t>
            </a:r>
            <a:r>
              <a:rPr lang="nb-NO" altLang="nb-NO" sz="2000" baseline="-25000" dirty="0" smtClean="0"/>
              <a:t>2</a:t>
            </a:r>
            <a:r>
              <a:rPr lang="nb-NO" altLang="nb-NO" sz="2000" dirty="0" smtClean="0"/>
              <a:t> avgifter/mål</a:t>
            </a:r>
          </a:p>
          <a:p>
            <a:pPr lvl="1" eaLnBrk="1" hangingPunct="1"/>
            <a:r>
              <a:rPr lang="nb-NO" altLang="nb-NO" sz="2000" dirty="0" smtClean="0"/>
              <a:t>Utfasing av atomkraft</a:t>
            </a:r>
          </a:p>
          <a:p>
            <a:pPr lvl="1" eaLnBrk="1" hangingPunct="1"/>
            <a:r>
              <a:rPr lang="nb-NO" altLang="nb-NO" sz="2000" dirty="0" smtClean="0"/>
              <a:t>Støtte til CCS utbygging</a:t>
            </a:r>
          </a:p>
          <a:p>
            <a:pPr eaLnBrk="1" hangingPunct="1"/>
            <a:r>
              <a:rPr lang="nb-NO" altLang="nb-NO" sz="2400" dirty="0" smtClean="0"/>
              <a:t>Modellen fastlegger alle priser og kvanta i energiindustrien</a:t>
            </a:r>
          </a:p>
        </p:txBody>
      </p:sp>
    </p:spTree>
    <p:extLst>
      <p:ext uri="{BB962C8B-B14F-4D97-AF65-F5344CB8AC3E}">
        <p14:creationId xmlns:p14="http://schemas.microsoft.com/office/powerpoint/2010/main" val="34253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332656"/>
            <a:ext cx="8420100" cy="914400"/>
          </a:xfrm>
        </p:spPr>
        <p:txBody>
          <a:bodyPr/>
          <a:lstStyle/>
          <a:p>
            <a:r>
              <a:rPr lang="nb-NO" dirty="0" smtClean="0"/>
              <a:t>LIBEMOD</a:t>
            </a:r>
            <a:endParaRPr lang="nb-NO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08584" y="1340768"/>
            <a:ext cx="2088232" cy="648072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Utvinning fossile brensler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60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Produksjon bioenergi</a:t>
            </a:r>
            <a:endParaRPr kumimoji="0" 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160912" y="1359253"/>
            <a:ext cx="1656184" cy="629587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Produksjon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60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Elektrisitet</a:t>
            </a:r>
            <a:endParaRPr kumimoji="0" 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37176" y="1359253"/>
            <a:ext cx="1728192" cy="629587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Investeringer kraftgenerering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41031" y="2517533"/>
            <a:ext cx="2545223" cy="396044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Kapasitetsmarked elektrisitet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241032" y="3212594"/>
            <a:ext cx="2304256" cy="648072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Investeringer</a:t>
            </a:r>
            <a:r>
              <a:rPr kumimoji="0" lang="nb-NO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internasjonale transportkapasiteter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36032" y="3140586"/>
            <a:ext cx="1584176" cy="792088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" pitchFamily="2" charset="0"/>
              </a:rPr>
              <a:t> </a:t>
            </a: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Handel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944124" y="4293096"/>
            <a:ext cx="1584176" cy="792088"/>
          </a:xfrm>
          <a:prstGeom prst="rect">
            <a:avLst/>
          </a:prstGeom>
          <a:ln>
            <a:solidFill>
              <a:srgbClr val="406679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Innenlandsk</a:t>
            </a:r>
            <a:r>
              <a:rPr kumimoji="0" lang="nb-NO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transport</a:t>
            </a:r>
            <a:endParaRPr kumimoji="0" 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36776" y="5517232"/>
            <a:ext cx="1584176" cy="792088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Konsum sluttbrukere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530336" y="5517232"/>
            <a:ext cx="1584176" cy="792088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CO</a:t>
            </a:r>
            <a:r>
              <a:rPr kumimoji="0" lang="nb-NO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2</a:t>
            </a: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-utslipp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529064" y="4304685"/>
            <a:ext cx="1584176" cy="792088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Priser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440088" y="1664804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929300" y="1789660"/>
            <a:ext cx="5358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5929300" y="1556792"/>
            <a:ext cx="5358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4592960" y="3645024"/>
            <a:ext cx="5358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4592960" y="3429000"/>
            <a:ext cx="5358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745360" y="4727265"/>
            <a:ext cx="5358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592960" y="5229200"/>
            <a:ext cx="792088" cy="684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648000" y="2175495"/>
            <a:ext cx="792088" cy="684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3944888" y="2175495"/>
            <a:ext cx="745434" cy="684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5715396" y="2132856"/>
            <a:ext cx="317724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7093518" y="2132856"/>
            <a:ext cx="307754" cy="2604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7401272" y="2156259"/>
            <a:ext cx="268310" cy="2796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5385048" y="2132856"/>
            <a:ext cx="332552" cy="235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716969" y="4005063"/>
            <a:ext cx="0" cy="1827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728120" y="5229200"/>
            <a:ext cx="0" cy="1827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ounded Rectangle 47"/>
          <p:cNvSpPr/>
          <p:nvPr/>
        </p:nvSpPr>
        <p:spPr bwMode="auto">
          <a:xfrm>
            <a:off x="416496" y="3032955"/>
            <a:ext cx="1944216" cy="1260141"/>
          </a:xfrm>
          <a:prstGeom prst="roundRect">
            <a:avLst/>
          </a:prstGeom>
          <a:solidFill>
            <a:srgbClr val="406679"/>
          </a:solidFill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Modell-land</a:t>
            </a:r>
          </a:p>
          <a:p>
            <a:pPr marL="342900" marR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1600" i="0" dirty="0" smtClean="0">
                <a:solidFill>
                  <a:schemeClr val="accent3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Markedsstruktur</a:t>
            </a:r>
          </a:p>
          <a:p>
            <a:pPr marL="342900" marR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Tidshorisont</a:t>
            </a:r>
          </a:p>
          <a:p>
            <a:pPr marL="342900" marR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1600" i="0" dirty="0" smtClean="0">
                <a:solidFill>
                  <a:schemeClr val="accent3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Usikkerhet</a:t>
            </a:r>
            <a:endParaRPr kumimoji="0" lang="nb-NO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marR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b-NO" sz="18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Etterspørsel etter energi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Kraftsektoren – teknologisubstitutter</a:t>
            </a:r>
          </a:p>
          <a:p>
            <a:pPr eaLnBrk="1" hangingPunct="1"/>
            <a:r>
              <a:rPr lang="nb-NO" altLang="nb-NO" dirty="0" smtClean="0"/>
              <a:t>Sluttbrukere - CES aggregat/etterspørselsfunksjoner</a:t>
            </a:r>
          </a:p>
          <a:p>
            <a:pPr eaLnBrk="1" hangingPunct="1"/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13012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Kraftproduksjon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412776"/>
            <a:ext cx="8420100" cy="4419600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Effektiviteter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Eksisterende verk vs. nye verk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Kostnadstyper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Brensler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Vedlikehold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Startkostnader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Investeringer (nye verk)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Teknologirestriksjoner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Vedlikeholdt kapasitet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Periodeproduksjon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nb-NO" dirty="0" smtClean="0"/>
              <a:t>Årsproduksjon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202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Elektrisitetsteknologier</a:t>
            </a:r>
            <a:endParaRPr lang="nb-NO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916832"/>
            <a:ext cx="8071804" cy="279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1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dirty="0" smtClean="0"/>
              <a:t>LIBEMOD - </a:t>
            </a:r>
            <a:r>
              <a:rPr lang="nb-NO" dirty="0" err="1" smtClean="0"/>
              <a:t>hovedmekanismer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3000" dirty="0" smtClean="0"/>
              <a:t>Virkninger av økt CO</a:t>
            </a:r>
            <a:r>
              <a:rPr lang="nb-NO" sz="3000" baseline="-25000" dirty="0" smtClean="0"/>
              <a:t>2</a:t>
            </a:r>
            <a:r>
              <a:rPr lang="nb-NO" sz="3000" dirty="0"/>
              <a:t>-</a:t>
            </a:r>
            <a:r>
              <a:rPr lang="nb-NO" sz="3000" dirty="0" smtClean="0"/>
              <a:t>pris i ETS-sektoren</a:t>
            </a:r>
            <a:endParaRPr lang="nb-NO" sz="3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41747" y="2616034"/>
            <a:ext cx="2163988" cy="672078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CO</a:t>
            </a:r>
            <a:r>
              <a:rPr kumimoji="0" lang="nb-NO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2</a:t>
            </a:r>
            <a:r>
              <a:rPr lang="nb-NO" sz="1600" i="0" dirty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kostnad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24017" y="1593045"/>
            <a:ext cx="2165142" cy="607751"/>
          </a:xfrm>
          <a:prstGeom prst="rect">
            <a:avLst/>
          </a:prstGeom>
          <a:ln>
            <a:solidFill>
              <a:srgbClr val="406679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CO</a:t>
            </a:r>
            <a:r>
              <a:rPr kumimoji="0" lang="nb-NO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2</a:t>
            </a:r>
            <a:r>
              <a:rPr lang="nb-NO" sz="1600" i="0" dirty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pris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024017" y="3598573"/>
            <a:ext cx="2199449" cy="774556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Etterspørsel fossile brensler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60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Pris fossile brensler</a:t>
            </a:r>
            <a:endParaRPr kumimoji="0" 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51781" y="2616034"/>
            <a:ext cx="1800200" cy="672077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Tilbud elektrisitet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60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Elektrisitetspris</a:t>
            </a:r>
            <a:endParaRPr kumimoji="0" 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09185" y="4794159"/>
            <a:ext cx="1415958" cy="351132"/>
          </a:xfrm>
          <a:prstGeom prst="rect">
            <a:avLst/>
          </a:prstGeom>
          <a:solidFill>
            <a:srgbClr val="406679"/>
          </a:solidFill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Myriad" pitchFamily="2" charset="0"/>
              </a:rPr>
              <a:t>Non-ETS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49144" y="3661815"/>
            <a:ext cx="2088232" cy="711314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Etterspørsel biomasse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60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Pris biomasse</a:t>
            </a:r>
            <a:endParaRPr kumimoji="0" 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45741" y="4794158"/>
            <a:ext cx="1426108" cy="350152"/>
          </a:xfrm>
          <a:prstGeom prst="rect">
            <a:avLst/>
          </a:prstGeom>
          <a:solidFill>
            <a:srgbClr val="406679"/>
          </a:solidFill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Myriad" pitchFamily="2" charset="0"/>
              </a:rPr>
              <a:t>Non-ETS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243388" y="2644604"/>
            <a:ext cx="2088232" cy="672076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Investeringer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600" i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Kraftgenerering</a:t>
            </a:r>
            <a:endParaRPr kumimoji="0" 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33664" y="4299081"/>
            <a:ext cx="1744369" cy="676520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Handel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289727" y="5322139"/>
            <a:ext cx="2088232" cy="648072"/>
          </a:xfrm>
          <a:prstGeom prst="rect">
            <a:avLst/>
          </a:prstGeom>
          <a:ln>
            <a:solidFill>
              <a:srgbClr val="406679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Investeringer Internasjonal</a:t>
            </a:r>
            <a:r>
              <a:rPr kumimoji="0" lang="nb-NO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transmisjon</a:t>
            </a:r>
            <a:endParaRPr kumimoji="0" 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362226" y="1791557"/>
            <a:ext cx="3246958" cy="7359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096227" y="3343315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5727826" y="3068960"/>
            <a:ext cx="360040" cy="8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3346351" y="3362550"/>
            <a:ext cx="411069" cy="2478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1945401" y="4474228"/>
            <a:ext cx="0" cy="2054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2123741" y="4443374"/>
            <a:ext cx="0" cy="2363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 flipH="1" flipV="1">
            <a:off x="5695284" y="2852936"/>
            <a:ext cx="37268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3382860" y="3321759"/>
            <a:ext cx="2790970" cy="755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592960" y="3448163"/>
            <a:ext cx="0" cy="7445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058795" y="2311457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299120" y="4466035"/>
            <a:ext cx="0" cy="263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7450291" y="4445009"/>
            <a:ext cx="0" cy="263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Arrow Connector 52"/>
          <p:cNvCxnSpPr/>
          <p:nvPr/>
        </p:nvCxnSpPr>
        <p:spPr bwMode="auto">
          <a:xfrm flipH="1">
            <a:off x="5746906" y="4147206"/>
            <a:ext cx="373996" cy="2259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5845164" y="4373129"/>
            <a:ext cx="328666" cy="2021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 flipH="1" flipV="1">
            <a:off x="5551424" y="5050693"/>
            <a:ext cx="622406" cy="3773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530374" y="5276451"/>
            <a:ext cx="643456" cy="3697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3362128" y="4180243"/>
            <a:ext cx="379517" cy="221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/>
          <p:nvPr/>
        </p:nvCxnSpPr>
        <p:spPr bwMode="auto">
          <a:xfrm flipH="1" flipV="1">
            <a:off x="3283522" y="4339034"/>
            <a:ext cx="362604" cy="2507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/>
          <p:nvPr/>
        </p:nvCxnSpPr>
        <p:spPr bwMode="auto">
          <a:xfrm flipV="1">
            <a:off x="4755972" y="3435670"/>
            <a:ext cx="0" cy="7115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5727826" y="3350960"/>
            <a:ext cx="446004" cy="247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/>
          <p:cNvCxnSpPr/>
          <p:nvPr/>
        </p:nvCxnSpPr>
        <p:spPr bwMode="auto">
          <a:xfrm flipH="1" flipV="1">
            <a:off x="5442763" y="3362550"/>
            <a:ext cx="625207" cy="3514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/>
          <p:nvPr/>
        </p:nvCxnSpPr>
        <p:spPr bwMode="auto">
          <a:xfrm flipV="1">
            <a:off x="7341064" y="3362550"/>
            <a:ext cx="1" cy="2528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406679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3674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CREE and Frisch liggende engelsk">
  <a:themeElements>
    <a:clrScheme name="Office Theme 8">
      <a:dk1>
        <a:srgbClr val="000000"/>
      </a:dk1>
      <a:lt1>
        <a:srgbClr val="FFFFFF"/>
      </a:lt1>
      <a:dk2>
        <a:srgbClr val="40667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Myriad"/>
        <a:ea typeface=""/>
        <a:cs typeface=""/>
      </a:majorFont>
      <a:minorFont>
        <a:latin typeface="Myria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40667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CREE and Frisch liggende engelsk</Template>
  <TotalTime>1037</TotalTime>
  <Words>402</Words>
  <Application>Microsoft Office PowerPoint</Application>
  <PresentationFormat>A4 Paper (210x297 mm)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Myriad</vt:lpstr>
      <vt:lpstr>Times New Roman</vt:lpstr>
      <vt:lpstr>Arial Narrow</vt:lpstr>
      <vt:lpstr>CREE and Frisch liggende engelsk</vt:lpstr>
      <vt:lpstr>Virkninger av Europakommisjonens forslag belyst med modellen LIBEMOD</vt:lpstr>
      <vt:lpstr>Hva kan skje hvis forslaget vedtas uendret?</vt:lpstr>
      <vt:lpstr>Alternative og komplementære mål</vt:lpstr>
      <vt:lpstr>LIBEMOD</vt:lpstr>
      <vt:lpstr>LIBEMOD</vt:lpstr>
      <vt:lpstr>Etterspørsel etter energi</vt:lpstr>
      <vt:lpstr>Kraftproduksjon</vt:lpstr>
      <vt:lpstr>Elektrisitetsteknologier</vt:lpstr>
      <vt:lpstr>LIBEMOD - hovedmekanismer Virkninger av økt CO2-pris i ETS-sektoren</vt:lpstr>
      <vt:lpstr>Modellkjøringer</vt:lpstr>
      <vt:lpstr>CO2-pris i Europa i 2030 (€/tCO2) Referansetilfellet: 40% GHG-reduksjon ift. 1990, egne målsetninger for ETS og non-ETS</vt:lpstr>
      <vt:lpstr>CO2-pris i Europa i 2030 (€/tCO2) Referansetilfellet: 40% GHG-reduksjon ift. 1990, egne målsetninger for ETS og non-ETS</vt:lpstr>
      <vt:lpstr>Kraftproduksjon i Europa i 2030 (TWh)</vt:lpstr>
      <vt:lpstr>Kraftproduksjon i Europa i 2030 (TWh)</vt:lpstr>
      <vt:lpstr>Fornybarandel i Europa i 2030 Referansetilfellet: 40% GHG-reduksjon ift. 1990, egne målsetninger for ETS og non-ETS</vt:lpstr>
      <vt:lpstr>Fornybarandel i Europa i 2030 Referansetilfellet: 40% GHG-reduksjon ift 1990, egne målsetninger for ETS og non-ETS</vt:lpstr>
      <vt:lpstr>Energikonsumet i Europa i 2030 (Mtoe)</vt:lpstr>
      <vt:lpstr>Energikonsumet i Europa i 2030 (Mtoe)</vt:lpstr>
      <vt:lpstr>Oppsummering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Hilde Kristine Hallre</dc:creator>
  <cp:lastModifiedBy>Jørg Michael Gjestvang</cp:lastModifiedBy>
  <cp:revision>44</cp:revision>
  <cp:lastPrinted>2014-04-23T13:24:39Z</cp:lastPrinted>
  <dcterms:created xsi:type="dcterms:W3CDTF">2014-04-22T06:40:02Z</dcterms:created>
  <dcterms:modified xsi:type="dcterms:W3CDTF">2014-04-28T13:47:45Z</dcterms:modified>
</cp:coreProperties>
</file>