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79" r:id="rId4"/>
    <p:sldId id="258" r:id="rId5"/>
    <p:sldId id="264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7" d="100"/>
          <a:sy n="97" d="100"/>
        </p:scale>
        <p:origin x="-474" y="-9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4.xml"/><Relationship Id="rId7" Type="http://schemas.openxmlformats.org/officeDocument/2006/relationships/slide" Target="slides/slide10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A79E5F-5B56-134A-9884-7C6C856BD6E7}" type="datetime1">
              <a:rPr lang="nb-NO"/>
              <a:pPr>
                <a:defRPr/>
              </a:pPr>
              <a:t>19.09.2013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2CAD0C-DB58-5E46-90FC-D6F291BC298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10058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6BC57-BD2F-F444-846A-1EC46C95F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31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C6975-DCC4-0F4D-BA83-65B866F01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FDA86-C81D-154B-9E07-152BD4E58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C5286-9A99-C141-AF71-FF3EE76F0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B96B5-BFF4-6144-B8CE-AA193BDE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00B3-CCCA-474F-A5D7-F7131FA9D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8B361-81EC-5541-B55B-AD5AAE49C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9196-DE38-F941-8A71-0656B4A20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ED31C-682B-FD41-BCA8-981CB9C06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11F26-9DB7-D749-AE19-14681C0F3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E978D-F3BB-EF4B-A8E7-52CE28EAD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nb-NO" smtClean="0"/>
              <a:t>19 September 2013</a:t>
            </a:r>
            <a:endParaRPr lang="nb-NO" dirty="0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68D8274-E384-C44B-B2FD-540E81E682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UiO_A_ENG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1971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/>
              <a:t>CREE Site Visit</a:t>
            </a:r>
            <a:br>
              <a:rPr lang="en-GB" noProof="0" dirty="0" smtClean="0"/>
            </a:br>
            <a:r>
              <a:rPr lang="en-GB" noProof="0" dirty="0" smtClean="0"/>
              <a:t>Oslo</a:t>
            </a:r>
            <a:r>
              <a:rPr lang="en-GB" dirty="0" smtClean="0"/>
              <a:t>, September 19, 2013</a:t>
            </a:r>
            <a:r>
              <a:rPr lang="en-GB" noProof="0" dirty="0" smtClean="0"/>
              <a:t> </a:t>
            </a:r>
            <a:endParaRPr lang="en-GB" noProof="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3429000"/>
            <a:ext cx="7543800" cy="1752600"/>
          </a:xfrm>
        </p:spPr>
        <p:txBody>
          <a:bodyPr>
            <a:normAutofit/>
          </a:bodyPr>
          <a:lstStyle/>
          <a:p>
            <a:endParaRPr lang="en-GB" b="1" noProof="0" dirty="0" smtClean="0"/>
          </a:p>
          <a:p>
            <a:r>
              <a:rPr lang="en-GB" b="1" noProof="0" dirty="0" smtClean="0"/>
              <a:t>Who Should Pay for Transmission?</a:t>
            </a:r>
            <a:endParaRPr lang="en-GB" noProof="0" dirty="0" smtClean="0"/>
          </a:p>
          <a:p>
            <a:r>
              <a:rPr lang="en-GB" sz="2400" noProof="0" dirty="0" smtClean="0"/>
              <a:t>Nils-Henrik M. von der Fehr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Efficient</a:t>
            </a:r>
            <a:r>
              <a:rPr lang="en-GB" baseline="0" dirty="0" smtClean="0"/>
              <a:t> Electricity 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Indirect taxation leads to inefficiency</a:t>
            </a:r>
          </a:p>
          <a:p>
            <a:pPr lvl="1"/>
            <a:r>
              <a:rPr lang="en-GB" dirty="0" smtClean="0"/>
              <a:t>distortions between different types of production</a:t>
            </a:r>
          </a:p>
          <a:p>
            <a:r>
              <a:rPr lang="en-GB" dirty="0" smtClean="0"/>
              <a:t>Example</a:t>
            </a:r>
          </a:p>
          <a:p>
            <a:pPr lvl="1"/>
            <a:r>
              <a:rPr lang="en-GB" dirty="0" smtClean="0"/>
              <a:t>generator with fixed unit capital costs </a:t>
            </a:r>
            <a:r>
              <a:rPr lang="en-GB" i="1" dirty="0" smtClean="0"/>
              <a:t>f</a:t>
            </a:r>
            <a:r>
              <a:rPr lang="en-GB" dirty="0" smtClean="0"/>
              <a:t>, variable unit costs v and operation time </a:t>
            </a:r>
            <a:r>
              <a:rPr lang="en-GB" i="1" dirty="0" smtClean="0"/>
              <a:t>T</a:t>
            </a:r>
            <a:r>
              <a:rPr lang="en-GB" dirty="0" smtClean="0"/>
              <a:t>, and tariff t</a:t>
            </a:r>
            <a:endParaRPr lang="en-GB" i="1" dirty="0"/>
          </a:p>
          <a:p>
            <a:pPr lvl="1"/>
            <a:r>
              <a:rPr lang="en-GB" dirty="0"/>
              <a:t>a</a:t>
            </a:r>
            <a:r>
              <a:rPr lang="en-GB" dirty="0" smtClean="0"/>
              <a:t>verage unit costs:  </a:t>
            </a:r>
          </a:p>
          <a:p>
            <a:pPr lvl="1"/>
            <a:r>
              <a:rPr lang="en-GB" dirty="0" smtClean="0"/>
              <a:t>with tariff on capacity:</a:t>
            </a:r>
            <a:endParaRPr lang="en-GB" i="1" dirty="0" smtClean="0"/>
          </a:p>
          <a:p>
            <a:pPr lvl="1"/>
            <a:r>
              <a:rPr lang="en-GB" dirty="0" smtClean="0"/>
              <a:t>with tariff on energy:</a:t>
            </a:r>
            <a:endParaRPr lang="en-GB" i="1" dirty="0" smtClean="0"/>
          </a:p>
          <a:p>
            <a:r>
              <a:rPr lang="en-GB" dirty="0" smtClean="0"/>
              <a:t>So, efficiency arguments for covering costs with tariffs on consumers, rather than on generators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541595"/>
              </p:ext>
            </p:extLst>
          </p:nvPr>
        </p:nvGraphicFramePr>
        <p:xfrm>
          <a:off x="4571999" y="4221088"/>
          <a:ext cx="67207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3" imgW="558800" imgH="419100" progId="Equation.DSMT4">
                  <p:embed/>
                </p:oleObj>
              </mc:Choice>
              <mc:Fallback>
                <p:oleObj name="Equation" r:id="rId3" imgW="5588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9" y="4221088"/>
                        <a:ext cx="672075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04192"/>
              </p:ext>
            </p:extLst>
          </p:nvPr>
        </p:nvGraphicFramePr>
        <p:xfrm>
          <a:off x="4211960" y="3789040"/>
          <a:ext cx="504056" cy="53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5" imgW="393700" imgH="419100" progId="Equation.DSMT4">
                  <p:embed/>
                </p:oleObj>
              </mc:Choice>
              <mc:Fallback>
                <p:oleObj name="Equation" r:id="rId5" imgW="3937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11960" y="3789040"/>
                        <a:ext cx="504056" cy="536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78304"/>
              </p:ext>
            </p:extLst>
          </p:nvPr>
        </p:nvGraphicFramePr>
        <p:xfrm>
          <a:off x="4427984" y="4581128"/>
          <a:ext cx="720080" cy="516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7" imgW="584200" imgH="419100" progId="Equation.DSMT4">
                  <p:embed/>
                </p:oleObj>
              </mc:Choice>
              <mc:Fallback>
                <p:oleObj name="Equation" r:id="rId7" imgW="584200" imgH="4191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4581128"/>
                        <a:ext cx="720080" cy="516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0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Network tariffs affect network utilisation</a:t>
            </a:r>
          </a:p>
          <a:p>
            <a:r>
              <a:rPr lang="en-GB" dirty="0"/>
              <a:t>S</a:t>
            </a:r>
            <a:r>
              <a:rPr lang="en-GB" dirty="0" smtClean="0"/>
              <a:t>hould be taken into account if goal is economic efficiency</a:t>
            </a:r>
          </a:p>
          <a:p>
            <a:r>
              <a:rPr lang="en-GB" dirty="0" smtClean="0"/>
              <a:t>Tariffs should be set so as to optimise network utilisation, taking account of the need to raise sufficient revenue</a:t>
            </a:r>
          </a:p>
          <a:p>
            <a:r>
              <a:rPr lang="en-GB" dirty="0" smtClean="0"/>
              <a:t>Efficiency arguments for raising revenues from consumers, rather than generators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Large investment in European</a:t>
            </a:r>
            <a:r>
              <a:rPr lang="en-GB" baseline="0" dirty="0" smtClean="0"/>
              <a:t> transmission networks in coming years</a:t>
            </a:r>
          </a:p>
          <a:p>
            <a:pPr lvl="1"/>
            <a:r>
              <a:rPr lang="en-GB" dirty="0" smtClean="0"/>
              <a:t>expansion of renewables</a:t>
            </a:r>
          </a:p>
          <a:p>
            <a:pPr lvl="1"/>
            <a:r>
              <a:rPr lang="en-GB" dirty="0" smtClean="0"/>
              <a:t>system security and reliability</a:t>
            </a:r>
          </a:p>
          <a:p>
            <a:pPr lvl="1"/>
            <a:r>
              <a:rPr lang="en-GB" baseline="0" dirty="0" smtClean="0"/>
              <a:t>interconnecting</a:t>
            </a:r>
            <a:r>
              <a:rPr lang="en-GB" dirty="0" smtClean="0"/>
              <a:t> different countries and regions</a:t>
            </a:r>
            <a:endParaRPr lang="en-GB" baseline="0" dirty="0" smtClean="0"/>
          </a:p>
          <a:p>
            <a:pPr lvl="0"/>
            <a:r>
              <a:rPr lang="en-GB" dirty="0" smtClean="0"/>
              <a:t>But, who should pay?</a:t>
            </a:r>
          </a:p>
          <a:p>
            <a:pPr lvl="1"/>
            <a:r>
              <a:rPr lang="en-GB" dirty="0" smtClean="0"/>
              <a:t>network users vs. tax payers</a:t>
            </a:r>
          </a:p>
          <a:p>
            <a:pPr lvl="1"/>
            <a:r>
              <a:rPr lang="en-GB" dirty="0" smtClean="0"/>
              <a:t>users in different countries</a:t>
            </a:r>
          </a:p>
          <a:p>
            <a:pPr lvl="1"/>
            <a:r>
              <a:rPr lang="en-GB" dirty="0" smtClean="0"/>
              <a:t>households vs. industry</a:t>
            </a:r>
          </a:p>
          <a:p>
            <a:pPr lvl="1"/>
            <a:r>
              <a:rPr lang="en-GB" dirty="0" smtClean="0"/>
              <a:t>electricity consumers vs. electricity producers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0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Norwegian</a:t>
            </a:r>
            <a:r>
              <a:rPr lang="en-GB" baseline="0" dirty="0" smtClean="0"/>
              <a:t> Central </a:t>
            </a:r>
            <a:r>
              <a:rPr lang="en-GB" dirty="0" smtClean="0"/>
              <a:t>Grid </a:t>
            </a:r>
            <a:r>
              <a:rPr lang="en-GB" baseline="0" dirty="0" smtClean="0"/>
              <a:t>Tariffs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132856"/>
            <a:ext cx="7128792" cy="33233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5616" y="5661248"/>
            <a:ext cx="6408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dirty="0" err="1" smtClean="0"/>
              <a:t>Statnett</a:t>
            </a:r>
            <a:r>
              <a:rPr lang="en-GB" sz="1400" dirty="0" smtClean="0"/>
              <a:t>, 2010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6268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Tariffs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Raising sufficient revenues, taking account of how tariffs affect use of network</a:t>
            </a:r>
          </a:p>
          <a:p>
            <a:r>
              <a:rPr lang="en-GB" dirty="0" smtClean="0"/>
              <a:t>Two</a:t>
            </a:r>
            <a:r>
              <a:rPr lang="en-GB" dirty="0"/>
              <a:t> </a:t>
            </a:r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price signals for efficient use of existing capacity</a:t>
            </a:r>
          </a:p>
          <a:p>
            <a:pPr lvl="1"/>
            <a:r>
              <a:rPr lang="en-GB" dirty="0" smtClean="0"/>
              <a:t>additional tariffs to ensure sufficient revenue</a:t>
            </a:r>
          </a:p>
          <a:p>
            <a:r>
              <a:rPr lang="en-GB" dirty="0" smtClean="0"/>
              <a:t>Goal: maximise economic value added</a:t>
            </a:r>
          </a:p>
          <a:p>
            <a:pPr lvl="1"/>
            <a:r>
              <a:rPr lang="en-GB" dirty="0" smtClean="0"/>
              <a:t>consistent with current regulation</a:t>
            </a:r>
          </a:p>
          <a:p>
            <a:pPr lvl="1"/>
            <a:r>
              <a:rPr lang="en-GB" dirty="0" smtClean="0"/>
              <a:t>fairness not an issue!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aseline="0" dirty="0" smtClean="0"/>
              <a:t>Efficient Use of Existing Capacity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1800000"/>
            <a:ext cx="704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88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Ensuring Sufficient Revenue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Tariffs </a:t>
            </a:r>
            <a:r>
              <a:rPr lang="en-GB" dirty="0" smtClean="0"/>
              <a:t>for </a:t>
            </a:r>
            <a:r>
              <a:rPr lang="en-GB" dirty="0"/>
              <a:t>efficient use of existing </a:t>
            </a:r>
            <a:r>
              <a:rPr lang="en-GB" dirty="0" smtClean="0"/>
              <a:t>capacity are </a:t>
            </a:r>
            <a:r>
              <a:rPr lang="en-GB" dirty="0"/>
              <a:t>insufficient to cover all network </a:t>
            </a:r>
            <a:r>
              <a:rPr lang="en-GB" dirty="0" smtClean="0"/>
              <a:t>costs</a:t>
            </a:r>
          </a:p>
          <a:p>
            <a:r>
              <a:rPr lang="en-GB" dirty="0" smtClean="0"/>
              <a:t>Cost </a:t>
            </a:r>
            <a:r>
              <a:rPr lang="en-GB" dirty="0"/>
              <a:t>coverage requires higher tariffs or </a:t>
            </a:r>
            <a:r>
              <a:rPr lang="en-GB" dirty="0" smtClean="0"/>
              <a:t>new tariff elements</a:t>
            </a:r>
            <a:endParaRPr lang="en-GB" dirty="0"/>
          </a:p>
          <a:p>
            <a:r>
              <a:rPr lang="en-GB" dirty="0" smtClean="0"/>
              <a:t>Challenge: to do </a:t>
            </a:r>
            <a:r>
              <a:rPr lang="en-GB" dirty="0"/>
              <a:t>this with minimum distortion to network </a:t>
            </a:r>
            <a:r>
              <a:rPr lang="en-GB" dirty="0" smtClean="0"/>
              <a:t>use</a:t>
            </a:r>
            <a:endParaRPr lang="en-GB" dirty="0"/>
          </a:p>
          <a:p>
            <a:r>
              <a:rPr lang="en-GB" dirty="0" smtClean="0"/>
              <a:t>Principles</a:t>
            </a:r>
          </a:p>
          <a:p>
            <a:pPr lvl="1"/>
            <a:r>
              <a:rPr lang="en-GB" dirty="0" smtClean="0"/>
              <a:t>tariff base as broad as possible</a:t>
            </a:r>
          </a:p>
          <a:p>
            <a:pPr lvl="1"/>
            <a:r>
              <a:rPr lang="en-GB" dirty="0" smtClean="0"/>
              <a:t>higher rates on inflexible (inelastic) usage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Consumption versus 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Network tariffs typically levied on both electricity consumers and electricity producers (generators)</a:t>
            </a:r>
          </a:p>
          <a:p>
            <a:r>
              <a:rPr lang="en-GB" dirty="0" smtClean="0"/>
              <a:t>What is the optimal distribution?</a:t>
            </a:r>
          </a:p>
          <a:p>
            <a:pPr lvl="1"/>
            <a:r>
              <a:rPr lang="en-GB" dirty="0" smtClean="0"/>
              <a:t>efficient price signals</a:t>
            </a:r>
          </a:p>
          <a:p>
            <a:pPr lvl="1"/>
            <a:r>
              <a:rPr lang="en-GB" dirty="0" smtClean="0"/>
              <a:t>raising revenues efficiently</a:t>
            </a:r>
          </a:p>
          <a:p>
            <a:r>
              <a:rPr lang="en-GB" dirty="0" smtClean="0"/>
              <a:t>Tariffs on producers will (partly or fully) be passed through to electricity prices</a:t>
            </a:r>
          </a:p>
          <a:p>
            <a:pPr lvl="1"/>
            <a:r>
              <a:rPr lang="en-GB" dirty="0" smtClean="0"/>
              <a:t>higher costs means higher prices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Tariff Incidence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00" y="1800000"/>
            <a:ext cx="702123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Nominal</a:t>
            </a:r>
            <a:r>
              <a:rPr lang="en-GB" baseline="0" dirty="0" smtClean="0"/>
              <a:t> versus Actual Payments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The tariff incidence analysis is independent of on which side of the market the tariff is levied</a:t>
            </a:r>
          </a:p>
          <a:p>
            <a:pPr lvl="1"/>
            <a:r>
              <a:rPr lang="en-GB" dirty="0" smtClean="0"/>
              <a:t>implies that it is immaterial where tariff is levied</a:t>
            </a:r>
          </a:p>
          <a:p>
            <a:pPr lvl="1"/>
            <a:r>
              <a:rPr lang="en-GB" dirty="0" smtClean="0"/>
              <a:t>who pays depends on demand and supply conditions</a:t>
            </a:r>
          </a:p>
          <a:p>
            <a:r>
              <a:rPr lang="en-GB" dirty="0" smtClean="0"/>
              <a:t>Result modified with interconnection and trade</a:t>
            </a:r>
          </a:p>
          <a:p>
            <a:pPr lvl="1"/>
            <a:r>
              <a:rPr lang="en-GB" dirty="0" smtClean="0"/>
              <a:t>incomplete pass-through</a:t>
            </a:r>
          </a:p>
          <a:p>
            <a:r>
              <a:rPr lang="en-GB" dirty="0" smtClean="0"/>
              <a:t>But, different tariffs in different countries distort competition and leads to productive inefficiency</a:t>
            </a:r>
          </a:p>
          <a:p>
            <a:pPr lvl="1"/>
            <a:r>
              <a:rPr lang="en-GB" dirty="0" smtClean="0"/>
              <a:t>cf. harmonisation of tariffs in Europe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19 September 2013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von der Fehr: Who Should Pay for Transmission?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9C5286-9A99-C141-AF71-FF3EE76F00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 eng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 eng.potx</Template>
  <TotalTime>6591</TotalTime>
  <Words>545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Presentation1 eng</vt:lpstr>
      <vt:lpstr>Equation</vt:lpstr>
      <vt:lpstr>CREE Site Visit Oslo, September 19, 2013 </vt:lpstr>
      <vt:lpstr>Background</vt:lpstr>
      <vt:lpstr>Norwegian Central Grid Tariffs</vt:lpstr>
      <vt:lpstr>Optimal Tariffs</vt:lpstr>
      <vt:lpstr>Efficient Use of Existing Capacity</vt:lpstr>
      <vt:lpstr>Ensuring Sufficient Revenue</vt:lpstr>
      <vt:lpstr>Consumption versus Production</vt:lpstr>
      <vt:lpstr>Tariff Incidence</vt:lpstr>
      <vt:lpstr>Nominal versus Actual Payments</vt:lpstr>
      <vt:lpstr>Efficient Electricity Generation</vt:lpstr>
      <vt:lpstr>Conclusion</vt:lpstr>
    </vt:vector>
  </TitlesOfParts>
  <Company>Rayon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Henrik Haugan</dc:creator>
  <cp:lastModifiedBy>Jørg Michael Gjestvang</cp:lastModifiedBy>
  <cp:revision>104</cp:revision>
  <dcterms:created xsi:type="dcterms:W3CDTF">2011-04-26T13:34:54Z</dcterms:created>
  <dcterms:modified xsi:type="dcterms:W3CDTF">2013-09-19T09:45:08Z</dcterms:modified>
</cp:coreProperties>
</file>