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3" r:id="rId3"/>
  </p:sldMasterIdLst>
  <p:sldIdLst>
    <p:sldId id="270" r:id="rId4"/>
    <p:sldId id="257" r:id="rId5"/>
    <p:sldId id="265" r:id="rId6"/>
    <p:sldId id="267" r:id="rId7"/>
    <p:sldId id="258" r:id="rId8"/>
    <p:sldId id="269" r:id="rId9"/>
    <p:sldId id="266" r:id="rId10"/>
    <p:sldId id="261" r:id="rId11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§"/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4" autoAdjust="0"/>
    <p:restoredTop sz="94660"/>
  </p:normalViewPr>
  <p:slideViewPr>
    <p:cSldViewPr>
      <p:cViewPr varScale="1">
        <p:scale>
          <a:sx n="110" d="100"/>
          <a:sy n="110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_logo_B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512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51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4F8AB-D59A-4D4A-9AF1-B63C1384383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12355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71137-FE44-4409-BF13-B94B4FF2A93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38086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7" name="Picture 17" descr="FR_logo_Bm_hvi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97790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3072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73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73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73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73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73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73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307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DA457-67E3-4FEF-9807-96B62367F1E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297615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3FF22-5C6F-481F-98E6-517D58C3B3D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329336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9152-0BA5-4114-BDD4-3334EC16A3F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846256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C8C12-98DC-48DE-985D-D51563617B9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256357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1C3A3-E318-44D6-B0D9-DB4DF4AFC46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42657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9F81-6558-4500-AF4F-5744C62D402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5644452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97A3-3CF5-4745-A9E4-5EC7F14EC15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0620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62C4-20BC-4002-80EF-20220C09B7F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981399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09DC9-666C-4731-BC28-909939FE14A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308901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F981-2B5A-416D-9968-7AA1E40EC0F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342194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1741-31D8-4CDD-8C8D-7B4C8D7CC6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584321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0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_logo_Bm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/>
            <a:ahLst/>
            <a:cxnLst>
              <a:cxn ang="0">
                <a:pos x="5763" y="456"/>
              </a:cxn>
              <a:cxn ang="0">
                <a:pos x="794" y="456"/>
              </a:cxn>
              <a:cxn ang="0">
                <a:pos x="794" y="345"/>
              </a:cxn>
              <a:cxn ang="0">
                <a:pos x="0" y="345"/>
              </a:cxn>
              <a:cxn ang="0">
                <a:pos x="0" y="0"/>
              </a:cxn>
              <a:cxn ang="0">
                <a:pos x="5763" y="0"/>
              </a:cxn>
              <a:cxn ang="0">
                <a:pos x="5763" y="456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 w="28575" cap="flat" cmpd="sng">
            <a:noFill/>
            <a:prstDash val="solid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583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 i malen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0639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7BF89-B3F4-4FC5-9A32-412566CECB4B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9541-F875-43FA-A40B-08442A4C2308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12010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D5B4D-47C8-410B-9F74-671FE0624333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08F6E-7DF2-4FD9-912B-83371136AD80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5971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E100A-8AF2-409F-854F-3AD735FB2522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2BC6-7CBE-4014-AD13-6885E3622FD7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70205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D1866-3CAA-4D6D-8837-0E23B9D6784F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CCAC-C834-4875-AF38-DC63ABB074E7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2574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F3A1C-1D8B-4F02-9AA8-793DA60948A1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FA5C-ABDE-431E-A197-48D10B146B34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9100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917C2-136F-4003-A6A6-875658492A6F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5279-DC6B-42C8-ABCE-A09685D24815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9823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1A1FB-1FE4-4789-98A1-CE996EFF916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64017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FDF2F-7668-4ED1-B5B2-08D43E014148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AB7A-24A5-499B-BE7A-965B3FEC504E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3042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7A479-F793-438A-93FD-FEB11D0A7B8F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7269-E041-4BF6-86C9-BF4BAB7EB219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12970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744DA-317B-40A5-8F46-D62A4C5CD704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AEF-371F-4981-961E-34FAF308289E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8417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BD572-B3CF-43B7-BC56-D367AA14091D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27D3-BAC5-4718-B942-59F0008EC01A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38053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76C5C-0F72-4D30-99B7-808D8FB92C09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23A0-2C32-4409-9C23-2F1F82F138CE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4811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A0C39-FC94-47EB-9BAC-0297BB14DD4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21100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80DC-C2BD-4C46-A826-0BDEAD0FEF3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08681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BAACF-23DB-41A0-B202-8DEFCED267E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98413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3B7BE-2B97-4848-91FD-D168F21DAB4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45742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8792-D42C-40DE-A6BD-D6D8B4960AF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05021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068F-F671-44C2-AFC7-7C29FA58C9D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93038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4100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tittelstil</a:t>
            </a:r>
            <a:endParaRPr lang="en-US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tekststiler i malen</a:t>
            </a:r>
          </a:p>
          <a:p>
            <a:pPr lvl="1"/>
            <a:r>
              <a:rPr lang="nb-NO" altLang="en-US" smtClean="0"/>
              <a:t>Andre nivå</a:t>
            </a:r>
          </a:p>
          <a:p>
            <a:pPr lvl="2"/>
            <a:r>
              <a:rPr lang="nb-NO" altLang="en-US" smtClean="0"/>
              <a:t>Tredje nivå</a:t>
            </a:r>
          </a:p>
          <a:p>
            <a:pPr lvl="3"/>
            <a:r>
              <a:rPr lang="nb-NO" altLang="en-US" smtClean="0"/>
              <a:t>Fjerde nivå</a:t>
            </a:r>
          </a:p>
          <a:p>
            <a:pPr lvl="4"/>
            <a:r>
              <a:rPr lang="nb-NO" altLang="en-US" smtClean="0"/>
              <a:t>Femte nivå</a:t>
            </a:r>
            <a:endParaRPr lang="en-US" altLang="en-US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fld id="{50603B4A-93B7-4852-92B9-FE5E6E30C17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1" fontAlgn="b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29700" name="Picture 4" descr="FR_logo_Bm_hvi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29705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706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707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708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709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710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297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fld id="{8649B774-DEAE-4114-8C43-5032088E0A2E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fontAlgn="b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7347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/>
            <a:ahLst/>
            <a:cxnLst>
              <a:cxn ang="0">
                <a:pos x="0" y="323"/>
              </a:cxn>
              <a:cxn ang="0">
                <a:pos x="4968" y="325"/>
              </a:cxn>
              <a:cxn ang="0">
                <a:pos x="4968" y="214"/>
              </a:cxn>
              <a:cxn ang="0">
                <a:pos x="5760" y="214"/>
              </a:cxn>
              <a:cxn ang="0">
                <a:pos x="5760" y="2"/>
              </a:cxn>
              <a:cxn ang="0">
                <a:pos x="0" y="0"/>
              </a:cxn>
              <a:cxn ang="0">
                <a:pos x="0" y="32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 w="28575" cap="flat" cmpd="sng">
            <a:noFill/>
            <a:prstDash val="solid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pic>
        <p:nvPicPr>
          <p:cNvPr id="16388" name="Picture 4" descr="FR_logo_Bm_hvi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57353" name="Rectangle 9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354" name="Rectangle 10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355" name="Rectangle 11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356" name="Rectangle 12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357" name="Rectangle 13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358" name="Rectangle 14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359" name="Rectangle 15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>
                <a:defRPr/>
              </a:pPr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573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fld id="{4877FD3A-5F7A-4BE9-B3A8-611CB7055F64}" type="datetime1">
              <a:rPr lang="nb-NO">
                <a:solidFill>
                  <a:srgbClr val="6D92A7"/>
                </a:solidFill>
              </a:rPr>
              <a:pPr/>
              <a:t>19.09.2013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759F65-D529-4E10-8AD1-103B352868B7}" type="slidenum">
              <a:rPr lang="nb-NO">
                <a:solidFill>
                  <a:srgbClr val="6D92A7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fontAlgn="base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docid=Dur8IZYUtsHTHM&amp;tbnid=LCRu16MgvyFf8M:&amp;ved=0CAUQjRw&amp;url=http://pub.uvm.dk/2006/fremmedsprog/evaluering.html&amp;ei=GfQyUoz3LsSFtAbY9oDICQ&amp;bvm=bv.52164340,d.Yms&amp;psig=AFQjCNEusWIf9if0DYI-nwvJ05yfeX01Sg&amp;ust=13791570329192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350" y="6632575"/>
            <a:ext cx="755650" cy="225425"/>
          </a:xfrm>
        </p:spPr>
        <p:txBody>
          <a:bodyPr/>
          <a:lstStyle/>
          <a:p>
            <a:pPr>
              <a:defRPr/>
            </a:pPr>
            <a:fld id="{6FBE9541-F875-43FA-A40B-08442A4C2308}" type="slidenum">
              <a:rPr lang="nb-NO" smtClean="0">
                <a:solidFill>
                  <a:srgbClr val="6D92A7"/>
                </a:solidFill>
              </a:rPr>
              <a:pPr>
                <a:defRPr/>
              </a:pPr>
              <a:t>1</a:t>
            </a:fld>
            <a:endParaRPr lang="nb-NO">
              <a:solidFill>
                <a:srgbClr val="6D92A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241176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77" y="4326464"/>
            <a:ext cx="3638723" cy="249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48664"/>
            <a:ext cx="2746053" cy="249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6389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5" y="3580314"/>
            <a:ext cx="72310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ti\AppData\Local\Microsoft\Windows\Temporary Internet Files\Content.IE5\8XPRRNSF\FMEbokmalrg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5" y="1766937"/>
            <a:ext cx="13906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003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316912" cy="4801022"/>
          </a:xfrm>
        </p:spPr>
        <p:txBody>
          <a:bodyPr/>
          <a:lstStyle/>
          <a:p>
            <a:r>
              <a:rPr lang="nb-NO" dirty="0" smtClean="0"/>
              <a:t>Evalueringskriterier/mandat for evalueringen</a:t>
            </a:r>
          </a:p>
          <a:p>
            <a:r>
              <a:rPr lang="nb-NO" dirty="0" smtClean="0"/>
              <a:t>Evalueringsopplegg og – metode</a:t>
            </a:r>
          </a:p>
          <a:p>
            <a:r>
              <a:rPr lang="nb-NO" dirty="0" smtClean="0"/>
              <a:t>Prosess og skisse til tidsplan for evalueringen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574" cy="323379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450215" algn="l"/>
                <a:tab pos="449580" algn="l"/>
              </a:tabLst>
            </a:pPr>
            <a:r>
              <a:rPr lang="nb-NO" sz="2000" dirty="0" smtClean="0"/>
              <a:t>Midtveisevaluering FME Samfunn</a:t>
            </a:r>
            <a:r>
              <a:rPr lang="nb-NO" sz="1600" b="0" dirty="0" smtClean="0">
                <a:latin typeface="Times New Roman"/>
              </a:rPr>
              <a:t/>
            </a:r>
            <a:br>
              <a:rPr lang="nb-NO" sz="1600" b="0" dirty="0" smtClean="0">
                <a:latin typeface="Times New Roman"/>
              </a:rPr>
            </a:br>
            <a:r>
              <a:rPr lang="nb-NO" sz="1600" b="0" dirty="0" smtClean="0">
                <a:latin typeface="Times New Roman"/>
              </a:rPr>
              <a:t/>
            </a:r>
            <a:br>
              <a:rPr lang="nb-NO" sz="1600" b="0" dirty="0" smtClean="0">
                <a:latin typeface="Times New Roman"/>
              </a:rPr>
            </a:br>
            <a:r>
              <a:rPr lang="nb-NO" sz="1600" b="0" dirty="0">
                <a:latin typeface="Times New Roman"/>
              </a:rPr>
              <a:t/>
            </a:r>
            <a:br>
              <a:rPr lang="nb-NO" sz="1600" b="0" dirty="0">
                <a:latin typeface="Times New Roman"/>
              </a:rPr>
            </a:br>
            <a:r>
              <a:rPr lang="nb-NO" sz="1600" b="0" dirty="0" smtClean="0">
                <a:latin typeface="Times New Roman"/>
              </a:rPr>
              <a:t/>
            </a:r>
            <a:br>
              <a:rPr lang="nb-NO" sz="1600" b="0" dirty="0" smtClean="0">
                <a:latin typeface="Times New Roman"/>
              </a:rPr>
            </a:br>
            <a:endParaRPr lang="nb-NO" sz="1600" dirty="0"/>
          </a:p>
        </p:txBody>
      </p:sp>
      <p:pic>
        <p:nvPicPr>
          <p:cNvPr id="1029" name="Picture 5" descr="http://pub.uvm.dk/2006/fremmedsprog/basic/evaluering_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5200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574" cy="323379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450215" algn="l"/>
                <a:tab pos="449580" algn="l"/>
              </a:tabLst>
            </a:pPr>
            <a:r>
              <a:rPr lang="nb-NO" sz="2000" dirty="0" smtClean="0"/>
              <a:t>Krav og retningslinjer for FME Samfunn fra § 12</a:t>
            </a:r>
            <a:r>
              <a:rPr lang="nb-NO" sz="1600" b="0" dirty="0" smtClean="0">
                <a:latin typeface="Times New Roman"/>
              </a:rPr>
              <a:t/>
            </a:r>
            <a:br>
              <a:rPr lang="nb-NO" sz="1600" b="0" dirty="0" smtClean="0">
                <a:latin typeface="Times New Roman"/>
              </a:rPr>
            </a:br>
            <a:r>
              <a:rPr lang="nb-NO" sz="1600" b="0" dirty="0" smtClean="0">
                <a:latin typeface="Times New Roman"/>
              </a:rPr>
              <a:t/>
            </a:r>
            <a:br>
              <a:rPr lang="nb-NO" sz="1600" b="0" dirty="0" smtClean="0">
                <a:latin typeface="Times New Roman"/>
              </a:rPr>
            </a:br>
            <a:r>
              <a:rPr lang="nb-NO" sz="1600" b="0" dirty="0">
                <a:latin typeface="Times New Roman"/>
              </a:rPr>
              <a:t/>
            </a:r>
            <a:br>
              <a:rPr lang="nb-NO" sz="1600" b="0" dirty="0">
                <a:latin typeface="Times New Roman"/>
              </a:rPr>
            </a:br>
            <a:r>
              <a:rPr lang="nb-NO" sz="1600" b="0" dirty="0" smtClean="0">
                <a:latin typeface="Times New Roman"/>
              </a:rPr>
              <a:t/>
            </a:r>
            <a:br>
              <a:rPr lang="nb-NO" sz="1600" b="0" dirty="0" smtClean="0">
                <a:latin typeface="Times New Roman"/>
              </a:rPr>
            </a:b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316912" cy="4752528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Midtveisevaluering:</a:t>
            </a:r>
          </a:p>
          <a:p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Midtveisevaluering </a:t>
            </a:r>
            <a:r>
              <a:rPr lang="nb-NO" sz="1600" dirty="0" err="1" smtClean="0">
                <a:solidFill>
                  <a:srgbClr val="000000"/>
                </a:solidFill>
                <a:ea typeface="Times New Roman"/>
              </a:rPr>
              <a:t>ca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 3,5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år etter oppstart 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i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regi av Norges 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/>
            </a:r>
            <a:br>
              <a:rPr lang="nb-NO" sz="1600" dirty="0" smtClean="0">
                <a:solidFill>
                  <a:srgbClr val="000000"/>
                </a:solidFill>
                <a:ea typeface="Times New Roman"/>
              </a:rPr>
            </a:b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forskningsråd.</a:t>
            </a:r>
          </a:p>
          <a:p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Evalueringen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vil bli foretatt etter et felles opplegg for 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/>
            </a:r>
            <a:br>
              <a:rPr lang="nb-NO" sz="1600" dirty="0" smtClean="0">
                <a:solidFill>
                  <a:srgbClr val="000000"/>
                </a:solidFill>
                <a:ea typeface="Times New Roman"/>
              </a:rPr>
            </a:b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sentrene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og forankres i styresystemet i Norges forskningsråd. </a:t>
            </a:r>
            <a:endParaRPr lang="nb-NO" sz="1600" dirty="0" smtClean="0">
              <a:solidFill>
                <a:srgbClr val="000000"/>
              </a:solidFill>
              <a:ea typeface="Times New Roman"/>
            </a:endParaRPr>
          </a:p>
          <a:p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Evalueringskriterier er suksesskriteriene for ordningen.</a:t>
            </a:r>
          </a:p>
          <a:p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Evalueringen skal:</a:t>
            </a:r>
          </a:p>
          <a:p>
            <a:pPr lvl="1"/>
            <a:r>
              <a:rPr lang="nb-NO" sz="1400" dirty="0" smtClean="0">
                <a:solidFill>
                  <a:srgbClr val="000000"/>
                </a:solidFill>
                <a:ea typeface="Times New Roman"/>
              </a:rPr>
              <a:t>Spesielt vurdere senterets forskningsresultater med utgangspunkt i prosjektbeskrivelse, visjon </a:t>
            </a:r>
            <a:r>
              <a:rPr lang="nb-NO" sz="1400" dirty="0">
                <a:solidFill>
                  <a:srgbClr val="000000"/>
                </a:solidFill>
                <a:ea typeface="Times New Roman"/>
              </a:rPr>
              <a:t>og mål. </a:t>
            </a:r>
            <a:endParaRPr lang="nb-NO" sz="1400" dirty="0" smtClean="0">
              <a:solidFill>
                <a:srgbClr val="000000"/>
              </a:solidFill>
              <a:ea typeface="Times New Roman"/>
            </a:endParaRPr>
          </a:p>
          <a:p>
            <a:pPr lvl="1"/>
            <a:r>
              <a:rPr lang="nb-NO" sz="1400" dirty="0" smtClean="0">
                <a:solidFill>
                  <a:srgbClr val="000000"/>
                </a:solidFill>
                <a:ea typeface="Times New Roman"/>
              </a:rPr>
              <a:t>Vurdere planene </a:t>
            </a:r>
            <a:r>
              <a:rPr lang="nb-NO" sz="1400" dirty="0">
                <a:solidFill>
                  <a:srgbClr val="000000"/>
                </a:solidFill>
                <a:ea typeface="Times New Roman"/>
              </a:rPr>
              <a:t>for senterets virksomhet </a:t>
            </a:r>
            <a:r>
              <a:rPr lang="nb-NO" sz="1400" dirty="0" smtClean="0">
                <a:solidFill>
                  <a:srgbClr val="000000"/>
                </a:solidFill>
                <a:ea typeface="Times New Roman"/>
              </a:rPr>
              <a:t>for den siste </a:t>
            </a:r>
            <a:r>
              <a:rPr lang="nb-NO" sz="1400" dirty="0">
                <a:solidFill>
                  <a:srgbClr val="000000"/>
                </a:solidFill>
                <a:ea typeface="Times New Roman"/>
              </a:rPr>
              <a:t>treårsperioden. </a:t>
            </a:r>
            <a:endParaRPr lang="nb-NO" sz="1800" dirty="0" smtClean="0">
              <a:solidFill>
                <a:srgbClr val="000000"/>
              </a:solidFill>
              <a:ea typeface="Times New Roman"/>
            </a:endParaRPr>
          </a:p>
          <a:p>
            <a:pPr marL="79375" indent="0">
              <a:buNone/>
            </a:pP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Evalueringen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danner utgangspunkt for en beslutning om videreføring av det enkelte senter i en samlet 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åtteårsperiode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eller avvikling fem år etter 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oppstart.</a:t>
            </a:r>
          </a:p>
          <a:p>
            <a:pPr marL="79375" indent="0">
              <a:buNone/>
            </a:pPr>
            <a:r>
              <a:rPr lang="nb-NO" sz="1600" dirty="0">
                <a:solidFill>
                  <a:srgbClr val="000000"/>
                </a:solidFill>
                <a:ea typeface="Times New Roman"/>
              </a:rPr>
              <a:t>I tillegg til 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evalueringen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, skal 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Forskningsrådet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foreta en bedømmelse av de administrative forhold ved hvert senter.</a:t>
            </a:r>
            <a:br>
              <a:rPr lang="nb-NO" sz="1600" dirty="0">
                <a:solidFill>
                  <a:srgbClr val="000000"/>
                </a:solidFill>
                <a:ea typeface="Times New Roman"/>
              </a:rPr>
            </a:br>
            <a:r>
              <a:rPr lang="nb-NO" sz="1600" dirty="0">
                <a:solidFill>
                  <a:srgbClr val="000000"/>
                </a:solidFill>
                <a:ea typeface="Times New Roman"/>
              </a:rPr>
              <a:t> </a:t>
            </a:r>
            <a:br>
              <a:rPr lang="nb-NO" sz="1600" dirty="0">
                <a:solidFill>
                  <a:srgbClr val="000000"/>
                </a:solidFill>
                <a:ea typeface="Times New Roman"/>
              </a:rPr>
            </a:b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Divisjonsstyret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for e</a:t>
            </a:r>
            <a:r>
              <a:rPr lang="nb-NO" sz="1600" dirty="0" smtClean="0">
                <a:solidFill>
                  <a:srgbClr val="000000"/>
                </a:solidFill>
                <a:ea typeface="Times New Roman"/>
              </a:rPr>
              <a:t>nergi, ressurser og miljø fatter </a:t>
            </a:r>
            <a:r>
              <a:rPr lang="nb-NO" sz="1600" dirty="0">
                <a:solidFill>
                  <a:srgbClr val="000000"/>
                </a:solidFill>
                <a:ea typeface="Times New Roman"/>
              </a:rPr>
              <a:t>vedtak i saken.</a:t>
            </a:r>
            <a:br>
              <a:rPr lang="nb-NO" sz="1600" dirty="0">
                <a:solidFill>
                  <a:srgbClr val="000000"/>
                </a:solidFill>
                <a:ea typeface="Times New Roman"/>
              </a:rPr>
            </a:b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44" y="1196752"/>
            <a:ext cx="22075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3282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612105"/>
          </a:xfrm>
        </p:spPr>
        <p:txBody>
          <a:bodyPr/>
          <a:lstStyle/>
          <a:p>
            <a:r>
              <a:rPr lang="nb-NO" dirty="0" smtClean="0"/>
              <a:t>Evalueringskriterier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412776"/>
            <a:ext cx="8316912" cy="4708525"/>
          </a:xfrm>
        </p:spPr>
        <p:txBody>
          <a:bodyPr/>
          <a:lstStyle/>
          <a:p>
            <a:r>
              <a:rPr lang="nb-NO" sz="2000" dirty="0" smtClean="0"/>
              <a:t>Suksesskriterier for FME, </a:t>
            </a:r>
            <a:r>
              <a:rPr lang="nb-NO" sz="2000" dirty="0" err="1" smtClean="0"/>
              <a:t>jf</a:t>
            </a:r>
            <a:r>
              <a:rPr lang="nb-NO" sz="2000" dirty="0" smtClean="0"/>
              <a:t> vedlegg til Krav og retningslinjer</a:t>
            </a:r>
          </a:p>
          <a:p>
            <a:pPr lvl="1"/>
            <a:r>
              <a:rPr lang="nb-NO" sz="1800" dirty="0" smtClean="0"/>
              <a:t>Forskningsresultater </a:t>
            </a:r>
            <a:r>
              <a:rPr lang="nb-NO" sz="1800" dirty="0" err="1" smtClean="0"/>
              <a:t>pba</a:t>
            </a:r>
            <a:r>
              <a:rPr lang="nb-NO" sz="1800" dirty="0" smtClean="0"/>
              <a:t> prosjektbeskrivelse og arbeidsplaner</a:t>
            </a:r>
          </a:p>
          <a:p>
            <a:pPr lvl="1"/>
            <a:r>
              <a:rPr lang="nb-NO" sz="1800" dirty="0" smtClean="0"/>
              <a:t>Relevans og potensial for innovasjon og verdiskaping</a:t>
            </a:r>
          </a:p>
          <a:p>
            <a:pPr lvl="1"/>
            <a:r>
              <a:rPr lang="nb-NO" sz="1800" dirty="0" smtClean="0"/>
              <a:t>Internasjonalisering</a:t>
            </a:r>
          </a:p>
          <a:p>
            <a:pPr lvl="1"/>
            <a:r>
              <a:rPr lang="nb-NO" sz="1800" dirty="0" smtClean="0"/>
              <a:t>Forskerutdanning og rekruttering</a:t>
            </a:r>
          </a:p>
          <a:p>
            <a:pPr lvl="1"/>
            <a:r>
              <a:rPr lang="nb-NO" sz="1800" dirty="0" smtClean="0"/>
              <a:t>Partnere og finansiering</a:t>
            </a:r>
          </a:p>
          <a:p>
            <a:pPr lvl="1"/>
            <a:r>
              <a:rPr lang="nb-NO" sz="1800" dirty="0" smtClean="0"/>
              <a:t>Organisering</a:t>
            </a:r>
          </a:p>
          <a:p>
            <a:r>
              <a:rPr lang="nb-NO" sz="2000" dirty="0" smtClean="0"/>
              <a:t>Planer for de siste tre årene</a:t>
            </a:r>
          </a:p>
          <a:p>
            <a:r>
              <a:rPr lang="nb-NO" sz="2000" dirty="0" smtClean="0"/>
              <a:t>Planer for aktiviteten utover FME-perioden</a:t>
            </a:r>
            <a:endParaRPr lang="nb-N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50" y="2996952"/>
            <a:ext cx="24669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909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Evalueringsopplegg og -metode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316912" cy="4176463"/>
          </a:xfrm>
        </p:spPr>
        <p:txBody>
          <a:bodyPr/>
          <a:lstStyle/>
          <a:p>
            <a:r>
              <a:rPr lang="nb-NO" sz="2000" b="1" dirty="0" smtClean="0"/>
              <a:t>Internasjonale ekspertpaneler har ansvar for vurderinger og anbefalinger i evalueringen</a:t>
            </a:r>
            <a:r>
              <a:rPr lang="nb-NO" dirty="0" smtClean="0"/>
              <a:t>.</a:t>
            </a:r>
          </a:p>
          <a:p>
            <a:r>
              <a:rPr lang="nb-NO" sz="2000" dirty="0" smtClean="0"/>
              <a:t>Grunnlagsmateriale for panelene:</a:t>
            </a:r>
          </a:p>
          <a:p>
            <a:pPr lvl="1"/>
            <a:r>
              <a:rPr lang="nb-NO" sz="1600" dirty="0" smtClean="0"/>
              <a:t>Egenevaluering og evaluering fra partnere i senteret – standardiserte skjemaer.</a:t>
            </a:r>
          </a:p>
          <a:p>
            <a:pPr lvl="1"/>
            <a:r>
              <a:rPr lang="nb-NO" sz="1600" dirty="0"/>
              <a:t>Gjeldende </a:t>
            </a:r>
            <a:r>
              <a:rPr lang="nb-NO" sz="1600" dirty="0" smtClean="0"/>
              <a:t>prosjektplaner, arbeidsplaner, budsjettabeller og </a:t>
            </a:r>
            <a:r>
              <a:rPr lang="nb-NO" sz="1600" dirty="0"/>
              <a:t>årsrapporter</a:t>
            </a:r>
          </a:p>
          <a:p>
            <a:r>
              <a:rPr lang="nb-NO" sz="2000" dirty="0"/>
              <a:t>Panelet </a:t>
            </a:r>
            <a:r>
              <a:rPr lang="nb-NO" sz="2000" dirty="0" smtClean="0"/>
              <a:t>møter senteret i heldagsmøte. Samme tidsramme og agenda for alle møtene.</a:t>
            </a:r>
          </a:p>
          <a:p>
            <a:r>
              <a:rPr lang="nb-NO" sz="2000" dirty="0" smtClean="0"/>
              <a:t>Panelet utarbeider evalueringsrapport. Den sendes til sentrene for </a:t>
            </a:r>
            <a:r>
              <a:rPr lang="nb-NO" sz="2000" dirty="0" err="1" smtClean="0"/>
              <a:t>faktasjekk</a:t>
            </a:r>
            <a:r>
              <a:rPr lang="nb-NO" sz="2000" dirty="0" smtClean="0"/>
              <a:t>.</a:t>
            </a:r>
          </a:p>
          <a:p>
            <a:endParaRPr lang="nb-NO" sz="2000" dirty="0"/>
          </a:p>
          <a:p>
            <a:pPr marL="0" indent="0">
              <a:buNone/>
            </a:pPr>
            <a:endParaRPr lang="nb-NO" sz="1400" dirty="0"/>
          </a:p>
          <a:p>
            <a:pPr lvl="1"/>
            <a:endParaRPr lang="nb-NO" sz="1600" dirty="0" smtClean="0"/>
          </a:p>
          <a:p>
            <a:endParaRPr lang="nb-NO" sz="2000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541578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0693" y="620688"/>
            <a:ext cx="8351837" cy="1079500"/>
          </a:xfrm>
        </p:spPr>
        <p:txBody>
          <a:bodyPr/>
          <a:lstStyle/>
          <a:p>
            <a:r>
              <a:rPr lang="nb-NO" dirty="0" smtClean="0"/>
              <a:t>Evalueringspanelene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156" y="1260327"/>
            <a:ext cx="3651796" cy="3608833"/>
          </a:xfrm>
        </p:spPr>
        <p:txBody>
          <a:bodyPr/>
          <a:lstStyle/>
          <a:p>
            <a:r>
              <a:rPr lang="nb-NO" sz="2000" dirty="0" smtClean="0"/>
              <a:t>Evalueringspaneler</a:t>
            </a:r>
          </a:p>
          <a:p>
            <a:pPr lvl="1"/>
            <a:r>
              <a:rPr lang="nb-NO" sz="1800" dirty="0" smtClean="0"/>
              <a:t>To fageksperter pr. senter, sentrene kan foreslå eksperter.</a:t>
            </a:r>
          </a:p>
          <a:p>
            <a:pPr lvl="1"/>
            <a:r>
              <a:rPr lang="nb-NO" sz="1800" dirty="0" smtClean="0"/>
              <a:t>To generalister pr. senter</a:t>
            </a:r>
          </a:p>
          <a:p>
            <a:pPr lvl="1"/>
            <a:r>
              <a:rPr lang="nb-NO" sz="1800" dirty="0" smtClean="0"/>
              <a:t>Generalistene vil evaluere flere sentre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6631508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5004048" y="1268760"/>
            <a:ext cx="3651796" cy="360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18573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177800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344613" indent="-177800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7033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605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177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749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32188" indent="-179388" algn="l" rtl="0" eaLnBrk="1" fontAlgn="base" hangingPunct="1">
              <a:spcBef>
                <a:spcPct val="5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2000" kern="0" dirty="0" smtClean="0"/>
              <a:t>Arbeidsmetode:</a:t>
            </a:r>
          </a:p>
          <a:p>
            <a:pPr lvl="1">
              <a:lnSpc>
                <a:spcPct val="100000"/>
              </a:lnSpc>
            </a:pPr>
            <a:r>
              <a:rPr lang="nb-NO" sz="1800" kern="0" dirty="0" smtClean="0"/>
              <a:t>Analyse av foreliggende bakgrunnsmateriale</a:t>
            </a:r>
          </a:p>
          <a:p>
            <a:pPr lvl="1">
              <a:lnSpc>
                <a:spcPct val="100000"/>
              </a:lnSpc>
            </a:pPr>
            <a:r>
              <a:rPr lang="nb-NO" sz="1800" kern="0" dirty="0" smtClean="0"/>
              <a:t>Site </a:t>
            </a:r>
            <a:r>
              <a:rPr lang="nb-NO" sz="1800" kern="0" dirty="0" err="1" smtClean="0"/>
              <a:t>Visit</a:t>
            </a:r>
            <a:r>
              <a:rPr lang="nb-NO" sz="1800" kern="0" dirty="0" smtClean="0"/>
              <a:t>: en dag pr. senter</a:t>
            </a:r>
          </a:p>
          <a:p>
            <a:pPr lvl="1">
              <a:lnSpc>
                <a:spcPct val="100000"/>
              </a:lnSpc>
            </a:pPr>
            <a:r>
              <a:rPr lang="nb-NO" sz="1800" kern="0" dirty="0" smtClean="0"/>
              <a:t>En rapport pr senter og en samlet vurdering</a:t>
            </a:r>
          </a:p>
        </p:txBody>
      </p:sp>
    </p:spTree>
    <p:extLst>
      <p:ext uri="{BB962C8B-B14F-4D97-AF65-F5344CB8AC3E}">
        <p14:creationId xmlns:p14="http://schemas.microsoft.com/office/powerpoint/2010/main" val="516801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95536" y="678813"/>
            <a:ext cx="8316912" cy="5665119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Egenvurdering og partnervurdering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sz="2000" dirty="0" smtClean="0"/>
              <a:t>Utarbeides av FME-er og partnere:</a:t>
            </a:r>
          </a:p>
          <a:p>
            <a:pPr marL="457200" indent="-457200">
              <a:buFont typeface="+mj-lt"/>
              <a:buAutoNum type="alphaUcPeriod"/>
            </a:pPr>
            <a:r>
              <a:rPr lang="nb-NO" sz="1800" dirty="0" smtClean="0"/>
              <a:t>Egenvurdering (FME/senterleder/styreleder)</a:t>
            </a:r>
          </a:p>
          <a:p>
            <a:pPr marL="457200" indent="-457200">
              <a:buFont typeface="+mj-lt"/>
              <a:buAutoNum type="alphaUcPeriod"/>
            </a:pPr>
            <a:r>
              <a:rPr lang="nb-NO" sz="1800" dirty="0" err="1" smtClean="0"/>
              <a:t>Faktaark</a:t>
            </a:r>
            <a:r>
              <a:rPr lang="nb-NO" sz="1800" dirty="0" smtClean="0"/>
              <a:t> om senteret (FME/senterleder)</a:t>
            </a:r>
          </a:p>
          <a:p>
            <a:pPr marL="457200" indent="-457200">
              <a:buFont typeface="+mj-lt"/>
              <a:buAutoNum type="alphaUcPeriod"/>
            </a:pPr>
            <a:r>
              <a:rPr lang="nb-NO" sz="1800" dirty="0" err="1" smtClean="0"/>
              <a:t>Vertsinst</a:t>
            </a:r>
            <a:r>
              <a:rPr lang="nb-NO" sz="1800" dirty="0" smtClean="0"/>
              <a:t>. vurdering (</a:t>
            </a:r>
            <a:r>
              <a:rPr lang="nb-NO" sz="1800" dirty="0" err="1" smtClean="0"/>
              <a:t>vertsinst</a:t>
            </a:r>
            <a:r>
              <a:rPr lang="nb-NO" sz="1800" dirty="0" smtClean="0"/>
              <a:t>./prosjektansvarlig)</a:t>
            </a:r>
          </a:p>
          <a:p>
            <a:pPr marL="457200" indent="-457200">
              <a:buFont typeface="+mj-lt"/>
              <a:buAutoNum type="alphaUcPeriod"/>
            </a:pPr>
            <a:r>
              <a:rPr lang="nb-NO" sz="1800" dirty="0" smtClean="0"/>
              <a:t>Partneres vurdering (FME Samfunn: 1 og 2 </a:t>
            </a:r>
            <a:br>
              <a:rPr lang="nb-NO" sz="1800" dirty="0" smtClean="0"/>
            </a:br>
            <a:r>
              <a:rPr lang="nb-NO" sz="1800" dirty="0" smtClean="0"/>
              <a:t>slås sammen?)</a:t>
            </a:r>
          </a:p>
          <a:p>
            <a:pPr marL="822325" lvl="1" indent="-457200">
              <a:buFont typeface="+mj-lt"/>
              <a:buAutoNum type="arabicPeriod"/>
            </a:pPr>
            <a:r>
              <a:rPr lang="nb-NO" sz="1800" dirty="0" smtClean="0"/>
              <a:t>Industripartners vurdering (industripartner/</a:t>
            </a:r>
            <a:br>
              <a:rPr lang="nb-NO" sz="1800" dirty="0" smtClean="0"/>
            </a:br>
            <a:r>
              <a:rPr lang="nb-NO" sz="1800" dirty="0" smtClean="0"/>
              <a:t>kontaktperson for FME)</a:t>
            </a:r>
          </a:p>
          <a:p>
            <a:pPr marL="822325" lvl="1" indent="-457200">
              <a:buFont typeface="+mj-lt"/>
              <a:buAutoNum type="arabicPeriod"/>
            </a:pPr>
            <a:r>
              <a:rPr lang="nb-NO" sz="1800" dirty="0" smtClean="0"/>
              <a:t>Offentlig partner (partner/kontaktperson)</a:t>
            </a:r>
          </a:p>
          <a:p>
            <a:pPr marL="822325" lvl="1" indent="-457200">
              <a:buFont typeface="+mj-lt"/>
              <a:buAutoNum type="arabicPeriod"/>
            </a:pPr>
            <a:r>
              <a:rPr lang="nb-NO" sz="1800" dirty="0"/>
              <a:t>Forskningspartners vurdering (forskningspartner</a:t>
            </a:r>
            <a:r>
              <a:rPr lang="nb-NO" sz="1800" dirty="0" smtClean="0"/>
              <a:t>)</a:t>
            </a:r>
            <a:endParaRPr lang="nb-NO" sz="1800" dirty="0"/>
          </a:p>
          <a:p>
            <a:pPr marL="457200" indent="-457200">
              <a:buFont typeface="+mj-lt"/>
              <a:buAutoNum type="alphaUcPeriod"/>
            </a:pPr>
            <a:r>
              <a:rPr lang="nb-NO" sz="1800" dirty="0"/>
              <a:t>Prosjektbeskrivelse for siste tre </a:t>
            </a:r>
            <a:r>
              <a:rPr lang="nb-NO" sz="1800" dirty="0" smtClean="0"/>
              <a:t>år, samt planer for videreføring</a:t>
            </a:r>
            <a:endParaRPr lang="nb-NO" sz="1800" dirty="0"/>
          </a:p>
          <a:p>
            <a:endParaRPr lang="nb-NO" sz="18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02" y="819696"/>
            <a:ext cx="2064228" cy="269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384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001393"/>
              </p:ext>
            </p:extLst>
          </p:nvPr>
        </p:nvGraphicFramePr>
        <p:xfrm>
          <a:off x="395536" y="892424"/>
          <a:ext cx="6984776" cy="5710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8421"/>
                <a:gridCol w="2086355"/>
              </a:tblGrid>
              <a:tr h="413904">
                <a:tc>
                  <a:txBody>
                    <a:bodyPr/>
                    <a:lstStyle/>
                    <a:p>
                      <a:r>
                        <a:rPr kumimoji="0" lang="nb-NO" sz="2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Prosess og tidsplan</a:t>
                      </a:r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ysClr val="windowText" lastClr="000000"/>
                          </a:solidFill>
                        </a:rPr>
                        <a:t>Dato</a:t>
                      </a:r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1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Workshop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med i</a:t>
                      </a:r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nnspill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til indikatorer og temaer i selvevalueringen.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Februar 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Utkast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til mandat for evalueringen i divisjonsstyret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April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62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Sentrene kommenterer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opplegg og mandat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Ultimo Mai 2014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Sentrene sender inn forslag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til fageksperter</a:t>
                      </a:r>
                      <a:endParaRPr lang="nb-NO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Før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sommeren 2014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Skjemaer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for egenrapportering og partnerrapportering sendes sentrene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Juni 2014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Frist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for egenrapportering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Desember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Oppnevning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av evalueringspaneler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Desember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2014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Panelene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møter sentrene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Februar/mars 2015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Panelene avgir endelig rapport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Ultimo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april 2015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Divisjonsstyret fatter vedtak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ysClr val="windowText" lastClr="000000"/>
                          </a:solidFill>
                        </a:rPr>
                        <a:t>Juni</a:t>
                      </a:r>
                      <a:r>
                        <a:rPr lang="nb-NO" sz="1600" baseline="0" dirty="0" smtClean="0">
                          <a:solidFill>
                            <a:sysClr val="windowText" lastClr="000000"/>
                          </a:solidFill>
                        </a:rPr>
                        <a:t> 2015</a:t>
                      </a:r>
                      <a:endParaRPr lang="nb-NO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96752"/>
            <a:ext cx="1358194" cy="18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244408" y="3048372"/>
            <a:ext cx="216024" cy="34769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114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 mal 2007">
  <a:themeElements>
    <a:clrScheme name="Logo - farger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Logo - farg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ogo - far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- far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ogo - hvit">
  <a:themeElements>
    <a:clrScheme name="Logo - hvit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Logo - hv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ogo - h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- hvi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hvit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ogo - farger">
  <a:themeElements>
    <a:clrScheme name="Logo - farger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Logo - farg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ogo - far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- far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- farger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 mal 2007</Template>
  <TotalTime>1161</TotalTime>
  <Words>304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Ny mal 2007</vt:lpstr>
      <vt:lpstr>Logo - hvit</vt:lpstr>
      <vt:lpstr>Logo - farger</vt:lpstr>
      <vt:lpstr>PowerPoint Presentation</vt:lpstr>
      <vt:lpstr>Midtveisevaluering FME Samfunn    </vt:lpstr>
      <vt:lpstr>Krav og retningslinjer for FME Samfunn fra § 12    </vt:lpstr>
      <vt:lpstr>Evalueringskriterier</vt:lpstr>
      <vt:lpstr>Evalueringsopplegg og -metode</vt:lpstr>
      <vt:lpstr>Evalueringspanelene</vt:lpstr>
      <vt:lpstr>PowerPoint Presentation</vt:lpstr>
      <vt:lpstr>PowerPoint Presentation</vt:lpstr>
    </vt:vector>
  </TitlesOfParts>
  <Company>Norges forskningsråd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Ibenholt</dc:creator>
  <cp:lastModifiedBy>Jørg Michael Gjestvang</cp:lastModifiedBy>
  <cp:revision>66</cp:revision>
  <dcterms:created xsi:type="dcterms:W3CDTF">2011-10-24T13:29:04Z</dcterms:created>
  <dcterms:modified xsi:type="dcterms:W3CDTF">2013-09-19T09:57:06Z</dcterms:modified>
</cp:coreProperties>
</file>