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906000" cy="6858000" type="A4"/>
  <p:notesSz cx="6848475" cy="9747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>
      <p:cViewPr varScale="1">
        <p:scale>
          <a:sx n="107" d="100"/>
          <a:sy n="107" d="100"/>
        </p:scale>
        <p:origin x="-12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9850" y="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EAF22-468B-4BA5-902E-A8CC3E4A75C8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5813" y="731838"/>
            <a:ext cx="5276850" cy="3654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630738"/>
            <a:ext cx="5480050" cy="438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830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9850" y="925830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56ED5-B78D-4963-AD3D-2E05003DC90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345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500313"/>
            <a:ext cx="47466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2362200" y="4953000"/>
            <a:ext cx="6443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algn="r">
              <a:defRPr/>
            </a:pPr>
            <a:r>
              <a:rPr lang="en-GB" smtClean="0">
                <a:solidFill>
                  <a:srgbClr val="406679"/>
                </a:solidFill>
              </a:rPr>
              <a:t>Stiftelsen Frischsenteret for samfunnsøkonomisk forskning</a:t>
            </a:r>
            <a:br>
              <a:rPr lang="en-GB" smtClean="0">
                <a:solidFill>
                  <a:srgbClr val="406679"/>
                </a:solidFill>
              </a:rPr>
            </a:br>
            <a:r>
              <a:rPr lang="en-GB" smtClean="0">
                <a:solidFill>
                  <a:srgbClr val="406679"/>
                </a:solidFill>
              </a:rPr>
              <a:t>Ragnar Frisch Centre for Economic Research</a:t>
            </a:r>
            <a:br>
              <a:rPr lang="en-GB" smtClean="0">
                <a:solidFill>
                  <a:srgbClr val="406679"/>
                </a:solidFill>
              </a:rPr>
            </a:br>
            <a:r>
              <a:rPr lang="en-GB" smtClean="0">
                <a:solidFill>
                  <a:srgbClr val="406679"/>
                </a:solidFill>
              </a:rPr>
              <a:t>www.frisch.uio.no</a:t>
            </a: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617788" y="395288"/>
            <a:ext cx="593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>
              <a:defRPr/>
            </a:pPr>
            <a:r>
              <a:rPr lang="en-GB" sz="1800" i="0" dirty="0" smtClean="0">
                <a:latin typeface="Times New Roman" charset="0"/>
              </a:rPr>
              <a:t>- Oslo Centre of Research on Environmentally friendly Energy</a:t>
            </a:r>
          </a:p>
        </p:txBody>
      </p:sp>
      <p:pic>
        <p:nvPicPr>
          <p:cNvPr id="7" name="Picture 2" descr="W:\cree\img\cree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" y="271463"/>
            <a:ext cx="1874838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143000"/>
            <a:ext cx="4743450" cy="1905000"/>
          </a:xfrm>
        </p:spPr>
        <p:txBody>
          <a:bodyPr/>
          <a:lstStyle>
            <a:lvl1pPr algn="r">
              <a:defRPr b="1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3124200"/>
            <a:ext cx="4743450" cy="1524000"/>
          </a:xfrm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381000"/>
            <a:ext cx="21256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1000"/>
            <a:ext cx="62245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810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447800"/>
            <a:ext cx="8420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22"/>
          <p:cNvSpPr txBox="1">
            <a:spLocks noChangeArrowheads="1"/>
          </p:cNvSpPr>
          <p:nvPr/>
        </p:nvSpPr>
        <p:spPr bwMode="auto">
          <a:xfrm>
            <a:off x="7424738" y="6318250"/>
            <a:ext cx="136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algn="r">
              <a:defRPr/>
            </a:pPr>
            <a:r>
              <a:rPr lang="en-GB" sz="1800" smtClean="0">
                <a:solidFill>
                  <a:srgbClr val="406679"/>
                </a:solidFill>
              </a:rPr>
              <a:t>Frisch Centre</a:t>
            </a:r>
          </a:p>
        </p:txBody>
      </p:sp>
      <p:pic>
        <p:nvPicPr>
          <p:cNvPr id="1029" name="Picture 2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3000" y="6019800"/>
            <a:ext cx="61595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7" descr="W:\cree\img\cree6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4850" y="6051550"/>
            <a:ext cx="20161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143000"/>
            <a:ext cx="6802338" cy="1905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Site </a:t>
            </a:r>
            <a:r>
              <a:rPr lang="nb-NO" sz="2800" dirty="0" err="1" smtClean="0"/>
              <a:t>Visit</a:t>
            </a:r>
            <a:endParaRPr lang="nb-NO" sz="2800" dirty="0" smtClean="0"/>
          </a:p>
          <a:p>
            <a:pPr algn="ctr"/>
            <a:r>
              <a:rPr lang="nb-NO" dirty="0" smtClean="0"/>
              <a:t>17. September 2013</a:t>
            </a:r>
          </a:p>
          <a:p>
            <a:pPr algn="ctr"/>
            <a:r>
              <a:rPr lang="nb-NO" dirty="0" err="1" smtClean="0"/>
              <a:t>Frischseneret</a:t>
            </a:r>
            <a:endParaRPr lang="nb-NO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</a:t>
            </a:r>
            <a:br>
              <a:rPr lang="nb-NO" dirty="0"/>
            </a:br>
            <a:r>
              <a:rPr lang="nb-NO" dirty="0" smtClean="0"/>
              <a:t>Brukerpartnerne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Syv brukerpartnere</a:t>
            </a:r>
          </a:p>
          <a:p>
            <a:pPr lvl="1"/>
            <a:r>
              <a:rPr lang="nb-NO" dirty="0" smtClean="0"/>
              <a:t>Gassnova, </a:t>
            </a:r>
            <a:r>
              <a:rPr lang="nb-NO" dirty="0" err="1" smtClean="0"/>
              <a:t>Miljødir</a:t>
            </a:r>
            <a:r>
              <a:rPr lang="nb-NO" dirty="0" smtClean="0"/>
              <a:t>, NVE, OED, Statkraft, Statnett, Statoil</a:t>
            </a:r>
          </a:p>
          <a:p>
            <a:r>
              <a:rPr lang="nb-NO" dirty="0" smtClean="0"/>
              <a:t>Nye brukerpartnere?</a:t>
            </a:r>
          </a:p>
          <a:p>
            <a:r>
              <a:rPr lang="nb-NO" dirty="0" smtClean="0"/>
              <a:t>Brukerpartnere er en god ide – krevende!</a:t>
            </a:r>
          </a:p>
          <a:p>
            <a:pPr lvl="1"/>
            <a:r>
              <a:rPr lang="nb-NO" dirty="0" smtClean="0"/>
              <a:t>Hva vil de ha vs. hva kan vi tilby?</a:t>
            </a:r>
          </a:p>
          <a:p>
            <a:pPr lvl="1"/>
            <a:r>
              <a:rPr lang="nb-NO" dirty="0" smtClean="0"/>
              <a:t>Fellesprosjekter</a:t>
            </a:r>
          </a:p>
          <a:p>
            <a:r>
              <a:rPr lang="nb-NO" dirty="0" smtClean="0"/>
              <a:t>Årlig brukerseminar (med </a:t>
            </a:r>
            <a:r>
              <a:rPr lang="nb-NO" dirty="0" err="1" smtClean="0"/>
              <a:t>Cicep</a:t>
            </a:r>
            <a:r>
              <a:rPr lang="nb-NO" dirty="0" smtClean="0"/>
              <a:t>)</a:t>
            </a:r>
          </a:p>
          <a:p>
            <a:r>
              <a:rPr lang="nb-NO" dirty="0" smtClean="0"/>
              <a:t>Single brukermøte vs. ett felles brukermøte</a:t>
            </a:r>
          </a:p>
          <a:p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530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</a:t>
            </a:r>
            <a:br>
              <a:rPr lang="nb-NO" dirty="0"/>
            </a:br>
            <a:r>
              <a:rPr lang="nb-NO" dirty="0" smtClean="0"/>
              <a:t>Forankring i vertsinstitusjonen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Tematiske prioriteringer ved </a:t>
            </a:r>
            <a:r>
              <a:rPr lang="nb-NO" dirty="0" err="1" smtClean="0"/>
              <a:t>Frischsenteret</a:t>
            </a:r>
            <a:endParaRPr lang="nb-NO" dirty="0" smtClean="0"/>
          </a:p>
          <a:p>
            <a:r>
              <a:rPr lang="nb-NO" dirty="0" smtClean="0"/>
              <a:t>Metodiske prioriteringer ved </a:t>
            </a:r>
            <a:r>
              <a:rPr lang="nb-NO" dirty="0" err="1" smtClean="0"/>
              <a:t>Frischsenteret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787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</a:t>
            </a:r>
            <a:br>
              <a:rPr lang="nb-NO" dirty="0"/>
            </a:br>
            <a:r>
              <a:rPr lang="nb-NO" dirty="0" smtClean="0"/>
              <a:t>Tverrfaglig samarbeid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Andre samfunnsfag</a:t>
            </a:r>
          </a:p>
          <a:p>
            <a:pPr lvl="1"/>
            <a:r>
              <a:rPr lang="nb-NO" dirty="0" smtClean="0"/>
              <a:t>Antropologi, statsvitenskap, psykologi</a:t>
            </a:r>
          </a:p>
          <a:p>
            <a:r>
              <a:rPr lang="nb-NO" dirty="0" smtClean="0"/>
              <a:t>Juss</a:t>
            </a:r>
          </a:p>
          <a:p>
            <a:r>
              <a:rPr lang="nb-NO" dirty="0" smtClean="0"/>
              <a:t>Ingeniørfag/naturvitenskap: SINTEF og IFE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937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Formidling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Milen forskerskole, Forskningskampanjen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0323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Finansiering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429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Program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9.00	</a:t>
            </a:r>
            <a:r>
              <a:rPr lang="nb-NO" sz="2000" dirty="0" smtClean="0"/>
              <a:t>	Velkommen </a:t>
            </a:r>
            <a:r>
              <a:rPr lang="nb-NO" sz="2000" dirty="0"/>
              <a:t>og presentasjon av deltakerne </a:t>
            </a:r>
            <a:r>
              <a:rPr lang="nb-NO" sz="2000" dirty="0" smtClean="0"/>
              <a:t>(Einar Hope)</a:t>
            </a:r>
          </a:p>
          <a:p>
            <a:endParaRPr lang="nb-NO" sz="2000" dirty="0"/>
          </a:p>
          <a:p>
            <a:r>
              <a:rPr lang="nb-NO" sz="2000" dirty="0" smtClean="0"/>
              <a:t>9.15</a:t>
            </a:r>
            <a:r>
              <a:rPr lang="nb-NO" sz="2000" dirty="0"/>
              <a:t>	</a:t>
            </a:r>
            <a:r>
              <a:rPr lang="nb-NO" sz="2000" dirty="0" smtClean="0"/>
              <a:t>	Status </a:t>
            </a:r>
            <a:r>
              <a:rPr lang="nb-NO" sz="2000" dirty="0"/>
              <a:t>for </a:t>
            </a:r>
            <a:r>
              <a:rPr lang="nb-NO" sz="2000" dirty="0" smtClean="0"/>
              <a:t>senteret </a:t>
            </a:r>
            <a:r>
              <a:rPr lang="nb-NO" sz="2000" dirty="0"/>
              <a:t>ved senterleder </a:t>
            </a:r>
            <a:r>
              <a:rPr lang="nb-NO" sz="2000" dirty="0" smtClean="0"/>
              <a:t>(Rolf Golombek)</a:t>
            </a:r>
          </a:p>
          <a:p>
            <a:pPr lvl="4">
              <a:buFont typeface="Wingdings" pitchFamily="2" charset="2"/>
              <a:buChar char="§"/>
            </a:pPr>
            <a:r>
              <a:rPr lang="nb-NO" dirty="0" smtClean="0"/>
              <a:t>Forskningsresultater</a:t>
            </a:r>
            <a:r>
              <a:rPr lang="nb-NO" dirty="0"/>
              <a:t>, organisering, formidling og </a:t>
            </a:r>
            <a:r>
              <a:rPr lang="nb-NO" dirty="0" smtClean="0"/>
              <a:t>finansiering </a:t>
            </a:r>
          </a:p>
          <a:p>
            <a:pPr marL="1828800" lvl="4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r>
              <a:rPr lang="nb-NO" sz="2000" dirty="0" smtClean="0"/>
              <a:t>10.15</a:t>
            </a:r>
            <a:r>
              <a:rPr lang="nb-NO" sz="2000" dirty="0"/>
              <a:t>	</a:t>
            </a:r>
            <a:r>
              <a:rPr lang="nb-NO" sz="2000" dirty="0" smtClean="0"/>
              <a:t>	Kaffe</a:t>
            </a:r>
          </a:p>
          <a:p>
            <a:endParaRPr lang="nb-NO" sz="2000" dirty="0"/>
          </a:p>
          <a:p>
            <a:r>
              <a:rPr lang="nb-NO" sz="2000" dirty="0"/>
              <a:t>10.30	</a:t>
            </a:r>
            <a:r>
              <a:rPr lang="nb-NO" sz="2000" dirty="0" smtClean="0"/>
              <a:t>	Presentasjon </a:t>
            </a:r>
            <a:r>
              <a:rPr lang="nb-NO" sz="2000" dirty="0"/>
              <a:t>av tre utvalgte </a:t>
            </a:r>
            <a:r>
              <a:rPr lang="nb-NO" sz="2000" dirty="0" smtClean="0"/>
              <a:t>prosjekter</a:t>
            </a:r>
          </a:p>
          <a:p>
            <a:endParaRPr lang="nb-NO" sz="2000" dirty="0"/>
          </a:p>
          <a:p>
            <a:r>
              <a:rPr lang="nb-NO" sz="2000" dirty="0"/>
              <a:t>11.30	</a:t>
            </a:r>
            <a:r>
              <a:rPr lang="nb-NO" sz="2000" dirty="0" smtClean="0"/>
              <a:t>	Samspillet </a:t>
            </a:r>
            <a:r>
              <a:rPr lang="nb-NO" sz="2000" dirty="0"/>
              <a:t>mellom CREE og </a:t>
            </a:r>
            <a:r>
              <a:rPr lang="nb-NO" sz="2000" dirty="0" smtClean="0"/>
              <a:t>Forskningsrådet (NFR)</a:t>
            </a:r>
          </a:p>
          <a:p>
            <a:pPr lvl="4">
              <a:buFont typeface="Wingdings" pitchFamily="2" charset="2"/>
              <a:buChar char="§"/>
            </a:pPr>
            <a:r>
              <a:rPr lang="nb-NO" dirty="0" smtClean="0"/>
              <a:t>Midtveisevaluering, ENERGIX, justering av forskningstemaer</a:t>
            </a:r>
          </a:p>
          <a:p>
            <a:pPr lvl="4">
              <a:buFont typeface="Wingdings" pitchFamily="2" charset="2"/>
              <a:buChar char="§"/>
            </a:pPr>
            <a:r>
              <a:rPr lang="nb-NO" dirty="0" smtClean="0"/>
              <a:t>Annet</a:t>
            </a:r>
          </a:p>
          <a:p>
            <a:pPr lvl="1"/>
            <a:endParaRPr lang="nb-NO" sz="600" dirty="0" smtClean="0"/>
          </a:p>
          <a:p>
            <a:pPr lvl="2"/>
            <a:endParaRPr lang="nb-NO" sz="200" dirty="0" smtClean="0"/>
          </a:p>
          <a:p>
            <a:pPr lvl="2"/>
            <a:r>
              <a:rPr lang="nb-NO" sz="200" dirty="0" err="1" smtClean="0"/>
              <a:t>ll</a:t>
            </a:r>
            <a:endParaRPr lang="nb-NO" sz="200" dirty="0"/>
          </a:p>
          <a:p>
            <a:pPr marL="0" indent="0">
              <a:buNone/>
            </a:pP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777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Arbeidspakker – framdrift </a:t>
            </a:r>
            <a:r>
              <a:rPr lang="nb-NO" dirty="0" err="1" smtClean="0"/>
              <a:t>ift</a:t>
            </a:r>
            <a:r>
              <a:rPr lang="nb-NO" dirty="0" smtClean="0"/>
              <a:t>. planer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44" y="1772816"/>
            <a:ext cx="8420100" cy="4419600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89420"/>
              </p:ext>
            </p:extLst>
          </p:nvPr>
        </p:nvGraphicFramePr>
        <p:xfrm>
          <a:off x="1640632" y="1988840"/>
          <a:ext cx="66040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  <a:gridCol w="33020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Arbeidspakke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Status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Internasjonal klima og energipolitikk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</a:t>
                      </a:r>
                      <a:r>
                        <a:rPr lang="nb-NO" baseline="0" dirty="0" smtClean="0"/>
                        <a:t> +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Innovasjon og diffusjon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 (-)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Regulering og marked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Evaluering av miljø-</a:t>
                      </a:r>
                      <a:r>
                        <a:rPr lang="nb-NO" baseline="0" dirty="0" smtClean="0"/>
                        <a:t> og energipolitiske virkemidler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 (+)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Neste generasjons</a:t>
                      </a:r>
                      <a:r>
                        <a:rPr lang="nb-NO" baseline="0" dirty="0" smtClean="0"/>
                        <a:t> n</a:t>
                      </a:r>
                      <a:r>
                        <a:rPr lang="nb-NO" dirty="0" smtClean="0"/>
                        <a:t>umeriske modeller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Noe forsinket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16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Arbeidspakke 1</a:t>
            </a:r>
            <a:br>
              <a:rPr lang="nb-NO" dirty="0" smtClean="0"/>
            </a:br>
            <a:r>
              <a:rPr lang="nb-NO" dirty="0" smtClean="0"/>
              <a:t>Internasjonal klima- og energipolitikk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nb-NO" dirty="0" smtClean="0"/>
              <a:t>Forbedre eksisterende klimaregime – øke insentiver til å signere og å overholde en avtale.</a:t>
            </a:r>
          </a:p>
          <a:p>
            <a:pPr marL="533400" indent="-533400"/>
            <a:r>
              <a:rPr lang="nb-NO" dirty="0" smtClean="0"/>
              <a:t>Alternative avtaleformer – sektorbaserte avtaler, FoU avtaler?</a:t>
            </a:r>
          </a:p>
          <a:p>
            <a:pPr marL="533400" indent="-533400"/>
            <a:r>
              <a:rPr lang="nb-NO" dirty="0" smtClean="0"/>
              <a:t>Hva gjør man med de som ikke signerer – forhindre karbonlekkasje</a:t>
            </a:r>
          </a:p>
          <a:p>
            <a:pPr marL="533400" indent="-533400"/>
            <a:r>
              <a:rPr lang="nb-NO" dirty="0" smtClean="0"/>
              <a:t>Rettferdighetsproblematikk– </a:t>
            </a:r>
            <a:r>
              <a:rPr lang="nb-NO" dirty="0" err="1" smtClean="0"/>
              <a:t>intergenerasjonell</a:t>
            </a:r>
            <a:r>
              <a:rPr lang="nb-NO" dirty="0" smtClean="0"/>
              <a:t> vs. </a:t>
            </a:r>
            <a:r>
              <a:rPr lang="nb-NO" dirty="0" err="1" smtClean="0"/>
              <a:t>intragenerasjonell</a:t>
            </a:r>
            <a:r>
              <a:rPr lang="nb-NO" dirty="0" smtClean="0"/>
              <a:t> rettferdighet</a:t>
            </a:r>
          </a:p>
          <a:p>
            <a:pPr marL="533400" indent="-533400"/>
            <a:r>
              <a:rPr lang="nb-NO" dirty="0" smtClean="0"/>
              <a:t>Implikasjoner for energimarkedene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643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Arbeidspakke 2</a:t>
            </a:r>
            <a:br>
              <a:rPr lang="nb-NO" dirty="0" smtClean="0"/>
            </a:br>
            <a:r>
              <a:rPr lang="nb-NO" dirty="0" smtClean="0"/>
              <a:t>Innovasjon og diffusjon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Hva er den optimale sammensetning av virkemidler for å oppnå innovasjon av miljøvennlige teknologier?</a:t>
            </a:r>
          </a:p>
          <a:p>
            <a:r>
              <a:rPr lang="nb-NO" sz="2400" dirty="0" smtClean="0"/>
              <a:t>Hvordan påvirker miljøreguleringer insentivene til innovasjon?</a:t>
            </a:r>
          </a:p>
          <a:p>
            <a:r>
              <a:rPr lang="nb-NO" sz="2400" dirty="0" smtClean="0"/>
              <a:t>Hva vil den optimale politikken være når det eksisterer </a:t>
            </a:r>
            <a:r>
              <a:rPr lang="nb-NO" sz="2400" dirty="0" err="1" smtClean="0"/>
              <a:t>nettverkseksternaliteter</a:t>
            </a:r>
            <a:r>
              <a:rPr lang="nb-NO" sz="2400" dirty="0" smtClean="0"/>
              <a:t>?</a:t>
            </a:r>
          </a:p>
          <a:p>
            <a:r>
              <a:rPr lang="nb-NO" sz="2400" dirty="0" smtClean="0"/>
              <a:t>Hvordan vil etterspørselen etter </a:t>
            </a:r>
            <a:r>
              <a:rPr lang="nb-NO" sz="2400" dirty="0" err="1" smtClean="0"/>
              <a:t>CCS-teknologier</a:t>
            </a:r>
            <a:r>
              <a:rPr lang="nb-NO" sz="2400" dirty="0" smtClean="0"/>
              <a:t> påvirkes av ulike forhold og politikk?</a:t>
            </a:r>
          </a:p>
          <a:p>
            <a:r>
              <a:rPr lang="nb-NO" sz="2400" dirty="0" smtClean="0"/>
              <a:t>Hvilke typer markedssvikt kan oppstå i anvendelse og diffusjon av miljøvennlig teknologi og hvordan kan man overvinne dem?</a:t>
            </a:r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76211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Arbeidspakke 3</a:t>
            </a:r>
            <a:br>
              <a:rPr lang="nb-NO" dirty="0" smtClean="0"/>
            </a:br>
            <a:r>
              <a:rPr lang="nb-NO" dirty="0" smtClean="0"/>
              <a:t>Regulering og marked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Hovedspørsmål: Hvordan påvirker reguleringer i energimarkedet utviklingen av grønn energi, og hvordan kan virkemidler for å fremme grønn energi virke på energimarkedet?</a:t>
            </a:r>
          </a:p>
          <a:p>
            <a:r>
              <a:rPr lang="nb-NO" sz="2400" dirty="0" smtClean="0"/>
              <a:t>Hvordan påvirker grønne sertifikater konkurransen i energimarkedet?</a:t>
            </a:r>
          </a:p>
          <a:p>
            <a:r>
              <a:rPr lang="nb-NO" sz="2400" dirty="0" smtClean="0"/>
              <a:t>Integrering av vindenergi i det nordeuropeiske kraftmarkedet.</a:t>
            </a:r>
          </a:p>
          <a:p>
            <a:r>
              <a:rPr lang="nb-NO" sz="2400" dirty="0" smtClean="0"/>
              <a:t>Naturressurser og nasjonal ekspropriering. Hva er drivkrefter bak ekspropriering?</a:t>
            </a:r>
          </a:p>
          <a:p>
            <a:r>
              <a:rPr lang="nb-NO" sz="2400" dirty="0" smtClean="0"/>
              <a:t>Samspillet mellom elektrisitets- og kvotemarkedet. </a:t>
            </a:r>
          </a:p>
          <a:p>
            <a:pPr>
              <a:buNone/>
            </a:pPr>
            <a:endParaRPr lang="nb-NO" sz="2400" dirty="0" smtClean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6434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Arbeidspakke 4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sz="2800" dirty="0" smtClean="0"/>
              <a:t>Evaluering av miljø- og energipolitiske virkemidler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Har slike virkemidler ført til måloppnåelse?</a:t>
            </a:r>
          </a:p>
          <a:p>
            <a:pPr lvl="1"/>
            <a:r>
              <a:rPr lang="nb-NO" dirty="0" smtClean="0"/>
              <a:t>Hvor mye av energieffektivitetsbesparelsene blir spist opp av økt konsum (</a:t>
            </a:r>
            <a:r>
              <a:rPr lang="nb-NO" dirty="0" err="1" smtClean="0"/>
              <a:t>rebound-effekt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Kan regulering av et gode ha utilsiktede virkninger på nære substitutter?</a:t>
            </a:r>
          </a:p>
          <a:p>
            <a:pPr lvl="1"/>
            <a:r>
              <a:rPr lang="nb-NO" dirty="0" smtClean="0"/>
              <a:t>Hva er virkningene av </a:t>
            </a:r>
            <a:r>
              <a:rPr lang="nb-NO" smtClean="0"/>
              <a:t>merkeordninger og kampanjer </a:t>
            </a:r>
            <a:r>
              <a:rPr lang="nb-NO" dirty="0" smtClean="0"/>
              <a:t>(soft policy </a:t>
            </a:r>
            <a:r>
              <a:rPr lang="nb-NO" dirty="0" err="1" smtClean="0"/>
              <a:t>measures</a:t>
            </a:r>
            <a:r>
              <a:rPr lang="nb-NO" dirty="0" smtClean="0"/>
              <a:t>)?</a:t>
            </a:r>
          </a:p>
          <a:p>
            <a:pPr lvl="1"/>
            <a:r>
              <a:rPr lang="nb-NO" dirty="0" smtClean="0"/>
              <a:t>Fokusere på transportsektoren: Fører CO</a:t>
            </a:r>
            <a:r>
              <a:rPr lang="nb-NO" baseline="-25000" dirty="0" smtClean="0"/>
              <a:t>2</a:t>
            </a:r>
            <a:r>
              <a:rPr lang="nb-NO" dirty="0" smtClean="0"/>
              <a:t>-avgifter til større salg av energieffektive biler? Hvordan påvirker økningen i biler som går på biobrensler og elektrisitet utslippene fra veitrafikken?</a:t>
            </a:r>
          </a:p>
        </p:txBody>
      </p:sp>
    </p:spTree>
    <p:extLst>
      <p:ext uri="{BB962C8B-B14F-4D97-AF65-F5344CB8AC3E}">
        <p14:creationId xmlns:p14="http://schemas.microsoft.com/office/powerpoint/2010/main" val="229612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Arbeidspakke 5</a:t>
            </a:r>
            <a:br>
              <a:rPr lang="nb-NO" dirty="0" smtClean="0"/>
            </a:br>
            <a:r>
              <a:rPr lang="nb-NO" dirty="0" smtClean="0"/>
              <a:t>Neste generasjons numeriske modeller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sz="2400" dirty="0" smtClean="0"/>
              <a:t>Viktigste modeller: MSG og LIBEMOD</a:t>
            </a:r>
          </a:p>
          <a:p>
            <a:pPr>
              <a:lnSpc>
                <a:spcPct val="80000"/>
              </a:lnSpc>
            </a:pPr>
            <a:r>
              <a:rPr lang="nb-NO" sz="2400" dirty="0" smtClean="0"/>
              <a:t>Dagens økonomisk modeller er basert på historiske data</a:t>
            </a:r>
          </a:p>
          <a:p>
            <a:pPr>
              <a:lnSpc>
                <a:spcPct val="80000"/>
              </a:lnSpc>
            </a:pPr>
            <a:r>
              <a:rPr lang="nb-NO" sz="2400" dirty="0" smtClean="0"/>
              <a:t>Nye teknologier er ikke representert godt og innovasjon er eksogen</a:t>
            </a:r>
          </a:p>
          <a:p>
            <a:pPr>
              <a:lnSpc>
                <a:spcPct val="80000"/>
              </a:lnSpc>
            </a:pPr>
            <a:r>
              <a:rPr lang="nb-NO" sz="2400" dirty="0" smtClean="0"/>
              <a:t>Energisystem modeller (</a:t>
            </a:r>
            <a:r>
              <a:rPr lang="nb-NO" sz="2400" dirty="0" err="1" smtClean="0"/>
              <a:t>Markal</a:t>
            </a:r>
            <a:r>
              <a:rPr lang="nb-NO" sz="2400" dirty="0" smtClean="0"/>
              <a:t>) inkludere både gamle og nye teknologier, </a:t>
            </a:r>
          </a:p>
          <a:p>
            <a:pPr>
              <a:lnSpc>
                <a:spcPct val="80000"/>
              </a:lnSpc>
            </a:pPr>
            <a:r>
              <a:rPr lang="nb-NO" sz="2400" dirty="0" smtClean="0"/>
              <a:t>Plukker ikke opp priseffekter gjennom markeder, og er heller ikke så gode på innovasjonsprosser</a:t>
            </a:r>
          </a:p>
          <a:p>
            <a:pPr>
              <a:lnSpc>
                <a:spcPct val="80000"/>
              </a:lnSpc>
            </a:pPr>
            <a:r>
              <a:rPr lang="nb-NO" sz="2400" dirty="0" smtClean="0"/>
              <a:t>Vi ønsker oss:</a:t>
            </a:r>
          </a:p>
          <a:p>
            <a:pPr lvl="1">
              <a:lnSpc>
                <a:spcPct val="80000"/>
              </a:lnSpc>
            </a:pPr>
            <a:r>
              <a:rPr lang="nb-NO" sz="2000" dirty="0" smtClean="0"/>
              <a:t>Økonomiske modeller som er mer fleksible mht. nye teknologier</a:t>
            </a:r>
          </a:p>
          <a:p>
            <a:pPr lvl="1">
              <a:lnSpc>
                <a:spcPct val="80000"/>
              </a:lnSpc>
            </a:pPr>
            <a:r>
              <a:rPr lang="nb-NO" sz="2000" dirty="0" smtClean="0"/>
              <a:t>Økonomiske modeller hvor innovasjonsprosessen er endogen</a:t>
            </a:r>
          </a:p>
          <a:p>
            <a:pPr>
              <a:lnSpc>
                <a:spcPct val="80000"/>
              </a:lnSpc>
            </a:pPr>
            <a:r>
              <a:rPr lang="nb-NO" sz="2400" dirty="0" smtClean="0"/>
              <a:t>Vi har et modellforum hvor økonomene i CREE møter forskere fra SINTEF Energi, IFE og våre brukerpartnere.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b-NO" sz="1600" dirty="0" smtClean="0"/>
              <a:t> 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113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Organisering </a:t>
            </a:r>
            <a:br>
              <a:rPr lang="nb-NO" dirty="0" smtClean="0"/>
            </a:br>
            <a:r>
              <a:rPr lang="nb-NO" dirty="0" smtClean="0"/>
              <a:t>Samarbeid mellom partnerne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Samarbeid mellom SSB og Frisch: Alle arbeidspakkene</a:t>
            </a:r>
          </a:p>
          <a:p>
            <a:r>
              <a:rPr lang="nb-NO" sz="2400" dirty="0" smtClean="0"/>
              <a:t>ØI: Deltar i de fleste arbeidspakkene (ikke 5)</a:t>
            </a:r>
          </a:p>
          <a:p>
            <a:r>
              <a:rPr lang="nb-NO" sz="2400" dirty="0" smtClean="0"/>
              <a:t>Tilburg: Deltar i arbeidspakke 1 og 2 (lite penger)</a:t>
            </a:r>
          </a:p>
          <a:p>
            <a:endParaRPr lang="nb-NO" sz="2400" dirty="0"/>
          </a:p>
          <a:p>
            <a:r>
              <a:rPr lang="nb-NO" sz="2400" dirty="0" smtClean="0"/>
              <a:t>Underleverandørene (IFE, SINTEF, SUM, andre)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215926348"/>
      </p:ext>
    </p:extLst>
  </p:cSld>
  <p:clrMapOvr>
    <a:masterClrMapping/>
  </p:clrMapOvr>
</p:sld>
</file>

<file path=ppt/theme/theme1.xml><?xml version="1.0" encoding="utf-8"?>
<a:theme xmlns:a="http://schemas.openxmlformats.org/drawingml/2006/main" name="CREE and Frisch liggende engelsk">
  <a:themeElements>
    <a:clrScheme name="Office Theme 8">
      <a:dk1>
        <a:srgbClr val="000000"/>
      </a:dk1>
      <a:lt1>
        <a:srgbClr val="FFFFFF"/>
      </a:lt1>
      <a:dk2>
        <a:srgbClr val="40667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Myriad"/>
        <a:ea typeface=""/>
        <a:cs typeface=""/>
      </a:majorFont>
      <a:minorFont>
        <a:latin typeface="Myria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40667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509</Words>
  <Application>Microsoft Office PowerPoint</Application>
  <PresentationFormat>A4 Paper (210x297 mm)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CREE and Frisch liggende engelsk</vt:lpstr>
      <vt:lpstr> </vt:lpstr>
      <vt:lpstr>Program</vt:lpstr>
      <vt:lpstr>Arbeidspakker – framdrift ift. planer</vt:lpstr>
      <vt:lpstr>Arbeidspakke 1 Internasjonal klima- og energipolitikk</vt:lpstr>
      <vt:lpstr>Arbeidspakke 2 Innovasjon og diffusjon</vt:lpstr>
      <vt:lpstr>Arbeidspakke 3 Regulering og marked</vt:lpstr>
      <vt:lpstr>Arbeidspakke 4  Evaluering av miljø- og energipolitiske virkemidler</vt:lpstr>
      <vt:lpstr>Arbeidspakke 5 Neste generasjons numeriske modeller</vt:lpstr>
      <vt:lpstr>Organisering  Samarbeid mellom partnerne</vt:lpstr>
      <vt:lpstr>Organisering  Brukerpartnerne</vt:lpstr>
      <vt:lpstr>Organisering  Forankring i vertsinstitusjonen</vt:lpstr>
      <vt:lpstr>Organisering  Tverrfaglig samarbeid</vt:lpstr>
      <vt:lpstr>Formidling</vt:lpstr>
      <vt:lpstr>Finansiering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Jørg Michael Gjestvang</dc:creator>
  <cp:lastModifiedBy>Jørg Michael Gjestvang</cp:lastModifiedBy>
  <cp:revision>117</cp:revision>
  <cp:lastPrinted>1999-10-25T15:51:01Z</cp:lastPrinted>
  <dcterms:created xsi:type="dcterms:W3CDTF">2011-12-15T12:36:21Z</dcterms:created>
  <dcterms:modified xsi:type="dcterms:W3CDTF">2013-09-19T06:38:08Z</dcterms:modified>
</cp:coreProperties>
</file>